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301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712" autoAdjust="0"/>
  </p:normalViewPr>
  <p:slideViewPr>
    <p:cSldViewPr>
      <p:cViewPr>
        <p:scale>
          <a:sx n="69" d="100"/>
          <a:sy n="69" d="100"/>
        </p:scale>
        <p:origin x="-195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19: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septiembre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99539"/>
              </p:ext>
            </p:extLst>
          </p:nvPr>
        </p:nvGraphicFramePr>
        <p:xfrm>
          <a:off x="414335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55830"/>
              </p:ext>
            </p:extLst>
          </p:nvPr>
        </p:nvGraphicFramePr>
        <p:xfrm>
          <a:off x="414335" y="1772816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Hoja de cálculo" r:id="rId3" imgW="8039100" imgH="2771775" progId="Excel.Sheet.8">
                  <p:embed/>
                </p:oleObj>
              </mc:Choice>
              <mc:Fallback>
                <p:oleObj name="Hoja de cálculo" r:id="rId3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53814"/>
              </p:ext>
            </p:extLst>
          </p:nvPr>
        </p:nvGraphicFramePr>
        <p:xfrm>
          <a:off x="414336" y="1628800"/>
          <a:ext cx="82107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Hoja de cálculo" r:id="rId3" imgW="7819957" imgH="2466885" progId="Excel.Sheet.8">
                  <p:embed/>
                </p:oleObj>
              </mc:Choice>
              <mc:Fallback>
                <p:oleObj name="Hoja de cálculo" r:id="rId3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107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08172"/>
              </p:ext>
            </p:extLst>
          </p:nvPr>
        </p:nvGraphicFramePr>
        <p:xfrm>
          <a:off x="414336" y="1646262"/>
          <a:ext cx="8210799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Hoja de cálculo" r:id="rId3" imgW="8496300" imgH="4591140" progId="Excel.Sheet.8">
                  <p:embed/>
                </p:oleObj>
              </mc:Choice>
              <mc:Fallback>
                <p:oleObj name="Hoja de cálculo" r:id="rId3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46262"/>
                        <a:ext cx="8210799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51691"/>
              </p:ext>
            </p:extLst>
          </p:nvPr>
        </p:nvGraphicFramePr>
        <p:xfrm>
          <a:off x="414336" y="1840210"/>
          <a:ext cx="8201488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Hoja de cálculo" r:id="rId3" imgW="7848600" imgH="3028950" progId="Excel.Sheet.8">
                  <p:embed/>
                </p:oleObj>
              </mc:Choice>
              <mc:Fallback>
                <p:oleObj name="Hoja de cálculo" r:id="rId3" imgW="7848600" imgH="3028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0210"/>
                        <a:ext cx="8201488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77908"/>
              </p:ext>
            </p:extLst>
          </p:nvPr>
        </p:nvGraphicFramePr>
        <p:xfrm>
          <a:off x="414336" y="1772816"/>
          <a:ext cx="8210799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Hoja de cálculo" r:id="rId3" imgW="7819957" imgH="2781210" progId="Excel.Sheet.8">
                  <p:embed/>
                </p:oleObj>
              </mc:Choice>
              <mc:Fallback>
                <p:oleObj name="Hoja de cálculo" r:id="rId3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03227"/>
              </p:ext>
            </p:extLst>
          </p:nvPr>
        </p:nvGraphicFramePr>
        <p:xfrm>
          <a:off x="414336" y="1772816"/>
          <a:ext cx="820148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Hoja de cálculo" r:id="rId3" imgW="9724957" imgH="4600575" progId="Excel.Sheet.8">
                  <p:embed/>
                </p:oleObj>
              </mc:Choice>
              <mc:Fallback>
                <p:oleObj name="Hoja de cálculo" r:id="rId3" imgW="97249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SECRETARÍA DE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43460"/>
              </p:ext>
            </p:extLst>
          </p:nvPr>
        </p:nvGraphicFramePr>
        <p:xfrm>
          <a:off x="414337" y="1808212"/>
          <a:ext cx="821079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Hoja de cálculo" r:id="rId3" imgW="7801043" imgH="2628900" progId="Excel.Sheet.8">
                  <p:embed/>
                </p:oleObj>
              </mc:Choice>
              <mc:Fallback>
                <p:oleObj name="Hoja de cálculo" r:id="rId3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08212"/>
                        <a:ext cx="8210798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>
                <a:latin typeface="+mn-lt"/>
              </a:rPr>
              <a:t>Ejecución del Ministerio, acumulada al mes de </a:t>
            </a:r>
            <a:r>
              <a:rPr lang="es-CL" sz="1600" dirty="0" smtClean="0">
                <a:latin typeface="+mn-lt"/>
              </a:rPr>
              <a:t>julio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$439.249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 smtClean="0">
                <a:latin typeface="+mn-lt"/>
              </a:rPr>
              <a:t>40%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 Se observan modificaciones presupuestarias que corresponden a: $107 millones menos para gastos en personal, $68 millones más para bienes y servicios de consumo, $489 millones adicionales para prestaciones de seguridad social, $68 millones menos para transferencias corrientes, $54 millones más para el pago de Integros al Fisco, el traspaso de $5.000 millones desde Transferencias de Capital a Iniciativas de Inversión, la inclusión del Subtítulo 32.06.001 Anticipos a Contratistas, en la Subsecretaría de Telecomunicaciones, por $11.516 millones, y $16.938 millones adicionales para el pago de la deuda flotante del Ministerio.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$19.931 millones (30% 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$30.017 millones (20% 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$1.791 millones (24% de avance presupuestario).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Subsidio Nacional al Transporte Público</a:t>
            </a:r>
            <a:r>
              <a:rPr lang="es-CL" sz="1600" dirty="0" smtClean="0"/>
              <a:t>, se ejecutaron un total de $947 millones, que equivalen a un 17% de la disponibilidad vigente al mes de </a:t>
            </a:r>
            <a:r>
              <a:rPr lang="es-CL" sz="1600" dirty="0"/>
              <a:t>julio</a:t>
            </a:r>
            <a:r>
              <a:rPr lang="es-CL" sz="1600" dirty="0" smtClean="0"/>
              <a:t> </a:t>
            </a:r>
            <a:r>
              <a:rPr lang="es-CL" sz="1600" dirty="0" smtClean="0"/>
              <a:t>(Subsidio permanente a regiones).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$16.846 millones, alcanzado un ejecución presupuestaria de 32%.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$345 millones (15% de ejecución presupuestaria), destinan do $167 millones a estudios y $178 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$221.110  </a:t>
            </a:r>
            <a:r>
              <a:rPr lang="es-CL" sz="1600" dirty="0"/>
              <a:t>millones </a:t>
            </a:r>
            <a:r>
              <a:rPr lang="es-CL" sz="1600" dirty="0" smtClean="0"/>
              <a:t>(100%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</a:t>
            </a:r>
            <a:r>
              <a:rPr lang="es-CL" sz="1600" dirty="0" smtClean="0"/>
              <a:t>8%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presupuestaria, con un gasto de $16.523 millones</a:t>
            </a:r>
            <a:endParaRPr lang="es-CL" sz="1600" dirty="0"/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$72.643 </a:t>
            </a:r>
            <a:r>
              <a:rPr lang="es-CL" sz="1600" dirty="0"/>
              <a:t>millones con un </a:t>
            </a:r>
            <a:r>
              <a:rPr lang="es-CL" sz="1600" dirty="0" smtClean="0"/>
              <a:t>47%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5416"/>
            <a:ext cx="4032448" cy="249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8663"/>
            <a:ext cx="4032449" cy="251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63055"/>
              </p:ext>
            </p:extLst>
          </p:nvPr>
        </p:nvGraphicFramePr>
        <p:xfrm>
          <a:off x="467544" y="1879079"/>
          <a:ext cx="814828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Hoja de cálculo" r:id="rId3" imgW="7134157" imgH="2486025" progId="Excel.Sheet.8">
                  <p:embed/>
                </p:oleObj>
              </mc:Choice>
              <mc:Fallback>
                <p:oleObj name="Hoja de cálculo" r:id="rId3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79079"/>
                        <a:ext cx="814828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88689"/>
              </p:ext>
            </p:extLst>
          </p:nvPr>
        </p:nvGraphicFramePr>
        <p:xfrm>
          <a:off x="414336" y="1628800"/>
          <a:ext cx="826212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Hoja de cálculo" r:id="rId4" imgW="8753543" imgH="2486025" progId="Excel.Sheet.8">
                  <p:embed/>
                </p:oleObj>
              </mc:Choice>
              <mc:Fallback>
                <p:oleObj name="Hoja de cálculo" r:id="rId4" imgW="8753543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6212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03928"/>
              </p:ext>
            </p:extLst>
          </p:nvPr>
        </p:nvGraphicFramePr>
        <p:xfrm>
          <a:off x="414336" y="1844824"/>
          <a:ext cx="8201487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Hoja de cálculo" r:id="rId3" imgW="7839143" imgH="3381285" progId="Excel.Sheet.8">
                  <p:embed/>
                </p:oleObj>
              </mc:Choice>
              <mc:Fallback>
                <p:oleObj name="Hoja de cálculo" r:id="rId3" imgW="7839143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7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93975"/>
              </p:ext>
            </p:extLst>
          </p:nvPr>
        </p:nvGraphicFramePr>
        <p:xfrm>
          <a:off x="509588" y="1640185"/>
          <a:ext cx="81248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Hoja de cálculo" r:id="rId3" imgW="8124757" imgH="3228975" progId="Excel.Sheet.8">
                  <p:embed/>
                </p:oleObj>
              </mc:Choice>
              <mc:Fallback>
                <p:oleObj name="Hoja de cálculo" r:id="rId3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40185"/>
                        <a:ext cx="81248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854</Words>
  <Application>Microsoft Office PowerPoint</Application>
  <PresentationFormat>Presentación en pantalla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1_Tema de Office</vt:lpstr>
      <vt:lpstr>Tema de Office</vt:lpstr>
      <vt:lpstr>Hoja de cálculo</vt:lpstr>
      <vt:lpstr>EJECUCIÓN ACUMULADA DE GASTOS PRESUPUESTARIOS AL MES DE JULIO DE 2018 PARTIDA 19: MINISTERIO DE TRANSPORTES Y TELECOMUNICACIONES</vt:lpstr>
      <vt:lpstr>EJECUCIÓN ACUMULADA DE GASTOS A JULIO DE 2018  PARTIDA 19 MINISTERIO DE TRANSPORTES Y TELECOMUNICACIONES</vt:lpstr>
      <vt:lpstr>EJECUCIÓN ACUMULADA DE GASTOS A JULIO DE 2018  PARTIDA 19 MINISTERIO DE TRANSPORTES Y TELECOMUNICACIONES</vt:lpstr>
      <vt:lpstr>EJECUCIÓN ACUMULADA DE GASTOS A JULIO DE 2018  PARTIDA 19 MINISTERIO DE TRANSPORTES Y TELECOMUNICACIONES</vt:lpstr>
      <vt:lpstr>Presentación de PowerPoint</vt:lpstr>
      <vt:lpstr>EJECUCIÓN ACUMULADA DE GASTOS A JULIO DE 2018  PARTIDA 19 MINISTERIO DE TRANSPORTES Y TELECOMUNICACIONES</vt:lpstr>
      <vt:lpstr>EJECUCIÓN ACUMULADA DE GASTOS A JULIO DE 2018  PARTIDA 19 RESUMEN POR CAPÍTULOS</vt:lpstr>
      <vt:lpstr>EJECUCIÓN ACUMULADA DE GASTOS A JULIO DE 2018  PARTIDA 19. CAPÍTULO 01. PROGRAMA 01: SECRETARÍA Y ADMINISTRACIÓN GENERAL DE TRANSPORTE</vt:lpstr>
      <vt:lpstr>EJECUCIÓN ACUMULADA DE GASTOS A JULIO DE 2018  PARTIDA 19. CAPÍTULO 01. PROGRAMA 02: EMPRESA DE LOS FERROCARRILES DEL ESTADO</vt:lpstr>
      <vt:lpstr>EJECUCIÓN ACUMULADA DE GASTOS A JULIO DE 2018  PARTIDA 19. CAPÍTULO 01. PROGRAMA 03: TRANSANTIAGO</vt:lpstr>
      <vt:lpstr>EJECUCIÓN ACUMULADA DE GASTOS A JULIO DE 2018  PARTIDA 19. CAPÍTULO 01. PROGRAMA 04: UNIDAD OPERATIVA DE CONTROL DE TRÁNSITO</vt:lpstr>
      <vt:lpstr>EJECUCIÓN ACUMULADA DE GASTOS A JULIO DE 2018  PARTIDA 19. CAPÍTULO 01. PROGRAMA 05: FISCALIZACIÓN Y CONTROL</vt:lpstr>
      <vt:lpstr>EJECUCIÓN ACUMULADA DE GASTOS A JULIO DE 2018  PARTIDA 19. CAPÍTULO 01. PROGRAMA 06: SUBSIDIO NACIONAL AL TRANSPORTE PÚBLICO</vt:lpstr>
      <vt:lpstr>EJECUCIÓN ACUMULADA DE GASTOS A JULIO DE 2018  PARTIDA 19. CAPÍTULO 01. PROGRAMA 07: PROGRAMA DESARROLLO LOGÍSTICO</vt:lpstr>
      <vt:lpstr>EJECUCIÓN ACUMULADA DE GASTOS A JULIO DE 2018  PARTIDA 19. CAPÍTULO 01. PROGRAMA 08: PROGRAMA DE VIALIDAD Y TRANSPORTE URBANO: SECTRA</vt:lpstr>
      <vt:lpstr>EJECUCIÓN ACUMULADA DE GASTOS A JULIO DE 2018  PARTIDA 19. CAPÍTULO 02. PROGRAMA 01: SECRETARÍA DE TELECOMUNICACIONES</vt:lpstr>
      <vt:lpstr>EJECUCIÓN ACUMULADA DE GASTOS A JULIO DE 2018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183</cp:revision>
  <cp:lastPrinted>2017-05-12T12:49:10Z</cp:lastPrinted>
  <dcterms:created xsi:type="dcterms:W3CDTF">2016-06-23T13:38:47Z</dcterms:created>
  <dcterms:modified xsi:type="dcterms:W3CDTF">2018-09-07T14:14:13Z</dcterms:modified>
</cp:coreProperties>
</file>