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0406FE-274B-4B59-80FA-7F998C41C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62838"/>
              </p:ext>
            </p:extLst>
          </p:nvPr>
        </p:nvGraphicFramePr>
        <p:xfrm>
          <a:off x="414338" y="1916832"/>
          <a:ext cx="8201484" cy="1776179"/>
        </p:xfrm>
        <a:graphic>
          <a:graphicData uri="http://schemas.openxmlformats.org/drawingml/2006/table">
            <a:tbl>
              <a:tblPr/>
              <a:tblGrid>
                <a:gridCol w="339672">
                  <a:extLst>
                    <a:ext uri="{9D8B030D-6E8A-4147-A177-3AD203B41FA5}">
                      <a16:colId xmlns:a16="http://schemas.microsoft.com/office/drawing/2014/main" val="2584881452"/>
                    </a:ext>
                  </a:extLst>
                </a:gridCol>
                <a:gridCol w="313544">
                  <a:extLst>
                    <a:ext uri="{9D8B030D-6E8A-4147-A177-3AD203B41FA5}">
                      <a16:colId xmlns:a16="http://schemas.microsoft.com/office/drawing/2014/main" val="1347820688"/>
                    </a:ext>
                  </a:extLst>
                </a:gridCol>
                <a:gridCol w="325156">
                  <a:extLst>
                    <a:ext uri="{9D8B030D-6E8A-4147-A177-3AD203B41FA5}">
                      <a16:colId xmlns:a16="http://schemas.microsoft.com/office/drawing/2014/main" val="2484410690"/>
                    </a:ext>
                  </a:extLst>
                </a:gridCol>
                <a:gridCol w="3042534">
                  <a:extLst>
                    <a:ext uri="{9D8B030D-6E8A-4147-A177-3AD203B41FA5}">
                      <a16:colId xmlns:a16="http://schemas.microsoft.com/office/drawing/2014/main" val="2848618246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2366695916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3618743920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247009157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4158561125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684104802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1204622865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21547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95402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9.176.936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-20.489.449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27537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1.798.209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-95.451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958.009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3104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926.139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-238.138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346.720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5025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2.826.074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-11.577.827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416.184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3651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2.826.074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-11.577.827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416.184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65329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3.626.514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-8.578.033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1.038.789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7882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3.626.514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-8.578.033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1.038.789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9876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3.626.514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-8.578.033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1.038.789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0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CD28A0-CF87-46E6-A9B8-22B663508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92072"/>
              </p:ext>
            </p:extLst>
          </p:nvPr>
        </p:nvGraphicFramePr>
        <p:xfrm>
          <a:off x="414338" y="1934607"/>
          <a:ext cx="8201486" cy="3064610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2041217619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764264049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2845179162"/>
                    </a:ext>
                  </a:extLst>
                </a:gridCol>
                <a:gridCol w="2992742">
                  <a:extLst>
                    <a:ext uri="{9D8B030D-6E8A-4147-A177-3AD203B41FA5}">
                      <a16:colId xmlns:a16="http://schemas.microsoft.com/office/drawing/2014/main" val="89540102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61604329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97341563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44229897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46178280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172101738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val="3060505205"/>
                    </a:ext>
                  </a:extLst>
                </a:gridCol>
              </a:tblGrid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248068"/>
                  </a:ext>
                </a:extLst>
              </a:tr>
              <a:tr h="263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6145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31.285.188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13.133.577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677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6.045.008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-119.468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3.704.039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8656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1.925.848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-169.696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999.746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00139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29169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5431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3599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4854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20591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71455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90.187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-14.465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12443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-7.666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52074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3653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8.047.191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16963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8.047.191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01150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40501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751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08941B-2616-4FF8-9608-9F70EA96B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11046"/>
              </p:ext>
            </p:extLst>
          </p:nvPr>
        </p:nvGraphicFramePr>
        <p:xfrm>
          <a:off x="414339" y="1825621"/>
          <a:ext cx="8201488" cy="4351347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val="1917968240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02406733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val="3709501445"/>
                    </a:ext>
                  </a:extLst>
                </a:gridCol>
                <a:gridCol w="2992741">
                  <a:extLst>
                    <a:ext uri="{9D8B030D-6E8A-4147-A177-3AD203B41FA5}">
                      <a16:colId xmlns:a16="http://schemas.microsoft.com/office/drawing/2014/main" val="3180844992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2862031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70928022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112073884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val="2098383158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val="3073681140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val="2640604525"/>
                    </a:ext>
                  </a:extLst>
                </a:gridCol>
              </a:tblGrid>
              <a:tr h="147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867829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85787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107.772.804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39.396.888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29708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3.091.783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1.796.064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53852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235.503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142.977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1528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9112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00065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34497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0873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2733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4883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615177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5.122.966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71841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5.122.966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5759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30.977.068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11.594.348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48890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30.977.068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11.594.348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725053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51.833.646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20.630.637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7698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20.113.737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55786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7.320.568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26802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9587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1.950.314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443510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10.840.505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8755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8026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92257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32563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43721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31274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6456,8%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273395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6456,8%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30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EDAF1C-5B6D-46AE-8931-C55E271CD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705153"/>
              </p:ext>
            </p:extLst>
          </p:nvPr>
        </p:nvGraphicFramePr>
        <p:xfrm>
          <a:off x="528176" y="1825619"/>
          <a:ext cx="8087647" cy="4351350"/>
        </p:xfrm>
        <a:graphic>
          <a:graphicData uri="http://schemas.openxmlformats.org/drawingml/2006/table">
            <a:tbl>
              <a:tblPr/>
              <a:tblGrid>
                <a:gridCol w="281603">
                  <a:extLst>
                    <a:ext uri="{9D8B030D-6E8A-4147-A177-3AD203B41FA5}">
                      <a16:colId xmlns:a16="http://schemas.microsoft.com/office/drawing/2014/main" val="2523757934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2439351383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1988072034"/>
                    </a:ext>
                  </a:extLst>
                </a:gridCol>
                <a:gridCol w="2951203">
                  <a:extLst>
                    <a:ext uri="{9D8B030D-6E8A-4147-A177-3AD203B41FA5}">
                      <a16:colId xmlns:a16="http://schemas.microsoft.com/office/drawing/2014/main" val="3888077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1504820575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485201256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392788881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2876290264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787004092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878141950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47580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44806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73.054.458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7.950.961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29.985.296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31987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3.218.800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-31.128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1.803.176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05714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407.443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-19.903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180.253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234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58160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922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108240,0%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11121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108240,0%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5763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1.374.479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-156.171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1.083.317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54675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1.364.162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-154.864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1.074.752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0731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76671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581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7.718.160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06371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7.718.160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7615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8.231.937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1285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8.231.937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05462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8.231.937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77272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22.554.764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10.821.442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3056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22.050.923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10.821.442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18879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3.188.355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138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202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1.894.472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2303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10.984.043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4.723.493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9225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481.693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23383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526.422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0997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7699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59516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8083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89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8A83E1-E851-47E6-9E19-43529FD72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56818"/>
              </p:ext>
            </p:extLst>
          </p:nvPr>
        </p:nvGraphicFramePr>
        <p:xfrm>
          <a:off x="528176" y="1772317"/>
          <a:ext cx="8087647" cy="4351351"/>
        </p:xfrm>
        <a:graphic>
          <a:graphicData uri="http://schemas.openxmlformats.org/drawingml/2006/table">
            <a:tbl>
              <a:tblPr/>
              <a:tblGrid>
                <a:gridCol w="281603">
                  <a:extLst>
                    <a:ext uri="{9D8B030D-6E8A-4147-A177-3AD203B41FA5}">
                      <a16:colId xmlns:a16="http://schemas.microsoft.com/office/drawing/2014/main" val="3727077053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1700897338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3000830079"/>
                    </a:ext>
                  </a:extLst>
                </a:gridCol>
                <a:gridCol w="2951203">
                  <a:extLst>
                    <a:ext uri="{9D8B030D-6E8A-4147-A177-3AD203B41FA5}">
                      <a16:colId xmlns:a16="http://schemas.microsoft.com/office/drawing/2014/main" val="2924655927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980317998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3036642442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559398201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96691335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1106439710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172525524"/>
                    </a:ext>
                  </a:extLst>
                </a:gridCol>
              </a:tblGrid>
              <a:tr h="137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516912"/>
                  </a:ext>
                </a:extLst>
              </a:tr>
              <a:tr h="220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6715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53.546.030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-3.580.900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24.464.904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54820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2.421.292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1.297.441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9837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498.817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345.365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16965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163.914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8793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163.914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55273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9973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1606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71605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3784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22279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19.983.496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-6.081.147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6.368.160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43706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19.983.496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-6.081.147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6.368.160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513399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83043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72360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1289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20.686.163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1.234.932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14.405.480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6153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20.560.229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1.108.998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14.405.480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125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3318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2.621.623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63288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090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2.223.071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41070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6.999.471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1.108.998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9.039.198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869105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427.803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02052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78475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897.194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846587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257374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59036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449081"/>
                  </a:ext>
                </a:extLst>
              </a:tr>
              <a:tr h="13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93B660-71E7-4ABC-8D39-249515B69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05006"/>
              </p:ext>
            </p:extLst>
          </p:nvPr>
        </p:nvGraphicFramePr>
        <p:xfrm>
          <a:off x="467387" y="1825619"/>
          <a:ext cx="8148438" cy="4351350"/>
        </p:xfrm>
        <a:graphic>
          <a:graphicData uri="http://schemas.openxmlformats.org/drawingml/2006/table">
            <a:tbl>
              <a:tblPr/>
              <a:tblGrid>
                <a:gridCol w="283720">
                  <a:extLst>
                    <a:ext uri="{9D8B030D-6E8A-4147-A177-3AD203B41FA5}">
                      <a16:colId xmlns:a16="http://schemas.microsoft.com/office/drawing/2014/main" val="3115074622"/>
                    </a:ext>
                  </a:extLst>
                </a:gridCol>
                <a:gridCol w="283720">
                  <a:extLst>
                    <a:ext uri="{9D8B030D-6E8A-4147-A177-3AD203B41FA5}">
                      <a16:colId xmlns:a16="http://schemas.microsoft.com/office/drawing/2014/main" val="2892581402"/>
                    </a:ext>
                  </a:extLst>
                </a:gridCol>
                <a:gridCol w="283720">
                  <a:extLst>
                    <a:ext uri="{9D8B030D-6E8A-4147-A177-3AD203B41FA5}">
                      <a16:colId xmlns:a16="http://schemas.microsoft.com/office/drawing/2014/main" val="716282506"/>
                    </a:ext>
                  </a:extLst>
                </a:gridCol>
                <a:gridCol w="2973384">
                  <a:extLst>
                    <a:ext uri="{9D8B030D-6E8A-4147-A177-3AD203B41FA5}">
                      <a16:colId xmlns:a16="http://schemas.microsoft.com/office/drawing/2014/main" val="4015268677"/>
                    </a:ext>
                  </a:extLst>
                </a:gridCol>
                <a:gridCol w="760370">
                  <a:extLst>
                    <a:ext uri="{9D8B030D-6E8A-4147-A177-3AD203B41FA5}">
                      <a16:colId xmlns:a16="http://schemas.microsoft.com/office/drawing/2014/main" val="4052802546"/>
                    </a:ext>
                  </a:extLst>
                </a:gridCol>
                <a:gridCol w="760370">
                  <a:extLst>
                    <a:ext uri="{9D8B030D-6E8A-4147-A177-3AD203B41FA5}">
                      <a16:colId xmlns:a16="http://schemas.microsoft.com/office/drawing/2014/main" val="696521315"/>
                    </a:ext>
                  </a:extLst>
                </a:gridCol>
                <a:gridCol w="760370">
                  <a:extLst>
                    <a:ext uri="{9D8B030D-6E8A-4147-A177-3AD203B41FA5}">
                      <a16:colId xmlns:a16="http://schemas.microsoft.com/office/drawing/2014/main" val="427576898"/>
                    </a:ext>
                  </a:extLst>
                </a:gridCol>
                <a:gridCol w="680928">
                  <a:extLst>
                    <a:ext uri="{9D8B030D-6E8A-4147-A177-3AD203B41FA5}">
                      <a16:colId xmlns:a16="http://schemas.microsoft.com/office/drawing/2014/main" val="916823947"/>
                    </a:ext>
                  </a:extLst>
                </a:gridCol>
                <a:gridCol w="680928">
                  <a:extLst>
                    <a:ext uri="{9D8B030D-6E8A-4147-A177-3AD203B41FA5}">
                      <a16:colId xmlns:a16="http://schemas.microsoft.com/office/drawing/2014/main" val="1122847073"/>
                    </a:ext>
                  </a:extLst>
                </a:gridCol>
                <a:gridCol w="680928">
                  <a:extLst>
                    <a:ext uri="{9D8B030D-6E8A-4147-A177-3AD203B41FA5}">
                      <a16:colId xmlns:a16="http://schemas.microsoft.com/office/drawing/2014/main" val="973154591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477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50060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140.178.157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-7.454.177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79.587.894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77260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2.972.557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-84.011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1.695.108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84998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383.403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259.966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2172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349.037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3203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349.037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8795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390.570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3905700,0%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3905700,0%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6058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390.570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3905700,0%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3905700,0%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2311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93540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-2.722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86535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1384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20.864.674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3.897.466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9.497.124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6399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20.864.674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3.897.466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9.497.124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87092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18.635.278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90153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18.635.278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114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18.635.278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74085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77.355.654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47.979.434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79567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47.734.093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68409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14.218.922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0113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1440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18.787.446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15438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10.421.725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467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556.213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498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2.599.261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27572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1.099.931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2117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245.341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29840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245.341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0903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9023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0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AB28B1-DF96-480F-9C2A-0F97F3198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735813"/>
              </p:ext>
            </p:extLst>
          </p:nvPr>
        </p:nvGraphicFramePr>
        <p:xfrm>
          <a:off x="474969" y="1844823"/>
          <a:ext cx="8150165" cy="4433729"/>
        </p:xfrm>
        <a:graphic>
          <a:graphicData uri="http://schemas.openxmlformats.org/drawingml/2006/table">
            <a:tbl>
              <a:tblPr/>
              <a:tblGrid>
                <a:gridCol w="283780">
                  <a:extLst>
                    <a:ext uri="{9D8B030D-6E8A-4147-A177-3AD203B41FA5}">
                      <a16:colId xmlns:a16="http://schemas.microsoft.com/office/drawing/2014/main" val="352097215"/>
                    </a:ext>
                  </a:extLst>
                </a:gridCol>
                <a:gridCol w="283780">
                  <a:extLst>
                    <a:ext uri="{9D8B030D-6E8A-4147-A177-3AD203B41FA5}">
                      <a16:colId xmlns:a16="http://schemas.microsoft.com/office/drawing/2014/main" val="294258288"/>
                    </a:ext>
                  </a:extLst>
                </a:gridCol>
                <a:gridCol w="283780">
                  <a:extLst>
                    <a:ext uri="{9D8B030D-6E8A-4147-A177-3AD203B41FA5}">
                      <a16:colId xmlns:a16="http://schemas.microsoft.com/office/drawing/2014/main" val="1125460734"/>
                    </a:ext>
                  </a:extLst>
                </a:gridCol>
                <a:gridCol w="2974016">
                  <a:extLst>
                    <a:ext uri="{9D8B030D-6E8A-4147-A177-3AD203B41FA5}">
                      <a16:colId xmlns:a16="http://schemas.microsoft.com/office/drawing/2014/main" val="319740818"/>
                    </a:ext>
                  </a:extLst>
                </a:gridCol>
                <a:gridCol w="760531">
                  <a:extLst>
                    <a:ext uri="{9D8B030D-6E8A-4147-A177-3AD203B41FA5}">
                      <a16:colId xmlns:a16="http://schemas.microsoft.com/office/drawing/2014/main" val="1708749677"/>
                    </a:ext>
                  </a:extLst>
                </a:gridCol>
                <a:gridCol w="760531">
                  <a:extLst>
                    <a:ext uri="{9D8B030D-6E8A-4147-A177-3AD203B41FA5}">
                      <a16:colId xmlns:a16="http://schemas.microsoft.com/office/drawing/2014/main" val="109964775"/>
                    </a:ext>
                  </a:extLst>
                </a:gridCol>
                <a:gridCol w="760531">
                  <a:extLst>
                    <a:ext uri="{9D8B030D-6E8A-4147-A177-3AD203B41FA5}">
                      <a16:colId xmlns:a16="http://schemas.microsoft.com/office/drawing/2014/main" val="2019000049"/>
                    </a:ext>
                  </a:extLst>
                </a:gridCol>
                <a:gridCol w="681072">
                  <a:extLst>
                    <a:ext uri="{9D8B030D-6E8A-4147-A177-3AD203B41FA5}">
                      <a16:colId xmlns:a16="http://schemas.microsoft.com/office/drawing/2014/main" val="1566919017"/>
                    </a:ext>
                  </a:extLst>
                </a:gridCol>
                <a:gridCol w="681072">
                  <a:extLst>
                    <a:ext uri="{9D8B030D-6E8A-4147-A177-3AD203B41FA5}">
                      <a16:colId xmlns:a16="http://schemas.microsoft.com/office/drawing/2014/main" val="925311560"/>
                    </a:ext>
                  </a:extLst>
                </a:gridCol>
                <a:gridCol w="681072">
                  <a:extLst>
                    <a:ext uri="{9D8B030D-6E8A-4147-A177-3AD203B41FA5}">
                      <a16:colId xmlns:a16="http://schemas.microsoft.com/office/drawing/2014/main" val="3428994848"/>
                    </a:ext>
                  </a:extLst>
                </a:gridCol>
              </a:tblGrid>
              <a:tr h="136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80231"/>
                  </a:ext>
                </a:extLst>
              </a:tr>
              <a:tr h="217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144714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246.394.660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13.935.159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138.233.499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930590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6.501.571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-121.616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3.878.281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980660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932.576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181.870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613.067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322164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486533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944119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3771770,0%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3771770,0%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32533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3771770,0%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3771770,0%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05948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1.106.031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1.076.118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3125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50568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08316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670523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33.758.144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3.189.090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12.719.573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462991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33.758.144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3.189.090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12.719.573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15448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45.506.322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758771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45.506.322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597425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45.506.322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53427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123.596.560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74.576.987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249300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74.379.761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775182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358.213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13296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20.152.930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896595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472682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21.135.999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936330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15.308.169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551275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681.475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81264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16.690.629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423518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96117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197.226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470845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197.226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0610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20374"/>
                  </a:ext>
                </a:extLst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42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99B942D-3C39-48A7-B5EC-A39FB980C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937961"/>
              </p:ext>
            </p:extLst>
          </p:nvPr>
        </p:nvGraphicFramePr>
        <p:xfrm>
          <a:off x="573994" y="1825618"/>
          <a:ext cx="8041831" cy="4530716"/>
        </p:xfrm>
        <a:graphic>
          <a:graphicData uri="http://schemas.openxmlformats.org/drawingml/2006/table">
            <a:tbl>
              <a:tblPr/>
              <a:tblGrid>
                <a:gridCol w="280008">
                  <a:extLst>
                    <a:ext uri="{9D8B030D-6E8A-4147-A177-3AD203B41FA5}">
                      <a16:colId xmlns:a16="http://schemas.microsoft.com/office/drawing/2014/main" val="2257176126"/>
                    </a:ext>
                  </a:extLst>
                </a:gridCol>
                <a:gridCol w="280008">
                  <a:extLst>
                    <a:ext uri="{9D8B030D-6E8A-4147-A177-3AD203B41FA5}">
                      <a16:colId xmlns:a16="http://schemas.microsoft.com/office/drawing/2014/main" val="2425750328"/>
                    </a:ext>
                  </a:extLst>
                </a:gridCol>
                <a:gridCol w="280008">
                  <a:extLst>
                    <a:ext uri="{9D8B030D-6E8A-4147-A177-3AD203B41FA5}">
                      <a16:colId xmlns:a16="http://schemas.microsoft.com/office/drawing/2014/main" val="400341249"/>
                    </a:ext>
                  </a:extLst>
                </a:gridCol>
                <a:gridCol w="2934484">
                  <a:extLst>
                    <a:ext uri="{9D8B030D-6E8A-4147-A177-3AD203B41FA5}">
                      <a16:colId xmlns:a16="http://schemas.microsoft.com/office/drawing/2014/main" val="1731301309"/>
                    </a:ext>
                  </a:extLst>
                </a:gridCol>
                <a:gridCol w="750422">
                  <a:extLst>
                    <a:ext uri="{9D8B030D-6E8A-4147-A177-3AD203B41FA5}">
                      <a16:colId xmlns:a16="http://schemas.microsoft.com/office/drawing/2014/main" val="2384816893"/>
                    </a:ext>
                  </a:extLst>
                </a:gridCol>
                <a:gridCol w="750422">
                  <a:extLst>
                    <a:ext uri="{9D8B030D-6E8A-4147-A177-3AD203B41FA5}">
                      <a16:colId xmlns:a16="http://schemas.microsoft.com/office/drawing/2014/main" val="889539262"/>
                    </a:ext>
                  </a:extLst>
                </a:gridCol>
                <a:gridCol w="750422">
                  <a:extLst>
                    <a:ext uri="{9D8B030D-6E8A-4147-A177-3AD203B41FA5}">
                      <a16:colId xmlns:a16="http://schemas.microsoft.com/office/drawing/2014/main" val="1372004574"/>
                    </a:ext>
                  </a:extLst>
                </a:gridCol>
                <a:gridCol w="672019">
                  <a:extLst>
                    <a:ext uri="{9D8B030D-6E8A-4147-A177-3AD203B41FA5}">
                      <a16:colId xmlns:a16="http://schemas.microsoft.com/office/drawing/2014/main" val="3756440486"/>
                    </a:ext>
                  </a:extLst>
                </a:gridCol>
                <a:gridCol w="672019">
                  <a:extLst>
                    <a:ext uri="{9D8B030D-6E8A-4147-A177-3AD203B41FA5}">
                      <a16:colId xmlns:a16="http://schemas.microsoft.com/office/drawing/2014/main" val="2625672168"/>
                    </a:ext>
                  </a:extLst>
                </a:gridCol>
                <a:gridCol w="672019">
                  <a:extLst>
                    <a:ext uri="{9D8B030D-6E8A-4147-A177-3AD203B41FA5}">
                      <a16:colId xmlns:a16="http://schemas.microsoft.com/office/drawing/2014/main" val="30046273"/>
                    </a:ext>
                  </a:extLst>
                </a:gridCol>
              </a:tblGrid>
              <a:tr h="138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41795"/>
                  </a:ext>
                </a:extLst>
              </a:tr>
              <a:tr h="222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28014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115.784.353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28.523.153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71.484.709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440930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3.921.111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2.310.145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4242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490.372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-26.084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280.609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74920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52348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08062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157.850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1578500,0%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1578500,0%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575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157.850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1578500,0%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1578500,0%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726143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-2.940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244158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481278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11690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15.542.566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5.642.790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90158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15.542.566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5.642.790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5573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19.312.399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57798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19.312.399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67560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19.312.399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098167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67.328.510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43.705.702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10060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43.489.847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4854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595.515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7992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653303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7.711.748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354927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752013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9.795.272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5193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12.378.659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17.501.297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9232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7436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7.694.991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10080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37802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10506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23404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2512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581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5A4E65-C023-4B0B-8B2C-F93A42B68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766509"/>
              </p:ext>
            </p:extLst>
          </p:nvPr>
        </p:nvGraphicFramePr>
        <p:xfrm>
          <a:off x="483227" y="1825626"/>
          <a:ext cx="8132595" cy="4452908"/>
        </p:xfrm>
        <a:graphic>
          <a:graphicData uri="http://schemas.openxmlformats.org/drawingml/2006/table">
            <a:tbl>
              <a:tblPr/>
              <a:tblGrid>
                <a:gridCol w="283168">
                  <a:extLst>
                    <a:ext uri="{9D8B030D-6E8A-4147-A177-3AD203B41FA5}">
                      <a16:colId xmlns:a16="http://schemas.microsoft.com/office/drawing/2014/main" val="924005243"/>
                    </a:ext>
                  </a:extLst>
                </a:gridCol>
                <a:gridCol w="283168">
                  <a:extLst>
                    <a:ext uri="{9D8B030D-6E8A-4147-A177-3AD203B41FA5}">
                      <a16:colId xmlns:a16="http://schemas.microsoft.com/office/drawing/2014/main" val="71014301"/>
                    </a:ext>
                  </a:extLst>
                </a:gridCol>
                <a:gridCol w="283168">
                  <a:extLst>
                    <a:ext uri="{9D8B030D-6E8A-4147-A177-3AD203B41FA5}">
                      <a16:colId xmlns:a16="http://schemas.microsoft.com/office/drawing/2014/main" val="749272061"/>
                    </a:ext>
                  </a:extLst>
                </a:gridCol>
                <a:gridCol w="2967606">
                  <a:extLst>
                    <a:ext uri="{9D8B030D-6E8A-4147-A177-3AD203B41FA5}">
                      <a16:colId xmlns:a16="http://schemas.microsoft.com/office/drawing/2014/main" val="769380499"/>
                    </a:ext>
                  </a:extLst>
                </a:gridCol>
                <a:gridCol w="758891">
                  <a:extLst>
                    <a:ext uri="{9D8B030D-6E8A-4147-A177-3AD203B41FA5}">
                      <a16:colId xmlns:a16="http://schemas.microsoft.com/office/drawing/2014/main" val="2236159871"/>
                    </a:ext>
                  </a:extLst>
                </a:gridCol>
                <a:gridCol w="758891">
                  <a:extLst>
                    <a:ext uri="{9D8B030D-6E8A-4147-A177-3AD203B41FA5}">
                      <a16:colId xmlns:a16="http://schemas.microsoft.com/office/drawing/2014/main" val="599412457"/>
                    </a:ext>
                  </a:extLst>
                </a:gridCol>
                <a:gridCol w="758891">
                  <a:extLst>
                    <a:ext uri="{9D8B030D-6E8A-4147-A177-3AD203B41FA5}">
                      <a16:colId xmlns:a16="http://schemas.microsoft.com/office/drawing/2014/main" val="1304274015"/>
                    </a:ext>
                  </a:extLst>
                </a:gridCol>
                <a:gridCol w="679604">
                  <a:extLst>
                    <a:ext uri="{9D8B030D-6E8A-4147-A177-3AD203B41FA5}">
                      <a16:colId xmlns:a16="http://schemas.microsoft.com/office/drawing/2014/main" val="2021720987"/>
                    </a:ext>
                  </a:extLst>
                </a:gridCol>
                <a:gridCol w="679604">
                  <a:extLst>
                    <a:ext uri="{9D8B030D-6E8A-4147-A177-3AD203B41FA5}">
                      <a16:colId xmlns:a16="http://schemas.microsoft.com/office/drawing/2014/main" val="2284040884"/>
                    </a:ext>
                  </a:extLst>
                </a:gridCol>
                <a:gridCol w="679604">
                  <a:extLst>
                    <a:ext uri="{9D8B030D-6E8A-4147-A177-3AD203B41FA5}">
                      <a16:colId xmlns:a16="http://schemas.microsoft.com/office/drawing/2014/main" val="409491529"/>
                    </a:ext>
                  </a:extLst>
                </a:gridCol>
              </a:tblGrid>
              <a:tr h="1325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30026"/>
                  </a:ext>
                </a:extLst>
              </a:tr>
              <a:tr h="212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826164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200.967.274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17.645.492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108.317.884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225403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4.494.284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2.670.021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455828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792.520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199.077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429.973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027683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236351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820713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956.895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9568950,0%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9568950,0%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80882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956.895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9568950,0%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9568950,0%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163936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1.311.653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-150.670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6725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1.290.066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-146.452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97859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792728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564509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18.080.520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377901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18.080.520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04581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29.604.198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63282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29.604.198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166128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29.604.198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715664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100.845.880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56.328.548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4819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56.114.015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858962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558.645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1703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591.058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135740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17.056.022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626600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46563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14.992.550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68920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10.475.323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399908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545.945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495051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11.126.121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276309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765.135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907798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335649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901906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5012"/>
                  </a:ext>
                </a:extLst>
              </a:tr>
              <a:tr h="13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938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7DFAD9-CFC3-4379-8B0B-DB27B3CCF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42355"/>
              </p:ext>
            </p:extLst>
          </p:nvPr>
        </p:nvGraphicFramePr>
        <p:xfrm>
          <a:off x="528177" y="1825626"/>
          <a:ext cx="8087643" cy="4530725"/>
        </p:xfrm>
        <a:graphic>
          <a:graphicData uri="http://schemas.openxmlformats.org/drawingml/2006/table">
            <a:tbl>
              <a:tblPr/>
              <a:tblGrid>
                <a:gridCol w="281603">
                  <a:extLst>
                    <a:ext uri="{9D8B030D-6E8A-4147-A177-3AD203B41FA5}">
                      <a16:colId xmlns:a16="http://schemas.microsoft.com/office/drawing/2014/main" val="171069788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1068660296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2055655407"/>
                    </a:ext>
                  </a:extLst>
                </a:gridCol>
                <a:gridCol w="2951202">
                  <a:extLst>
                    <a:ext uri="{9D8B030D-6E8A-4147-A177-3AD203B41FA5}">
                      <a16:colId xmlns:a16="http://schemas.microsoft.com/office/drawing/2014/main" val="1613341769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310715122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631500321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860830041"/>
                    </a:ext>
                  </a:extLst>
                </a:gridCol>
                <a:gridCol w="675847">
                  <a:extLst>
                    <a:ext uri="{9D8B030D-6E8A-4147-A177-3AD203B41FA5}">
                      <a16:colId xmlns:a16="http://schemas.microsoft.com/office/drawing/2014/main" val="1054010776"/>
                    </a:ext>
                  </a:extLst>
                </a:gridCol>
                <a:gridCol w="675847">
                  <a:extLst>
                    <a:ext uri="{9D8B030D-6E8A-4147-A177-3AD203B41FA5}">
                      <a16:colId xmlns:a16="http://schemas.microsoft.com/office/drawing/2014/main" val="3241461147"/>
                    </a:ext>
                  </a:extLst>
                </a:gridCol>
                <a:gridCol w="675847">
                  <a:extLst>
                    <a:ext uri="{9D8B030D-6E8A-4147-A177-3AD203B41FA5}">
                      <a16:colId xmlns:a16="http://schemas.microsoft.com/office/drawing/2014/main" val="2799234553"/>
                    </a:ext>
                  </a:extLst>
                </a:gridCol>
              </a:tblGrid>
              <a:tr h="1348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13136"/>
                  </a:ext>
                </a:extLst>
              </a:tr>
              <a:tr h="2157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737437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326.351.367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4.227.783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218.022.167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405076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11.554.346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-194.095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6.927.944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639242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865.970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-6.053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509.000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50933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86704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303729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372.941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3729410,0%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3729410,0%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620078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372.941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3729410,0%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3729410,0%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57165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399.790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106495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551408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072707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80038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48.967.776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-5.962.176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24.848.819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256413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48.967.776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-5.962.176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24.848.819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06497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89.176.626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36.233.469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22700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89.176.626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36.233.469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80532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14.234.214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58330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174.516.434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2.756.190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148.277.597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030716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173.981.762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2.221.518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147.999.278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205628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2.709.534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329765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341.795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69681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43.315.104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365913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54872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35.247.382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2.221.518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33.734.663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219125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39.542.316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06796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176.910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264710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26.355.380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274885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1.791.147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509896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278.319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003973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278.319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77831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799852"/>
                  </a:ext>
                </a:extLst>
              </a:tr>
              <a:tr h="13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49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julio ascendió a </a:t>
            </a:r>
            <a:r>
              <a:rPr lang="es-CL" sz="1600" b="1" dirty="0">
                <a:latin typeface="+mn-lt"/>
              </a:rPr>
              <a:t>$224.683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8,9%</a:t>
            </a:r>
            <a:r>
              <a:rPr lang="es-CL" sz="1600" dirty="0">
                <a:latin typeface="+mn-lt"/>
              </a:rPr>
              <a:t> respecto de la ley inicial, gasto en línea al registrado a igual mes del año 2017.  La ejecución acumulada </a:t>
            </a:r>
            <a:r>
              <a:rPr lang="es-CL" sz="1600" dirty="0"/>
              <a:t>al séptimo mes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$1.453.258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57,4%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57,7%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julio un aumento consolidado del </a:t>
            </a:r>
            <a:r>
              <a:rPr lang="es-CL" sz="1600" b="1" dirty="0"/>
              <a:t>$13.488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$7.733 millones derivados de la aplicación de la Ley de Incentivo al Retiro.  A su vez, “gatos en personal” y “bienes y servicios de consumo” presentan las mayores reducciones en su presupuesto con un </a:t>
            </a:r>
            <a:r>
              <a:rPr lang="es-CL" sz="1600" b="1" dirty="0"/>
              <a:t>2,1%</a:t>
            </a:r>
            <a:r>
              <a:rPr lang="es-CL" sz="1600" dirty="0"/>
              <a:t> ($2.925 millones) y </a:t>
            </a:r>
            <a:r>
              <a:rPr lang="es-CL" sz="1600" b="1" dirty="0"/>
              <a:t>8,8% </a:t>
            </a:r>
            <a:r>
              <a:rPr lang="es-CL" sz="1600" dirty="0"/>
              <a:t>($2.039 millones), derivado del ajuste a la aplicación de la Ley de Incentivo al Retiro el primero y de los recortes anunciados en el mes de abril.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XI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B72DAB-ECEC-45E2-A3C9-64568799B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884840"/>
              </p:ext>
            </p:extLst>
          </p:nvPr>
        </p:nvGraphicFramePr>
        <p:xfrm>
          <a:off x="431071" y="1772317"/>
          <a:ext cx="8184754" cy="4506223"/>
        </p:xfrm>
        <a:graphic>
          <a:graphicData uri="http://schemas.openxmlformats.org/drawingml/2006/table">
            <a:tbl>
              <a:tblPr/>
              <a:tblGrid>
                <a:gridCol w="284985">
                  <a:extLst>
                    <a:ext uri="{9D8B030D-6E8A-4147-A177-3AD203B41FA5}">
                      <a16:colId xmlns:a16="http://schemas.microsoft.com/office/drawing/2014/main" val="4211059872"/>
                    </a:ext>
                  </a:extLst>
                </a:gridCol>
                <a:gridCol w="284985">
                  <a:extLst>
                    <a:ext uri="{9D8B030D-6E8A-4147-A177-3AD203B41FA5}">
                      <a16:colId xmlns:a16="http://schemas.microsoft.com/office/drawing/2014/main" val="3318555949"/>
                    </a:ext>
                  </a:extLst>
                </a:gridCol>
                <a:gridCol w="284985">
                  <a:extLst>
                    <a:ext uri="{9D8B030D-6E8A-4147-A177-3AD203B41FA5}">
                      <a16:colId xmlns:a16="http://schemas.microsoft.com/office/drawing/2014/main" val="662206303"/>
                    </a:ext>
                  </a:extLst>
                </a:gridCol>
                <a:gridCol w="2986636">
                  <a:extLst>
                    <a:ext uri="{9D8B030D-6E8A-4147-A177-3AD203B41FA5}">
                      <a16:colId xmlns:a16="http://schemas.microsoft.com/office/drawing/2014/main" val="157773470"/>
                    </a:ext>
                  </a:extLst>
                </a:gridCol>
                <a:gridCol w="763759">
                  <a:extLst>
                    <a:ext uri="{9D8B030D-6E8A-4147-A177-3AD203B41FA5}">
                      <a16:colId xmlns:a16="http://schemas.microsoft.com/office/drawing/2014/main" val="3115497643"/>
                    </a:ext>
                  </a:extLst>
                </a:gridCol>
                <a:gridCol w="763759">
                  <a:extLst>
                    <a:ext uri="{9D8B030D-6E8A-4147-A177-3AD203B41FA5}">
                      <a16:colId xmlns:a16="http://schemas.microsoft.com/office/drawing/2014/main" val="2839114039"/>
                    </a:ext>
                  </a:extLst>
                </a:gridCol>
                <a:gridCol w="763759">
                  <a:extLst>
                    <a:ext uri="{9D8B030D-6E8A-4147-A177-3AD203B41FA5}">
                      <a16:colId xmlns:a16="http://schemas.microsoft.com/office/drawing/2014/main" val="987792002"/>
                    </a:ext>
                  </a:extLst>
                </a:gridCol>
                <a:gridCol w="683962">
                  <a:extLst>
                    <a:ext uri="{9D8B030D-6E8A-4147-A177-3AD203B41FA5}">
                      <a16:colId xmlns:a16="http://schemas.microsoft.com/office/drawing/2014/main" val="440713469"/>
                    </a:ext>
                  </a:extLst>
                </a:gridCol>
                <a:gridCol w="683962">
                  <a:extLst>
                    <a:ext uri="{9D8B030D-6E8A-4147-A177-3AD203B41FA5}">
                      <a16:colId xmlns:a16="http://schemas.microsoft.com/office/drawing/2014/main" val="2696493656"/>
                    </a:ext>
                  </a:extLst>
                </a:gridCol>
                <a:gridCol w="683962">
                  <a:extLst>
                    <a:ext uri="{9D8B030D-6E8A-4147-A177-3AD203B41FA5}">
                      <a16:colId xmlns:a16="http://schemas.microsoft.com/office/drawing/2014/main" val="2640880363"/>
                    </a:ext>
                  </a:extLst>
                </a:gridCol>
              </a:tblGrid>
              <a:tr h="142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98272"/>
                  </a:ext>
                </a:extLst>
              </a:tr>
              <a:tr h="22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47498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218.025.608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20.371.087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130.017.783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327946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3.681.329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2.084.051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08986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568.771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58.190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378.133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56616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43938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4040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1.295.759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12957590,0%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17467,8%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24941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1.295.759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12957590,0%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17467,8%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16486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8655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4779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05261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11.437.089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1494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11.437.089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4412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30.850.337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108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30.850.337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393736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30.850.337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7331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131.317.051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83.616.285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18686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83.616.285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932911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5595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29.466.710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1835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333992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11.001.868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6340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23.762.103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7125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4.626.093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36230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11.777.637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01177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22.046.393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2.957.428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9602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979028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24579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41396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27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4D9AD0-98F9-4156-98EF-49321FD78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917343"/>
              </p:ext>
            </p:extLst>
          </p:nvPr>
        </p:nvGraphicFramePr>
        <p:xfrm>
          <a:off x="528176" y="1825618"/>
          <a:ext cx="8096958" cy="4530727"/>
        </p:xfrm>
        <a:graphic>
          <a:graphicData uri="http://schemas.openxmlformats.org/drawingml/2006/table">
            <a:tbl>
              <a:tblPr/>
              <a:tblGrid>
                <a:gridCol w="281535">
                  <a:extLst>
                    <a:ext uri="{9D8B030D-6E8A-4147-A177-3AD203B41FA5}">
                      <a16:colId xmlns:a16="http://schemas.microsoft.com/office/drawing/2014/main" val="3324052592"/>
                    </a:ext>
                  </a:extLst>
                </a:gridCol>
                <a:gridCol w="281535">
                  <a:extLst>
                    <a:ext uri="{9D8B030D-6E8A-4147-A177-3AD203B41FA5}">
                      <a16:colId xmlns:a16="http://schemas.microsoft.com/office/drawing/2014/main" val="2711417458"/>
                    </a:ext>
                  </a:extLst>
                </a:gridCol>
                <a:gridCol w="281535">
                  <a:extLst>
                    <a:ext uri="{9D8B030D-6E8A-4147-A177-3AD203B41FA5}">
                      <a16:colId xmlns:a16="http://schemas.microsoft.com/office/drawing/2014/main" val="2031003183"/>
                    </a:ext>
                  </a:extLst>
                </a:gridCol>
                <a:gridCol w="2961753">
                  <a:extLst>
                    <a:ext uri="{9D8B030D-6E8A-4147-A177-3AD203B41FA5}">
                      <a16:colId xmlns:a16="http://schemas.microsoft.com/office/drawing/2014/main" val="2781409781"/>
                    </a:ext>
                  </a:extLst>
                </a:gridCol>
                <a:gridCol w="754515">
                  <a:extLst>
                    <a:ext uri="{9D8B030D-6E8A-4147-A177-3AD203B41FA5}">
                      <a16:colId xmlns:a16="http://schemas.microsoft.com/office/drawing/2014/main" val="2686997363"/>
                    </a:ext>
                  </a:extLst>
                </a:gridCol>
                <a:gridCol w="754515">
                  <a:extLst>
                    <a:ext uri="{9D8B030D-6E8A-4147-A177-3AD203B41FA5}">
                      <a16:colId xmlns:a16="http://schemas.microsoft.com/office/drawing/2014/main" val="2347079007"/>
                    </a:ext>
                  </a:extLst>
                </a:gridCol>
                <a:gridCol w="754515">
                  <a:extLst>
                    <a:ext uri="{9D8B030D-6E8A-4147-A177-3AD203B41FA5}">
                      <a16:colId xmlns:a16="http://schemas.microsoft.com/office/drawing/2014/main" val="518903139"/>
                    </a:ext>
                  </a:extLst>
                </a:gridCol>
                <a:gridCol w="675685">
                  <a:extLst>
                    <a:ext uri="{9D8B030D-6E8A-4147-A177-3AD203B41FA5}">
                      <a16:colId xmlns:a16="http://schemas.microsoft.com/office/drawing/2014/main" val="1815279048"/>
                    </a:ext>
                  </a:extLst>
                </a:gridCol>
                <a:gridCol w="675685">
                  <a:extLst>
                    <a:ext uri="{9D8B030D-6E8A-4147-A177-3AD203B41FA5}">
                      <a16:colId xmlns:a16="http://schemas.microsoft.com/office/drawing/2014/main" val="4214641044"/>
                    </a:ext>
                  </a:extLst>
                </a:gridCol>
                <a:gridCol w="675685">
                  <a:extLst>
                    <a:ext uri="{9D8B030D-6E8A-4147-A177-3AD203B41FA5}">
                      <a16:colId xmlns:a16="http://schemas.microsoft.com/office/drawing/2014/main" val="2393001173"/>
                    </a:ext>
                  </a:extLst>
                </a:gridCol>
              </a:tblGrid>
              <a:tr h="148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244989"/>
                  </a:ext>
                </a:extLst>
              </a:tr>
              <a:tr h="236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93530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123.139.804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7.068.860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79.565.925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847057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4.226.784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-72.823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2.406.747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679947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753.531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428.580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268.470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74731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330.678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4161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330.678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05982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2539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837491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5346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36969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12405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10.517.439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6648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10.517.439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833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15.506.877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976811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15.506.877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556547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15.506.877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2235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63.422.020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50.526.068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477541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50.526.068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979015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8.001.819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098607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18186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12.041.737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1116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15.241.207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3552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1.335.991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70106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13.077.733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149360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818.492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89139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860020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25229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66104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180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84944C-8B90-4E72-874A-132BB0FCE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17764"/>
              </p:ext>
            </p:extLst>
          </p:nvPr>
        </p:nvGraphicFramePr>
        <p:xfrm>
          <a:off x="528176" y="1825621"/>
          <a:ext cx="8087649" cy="4452933"/>
        </p:xfrm>
        <a:graphic>
          <a:graphicData uri="http://schemas.openxmlformats.org/drawingml/2006/table">
            <a:tbl>
              <a:tblPr/>
              <a:tblGrid>
                <a:gridCol w="281602">
                  <a:extLst>
                    <a:ext uri="{9D8B030D-6E8A-4147-A177-3AD203B41FA5}">
                      <a16:colId xmlns:a16="http://schemas.microsoft.com/office/drawing/2014/main" val="1903531199"/>
                    </a:ext>
                  </a:extLst>
                </a:gridCol>
                <a:gridCol w="281602">
                  <a:extLst>
                    <a:ext uri="{9D8B030D-6E8A-4147-A177-3AD203B41FA5}">
                      <a16:colId xmlns:a16="http://schemas.microsoft.com/office/drawing/2014/main" val="3921601099"/>
                    </a:ext>
                  </a:extLst>
                </a:gridCol>
                <a:gridCol w="281602">
                  <a:extLst>
                    <a:ext uri="{9D8B030D-6E8A-4147-A177-3AD203B41FA5}">
                      <a16:colId xmlns:a16="http://schemas.microsoft.com/office/drawing/2014/main" val="1366198852"/>
                    </a:ext>
                  </a:extLst>
                </a:gridCol>
                <a:gridCol w="2951202">
                  <a:extLst>
                    <a:ext uri="{9D8B030D-6E8A-4147-A177-3AD203B41FA5}">
                      <a16:colId xmlns:a16="http://schemas.microsoft.com/office/drawing/2014/main" val="553403309"/>
                    </a:ext>
                  </a:extLst>
                </a:gridCol>
                <a:gridCol w="754698">
                  <a:extLst>
                    <a:ext uri="{9D8B030D-6E8A-4147-A177-3AD203B41FA5}">
                      <a16:colId xmlns:a16="http://schemas.microsoft.com/office/drawing/2014/main" val="3525336330"/>
                    </a:ext>
                  </a:extLst>
                </a:gridCol>
                <a:gridCol w="754698">
                  <a:extLst>
                    <a:ext uri="{9D8B030D-6E8A-4147-A177-3AD203B41FA5}">
                      <a16:colId xmlns:a16="http://schemas.microsoft.com/office/drawing/2014/main" val="2852335365"/>
                    </a:ext>
                  </a:extLst>
                </a:gridCol>
                <a:gridCol w="754698">
                  <a:extLst>
                    <a:ext uri="{9D8B030D-6E8A-4147-A177-3AD203B41FA5}">
                      <a16:colId xmlns:a16="http://schemas.microsoft.com/office/drawing/2014/main" val="112107647"/>
                    </a:ext>
                  </a:extLst>
                </a:gridCol>
                <a:gridCol w="675849">
                  <a:extLst>
                    <a:ext uri="{9D8B030D-6E8A-4147-A177-3AD203B41FA5}">
                      <a16:colId xmlns:a16="http://schemas.microsoft.com/office/drawing/2014/main" val="1401369204"/>
                    </a:ext>
                  </a:extLst>
                </a:gridCol>
                <a:gridCol w="675849">
                  <a:extLst>
                    <a:ext uri="{9D8B030D-6E8A-4147-A177-3AD203B41FA5}">
                      <a16:colId xmlns:a16="http://schemas.microsoft.com/office/drawing/2014/main" val="4255058332"/>
                    </a:ext>
                  </a:extLst>
                </a:gridCol>
                <a:gridCol w="675849">
                  <a:extLst>
                    <a:ext uri="{9D8B030D-6E8A-4147-A177-3AD203B41FA5}">
                      <a16:colId xmlns:a16="http://schemas.microsoft.com/office/drawing/2014/main" val="337628896"/>
                    </a:ext>
                  </a:extLst>
                </a:gridCol>
              </a:tblGrid>
              <a:tr h="155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65766"/>
                  </a:ext>
                </a:extLst>
              </a:tr>
              <a:tr h="249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4070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31.500.492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1.469.246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11.998.718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60770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2.616.892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-59.355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1.464.543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33268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235.206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-12.029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171.620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345301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23014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782686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540853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42024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02559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868918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86680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501935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9.752.406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1.481.769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2.564.885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48600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9.752.406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1.481.769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2.564.885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378577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409020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05854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252341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14.065.360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-932.666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7.153.575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8291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14.037.924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-960.102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7.153.575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55155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4.137.905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59319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1.719.768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-170.400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1.662.873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77697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4.573.995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1.340.346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63435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50754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635011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298003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268012"/>
                  </a:ext>
                </a:extLst>
              </a:tr>
              <a:tr h="155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7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A01500-31DC-446F-80C7-666C3CEEB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33730"/>
              </p:ext>
            </p:extLst>
          </p:nvPr>
        </p:nvGraphicFramePr>
        <p:xfrm>
          <a:off x="528176" y="1772317"/>
          <a:ext cx="8087647" cy="4506223"/>
        </p:xfrm>
        <a:graphic>
          <a:graphicData uri="http://schemas.openxmlformats.org/drawingml/2006/table">
            <a:tbl>
              <a:tblPr/>
              <a:tblGrid>
                <a:gridCol w="281603">
                  <a:extLst>
                    <a:ext uri="{9D8B030D-6E8A-4147-A177-3AD203B41FA5}">
                      <a16:colId xmlns:a16="http://schemas.microsoft.com/office/drawing/2014/main" val="1925693135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393664457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2374217058"/>
                    </a:ext>
                  </a:extLst>
                </a:gridCol>
                <a:gridCol w="2951203">
                  <a:extLst>
                    <a:ext uri="{9D8B030D-6E8A-4147-A177-3AD203B41FA5}">
                      <a16:colId xmlns:a16="http://schemas.microsoft.com/office/drawing/2014/main" val="1423224369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583685758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4204019317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953477020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1035315395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2710110787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1842040062"/>
                    </a:ext>
                  </a:extLst>
                </a:gridCol>
              </a:tblGrid>
              <a:tr h="142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260300"/>
                  </a:ext>
                </a:extLst>
              </a:tr>
              <a:tr h="22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092830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53.599.032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-5.349.724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20.633.302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80742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2.730.479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-9.711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1.508.472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816530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338.371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118.233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112.460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02491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83279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0919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52318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295147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390982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1833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0130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11.497.185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3.298.116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8630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11.497.185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3.298.116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71001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938.334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9421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938.334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187460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938.334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7986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23.369.613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2.231.240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14.743.099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58641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22.999.336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1.860.963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14.743.099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60257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28986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6.423.538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1.860.963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2.839.668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905839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147115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756.425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282846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10.852.792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6844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724431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291.062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85602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3.206.853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70074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71683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370.277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792214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65572"/>
                  </a:ext>
                </a:extLst>
              </a:tr>
              <a:tr h="142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08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5AC199A-7DEF-4396-A6E3-F5A7FBFCF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291690"/>
              </p:ext>
            </p:extLst>
          </p:nvPr>
        </p:nvGraphicFramePr>
        <p:xfrm>
          <a:off x="528176" y="1825618"/>
          <a:ext cx="8087650" cy="4530716"/>
        </p:xfrm>
        <a:graphic>
          <a:graphicData uri="http://schemas.openxmlformats.org/drawingml/2006/table">
            <a:tbl>
              <a:tblPr/>
              <a:tblGrid>
                <a:gridCol w="281603">
                  <a:extLst>
                    <a:ext uri="{9D8B030D-6E8A-4147-A177-3AD203B41FA5}">
                      <a16:colId xmlns:a16="http://schemas.microsoft.com/office/drawing/2014/main" val="3792273116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3235051970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3354434881"/>
                    </a:ext>
                  </a:extLst>
                </a:gridCol>
                <a:gridCol w="2951203">
                  <a:extLst>
                    <a:ext uri="{9D8B030D-6E8A-4147-A177-3AD203B41FA5}">
                      <a16:colId xmlns:a16="http://schemas.microsoft.com/office/drawing/2014/main" val="2453947457"/>
                    </a:ext>
                  </a:extLst>
                </a:gridCol>
                <a:gridCol w="754698">
                  <a:extLst>
                    <a:ext uri="{9D8B030D-6E8A-4147-A177-3AD203B41FA5}">
                      <a16:colId xmlns:a16="http://schemas.microsoft.com/office/drawing/2014/main" val="1719459555"/>
                    </a:ext>
                  </a:extLst>
                </a:gridCol>
                <a:gridCol w="754698">
                  <a:extLst>
                    <a:ext uri="{9D8B030D-6E8A-4147-A177-3AD203B41FA5}">
                      <a16:colId xmlns:a16="http://schemas.microsoft.com/office/drawing/2014/main" val="788793540"/>
                    </a:ext>
                  </a:extLst>
                </a:gridCol>
                <a:gridCol w="754698">
                  <a:extLst>
                    <a:ext uri="{9D8B030D-6E8A-4147-A177-3AD203B41FA5}">
                      <a16:colId xmlns:a16="http://schemas.microsoft.com/office/drawing/2014/main" val="2922259053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240761093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35784440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954173355"/>
                    </a:ext>
                  </a:extLst>
                </a:gridCol>
              </a:tblGrid>
              <a:tr h="138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787546"/>
                  </a:ext>
                </a:extLst>
              </a:tr>
              <a:tr h="222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133842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456.077.554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-54.652.010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298.422.110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368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14.823.270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-286.063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8.530.071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551527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1.607.178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-73.318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1.098.525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21497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1.301.508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04400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1.301.508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52758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10998340,0%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46018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10998340,0%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3381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3.664.753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3.548.856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2.337.404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94337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3.564.053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3.564.053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2.332.551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72196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6528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-8.368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8119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56.119.392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10.725.746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24.430.930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983508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56.119.392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10.725.746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24.430.930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0929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61.925.119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84780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61.925.119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0065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61.925.119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197357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269.792.952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-1.515.817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197.698.719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77775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267.744.716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-3.564.053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197.261.875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04626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427.920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1907,3%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1907,3%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796604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62.415.116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965801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308.546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25103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47.145.893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071173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58.365.294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85418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944998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27.033.051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50400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23.012.802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-3.564.053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1.526.150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81129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2.048.236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2.048.236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041273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2.048.236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2.048.236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11508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41446"/>
                  </a:ext>
                </a:extLst>
              </a:tr>
              <a:tr h="13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9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D6A8E8-8C2E-4E5F-A0EC-2F0E474A3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86094"/>
              </p:ext>
            </p:extLst>
          </p:nvPr>
        </p:nvGraphicFramePr>
        <p:xfrm>
          <a:off x="528176" y="1825627"/>
          <a:ext cx="8087649" cy="4530732"/>
        </p:xfrm>
        <a:graphic>
          <a:graphicData uri="http://schemas.openxmlformats.org/drawingml/2006/table">
            <a:tbl>
              <a:tblPr/>
              <a:tblGrid>
                <a:gridCol w="281604">
                  <a:extLst>
                    <a:ext uri="{9D8B030D-6E8A-4147-A177-3AD203B41FA5}">
                      <a16:colId xmlns:a16="http://schemas.microsoft.com/office/drawing/2014/main" val="858563814"/>
                    </a:ext>
                  </a:extLst>
                </a:gridCol>
                <a:gridCol w="281604">
                  <a:extLst>
                    <a:ext uri="{9D8B030D-6E8A-4147-A177-3AD203B41FA5}">
                      <a16:colId xmlns:a16="http://schemas.microsoft.com/office/drawing/2014/main" val="1721855461"/>
                    </a:ext>
                  </a:extLst>
                </a:gridCol>
                <a:gridCol w="281604">
                  <a:extLst>
                    <a:ext uri="{9D8B030D-6E8A-4147-A177-3AD203B41FA5}">
                      <a16:colId xmlns:a16="http://schemas.microsoft.com/office/drawing/2014/main" val="912320783"/>
                    </a:ext>
                  </a:extLst>
                </a:gridCol>
                <a:gridCol w="2951202">
                  <a:extLst>
                    <a:ext uri="{9D8B030D-6E8A-4147-A177-3AD203B41FA5}">
                      <a16:colId xmlns:a16="http://schemas.microsoft.com/office/drawing/2014/main" val="3257841792"/>
                    </a:ext>
                  </a:extLst>
                </a:gridCol>
                <a:gridCol w="754696">
                  <a:extLst>
                    <a:ext uri="{9D8B030D-6E8A-4147-A177-3AD203B41FA5}">
                      <a16:colId xmlns:a16="http://schemas.microsoft.com/office/drawing/2014/main" val="1685957950"/>
                    </a:ext>
                  </a:extLst>
                </a:gridCol>
                <a:gridCol w="754696">
                  <a:extLst>
                    <a:ext uri="{9D8B030D-6E8A-4147-A177-3AD203B41FA5}">
                      <a16:colId xmlns:a16="http://schemas.microsoft.com/office/drawing/2014/main" val="1061080087"/>
                    </a:ext>
                  </a:extLst>
                </a:gridCol>
                <a:gridCol w="754696">
                  <a:extLst>
                    <a:ext uri="{9D8B030D-6E8A-4147-A177-3AD203B41FA5}">
                      <a16:colId xmlns:a16="http://schemas.microsoft.com/office/drawing/2014/main" val="616429848"/>
                    </a:ext>
                  </a:extLst>
                </a:gridCol>
                <a:gridCol w="675849">
                  <a:extLst>
                    <a:ext uri="{9D8B030D-6E8A-4147-A177-3AD203B41FA5}">
                      <a16:colId xmlns:a16="http://schemas.microsoft.com/office/drawing/2014/main" val="3362921858"/>
                    </a:ext>
                  </a:extLst>
                </a:gridCol>
                <a:gridCol w="675849">
                  <a:extLst>
                    <a:ext uri="{9D8B030D-6E8A-4147-A177-3AD203B41FA5}">
                      <a16:colId xmlns:a16="http://schemas.microsoft.com/office/drawing/2014/main" val="2373610508"/>
                    </a:ext>
                  </a:extLst>
                </a:gridCol>
                <a:gridCol w="675849">
                  <a:extLst>
                    <a:ext uri="{9D8B030D-6E8A-4147-A177-3AD203B41FA5}">
                      <a16:colId xmlns:a16="http://schemas.microsoft.com/office/drawing/2014/main" val="4130904988"/>
                    </a:ext>
                  </a:extLst>
                </a:gridCol>
              </a:tblGrid>
              <a:tr h="164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807597"/>
                  </a:ext>
                </a:extLst>
              </a:tr>
              <a:tr h="262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617744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68.267.208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5.810.469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34.795.442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19090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2.060.777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-20.134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1.256.096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893696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25.748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167.080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994314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95164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46007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373080,0%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373080,0%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67869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373080,0%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373080,0%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61229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69151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64961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226037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6.853.554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759720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6.853.554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476262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4.245.047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001600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4.245.047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933853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4.245.047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471617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22.167.930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91238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22.167.930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89947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4.875.344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88512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4.193.522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187209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10.794.512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79460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5.690.384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183.533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683176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1.572.456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158807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548.563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334311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06489"/>
                  </a:ext>
                </a:extLst>
              </a:tr>
              <a:tr h="16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36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ED2CBC-3897-4E30-BCF9-9C5D495F8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030162"/>
              </p:ext>
            </p:extLst>
          </p:nvPr>
        </p:nvGraphicFramePr>
        <p:xfrm>
          <a:off x="528176" y="1825618"/>
          <a:ext cx="8087647" cy="4530727"/>
        </p:xfrm>
        <a:graphic>
          <a:graphicData uri="http://schemas.openxmlformats.org/drawingml/2006/table">
            <a:tbl>
              <a:tblPr/>
              <a:tblGrid>
                <a:gridCol w="281603">
                  <a:extLst>
                    <a:ext uri="{9D8B030D-6E8A-4147-A177-3AD203B41FA5}">
                      <a16:colId xmlns:a16="http://schemas.microsoft.com/office/drawing/2014/main" val="2062618519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305377144"/>
                    </a:ext>
                  </a:extLst>
                </a:gridCol>
                <a:gridCol w="281603">
                  <a:extLst>
                    <a:ext uri="{9D8B030D-6E8A-4147-A177-3AD203B41FA5}">
                      <a16:colId xmlns:a16="http://schemas.microsoft.com/office/drawing/2014/main" val="3588272634"/>
                    </a:ext>
                  </a:extLst>
                </a:gridCol>
                <a:gridCol w="2951203">
                  <a:extLst>
                    <a:ext uri="{9D8B030D-6E8A-4147-A177-3AD203B41FA5}">
                      <a16:colId xmlns:a16="http://schemas.microsoft.com/office/drawing/2014/main" val="1556272898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2552763826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3949943143"/>
                    </a:ext>
                  </a:extLst>
                </a:gridCol>
                <a:gridCol w="754697">
                  <a:extLst>
                    <a:ext uri="{9D8B030D-6E8A-4147-A177-3AD203B41FA5}">
                      <a16:colId xmlns:a16="http://schemas.microsoft.com/office/drawing/2014/main" val="1043945411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3462669584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580122062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167650788"/>
                    </a:ext>
                  </a:extLst>
                </a:gridCol>
              </a:tblGrid>
              <a:tr h="148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70387"/>
                  </a:ext>
                </a:extLst>
              </a:tr>
              <a:tr h="236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844100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63.778.605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1.028.343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29.031.517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8250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2.079.743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1.186.091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745614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257.044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3074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16500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254197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17815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61845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571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94402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-2.486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5309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45808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9.725.723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2.457.008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962585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219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9.661.897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783.824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2.429.654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6422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17.698.318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82529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17.698.318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68121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13.258.873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62170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12.634.384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7.398.833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994561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7.398.833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177938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2.144.232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170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371.699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20244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4.646.997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2682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2959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235.905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98289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86763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752482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63266"/>
                  </a:ext>
                </a:extLst>
              </a:tr>
              <a:tr h="148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93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41%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del Biobío y Metropolitana de Santiago </a:t>
            </a:r>
            <a:r>
              <a:rPr lang="es-CL" sz="1600" dirty="0"/>
              <a:t>(que representan a su vez el 8%, 13% y 20% respectivamente), los que al mes de julio alcanzaron niveles de ejecución de </a:t>
            </a:r>
            <a:r>
              <a:rPr lang="es-CL" sz="1600" b="1" dirty="0"/>
              <a:t>60,2%, 66,8% y 65,4%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del Biobío (66,8%) y Metropolitana de Santiago (65,4%)</a:t>
            </a:r>
            <a:r>
              <a:rPr lang="es-CL" sz="1600" dirty="0"/>
              <a:t>.  Mientras que </a:t>
            </a:r>
            <a:r>
              <a:rPr lang="es-CL" sz="1600" b="1" dirty="0"/>
              <a:t>el Programa Campamentos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29,6%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Respecto a las disminuciones, los Programas que experimentaron las mayores rebajas son: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	Serviu RM, con $54,652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 	Serviu IV, con $7.454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 	Serviu III, con $3.580 millones, afectando principalmente el subtítulo 31 “iniciativas de inversión”.</a:t>
            </a:r>
          </a:p>
          <a:p>
            <a:pPr marL="800100" lvl="1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endParaRPr lang="es-CL" sz="1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DF6A1D-1166-4F28-8D24-1005D8F79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122687"/>
            <a:ext cx="4085655" cy="2520282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4F89D8D-759B-4FB2-971A-C3B424743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4" y="2122687"/>
            <a:ext cx="4085655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4C3406-AC6B-4F52-9E38-105E38691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46930"/>
              </p:ext>
            </p:extLst>
          </p:nvPr>
        </p:nvGraphicFramePr>
        <p:xfrm>
          <a:off x="414338" y="2007047"/>
          <a:ext cx="8201487" cy="2609049"/>
        </p:xfrm>
        <a:graphic>
          <a:graphicData uri="http://schemas.openxmlformats.org/drawingml/2006/table">
            <a:tbl>
              <a:tblPr/>
              <a:tblGrid>
                <a:gridCol w="876123">
                  <a:extLst>
                    <a:ext uri="{9D8B030D-6E8A-4147-A177-3AD203B41FA5}">
                      <a16:colId xmlns:a16="http://schemas.microsoft.com/office/drawing/2014/main" val="3917077561"/>
                    </a:ext>
                  </a:extLst>
                </a:gridCol>
                <a:gridCol w="2506686">
                  <a:extLst>
                    <a:ext uri="{9D8B030D-6E8A-4147-A177-3AD203B41FA5}">
                      <a16:colId xmlns:a16="http://schemas.microsoft.com/office/drawing/2014/main" val="1276390628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1957116874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442516976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1307379441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2168839553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3093504595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2286372647"/>
                    </a:ext>
                  </a:extLst>
                </a:gridCol>
              </a:tblGrid>
              <a:tr h="1787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56163"/>
                  </a:ext>
                </a:extLst>
              </a:tr>
              <a:tr h="28592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91058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2.531.388.456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13.488.185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1.453.257.843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59283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135.649.535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-2.925.436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79.029.426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362631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21.226.062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-2.039.108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9.520.120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598745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7.733.174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7.733.164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7.571.489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75714890,0%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327725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771.425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12738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458016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4.123.275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-98.230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4.700.920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62959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12.070.535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4.107.478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5.009.073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183880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442.235.145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1.500.407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176.906.341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975841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302.522.895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098966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1.300.646.793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3.964.009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866.396.000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886698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1.037.566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985.527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828.284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1591,7%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07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68E944-E233-4E42-9FF9-10731512E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23178"/>
              </p:ext>
            </p:extLst>
          </p:nvPr>
        </p:nvGraphicFramePr>
        <p:xfrm>
          <a:off x="414338" y="1705732"/>
          <a:ext cx="8201483" cy="3906795"/>
        </p:xfrm>
        <a:graphic>
          <a:graphicData uri="http://schemas.openxmlformats.org/drawingml/2006/table">
            <a:tbl>
              <a:tblPr/>
              <a:tblGrid>
                <a:gridCol w="237574">
                  <a:extLst>
                    <a:ext uri="{9D8B030D-6E8A-4147-A177-3AD203B41FA5}">
                      <a16:colId xmlns:a16="http://schemas.microsoft.com/office/drawing/2014/main" val="36514512"/>
                    </a:ext>
                  </a:extLst>
                </a:gridCol>
                <a:gridCol w="237574">
                  <a:extLst>
                    <a:ext uri="{9D8B030D-6E8A-4147-A177-3AD203B41FA5}">
                      <a16:colId xmlns:a16="http://schemas.microsoft.com/office/drawing/2014/main" val="1142602493"/>
                    </a:ext>
                  </a:extLst>
                </a:gridCol>
                <a:gridCol w="3604935">
                  <a:extLst>
                    <a:ext uri="{9D8B030D-6E8A-4147-A177-3AD203B41FA5}">
                      <a16:colId xmlns:a16="http://schemas.microsoft.com/office/drawing/2014/main" val="3763496502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4186893617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150726241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3643307016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2069664519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1817018844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3020092611"/>
                    </a:ext>
                  </a:extLst>
                </a:gridCol>
              </a:tblGrid>
              <a:tr h="172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619804"/>
                  </a:ext>
                </a:extLst>
              </a:tr>
              <a:tr h="276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869269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221.665.862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-25.936.054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126.166.228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7602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197.777.975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-4.039.273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119.055.135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09358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14.710.951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-1.407.332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4.351.391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74228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9.176.936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-20.489.449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9508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31.285.188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13.133.577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92858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107.772.804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39.396.888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158643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73.054.458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7.950.961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29.985.296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49220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53.546.030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-3.580.900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24.464.904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194297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140.178.157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-7.454.177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79.587.894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67067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246.394.660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13.935.159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138.233.499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39404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115.784.353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28.523.153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71.484.709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00328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200.967.274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17.645.492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108.317.884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596674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326.351.367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4.227.783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218.022.167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92740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218.025.608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20.371.087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130.017.783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002877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123.139.804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7.068.860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79.565.925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59423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31.500.492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1.469.246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11.998.718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89756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53.599.032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-5.349.724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20.633.302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35519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456.077.554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-54.652.010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298.422.110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015950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68.267.208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5.810.469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34.795.442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823984"/>
                  </a:ext>
                </a:extLst>
              </a:tr>
              <a:tr h="172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63.778.605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1.028.343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29.031.517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036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B3F4FA-C1D9-4E13-90A2-E9E6469E0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3999"/>
              </p:ext>
            </p:extLst>
          </p:nvPr>
        </p:nvGraphicFramePr>
        <p:xfrm>
          <a:off x="414336" y="1916832"/>
          <a:ext cx="8210803" cy="4122075"/>
        </p:xfrm>
        <a:graphic>
          <a:graphicData uri="http://schemas.openxmlformats.org/drawingml/2006/table">
            <a:tbl>
              <a:tblPr/>
              <a:tblGrid>
                <a:gridCol w="340058">
                  <a:extLst>
                    <a:ext uri="{9D8B030D-6E8A-4147-A177-3AD203B41FA5}">
                      <a16:colId xmlns:a16="http://schemas.microsoft.com/office/drawing/2014/main" val="3859489728"/>
                    </a:ext>
                  </a:extLst>
                </a:gridCol>
                <a:gridCol w="313900">
                  <a:extLst>
                    <a:ext uri="{9D8B030D-6E8A-4147-A177-3AD203B41FA5}">
                      <a16:colId xmlns:a16="http://schemas.microsoft.com/office/drawing/2014/main" val="3639139224"/>
                    </a:ext>
                  </a:extLst>
                </a:gridCol>
                <a:gridCol w="325525">
                  <a:extLst>
                    <a:ext uri="{9D8B030D-6E8A-4147-A177-3AD203B41FA5}">
                      <a16:colId xmlns:a16="http://schemas.microsoft.com/office/drawing/2014/main" val="2058053159"/>
                    </a:ext>
                  </a:extLst>
                </a:gridCol>
                <a:gridCol w="3045990">
                  <a:extLst>
                    <a:ext uri="{9D8B030D-6E8A-4147-A177-3AD203B41FA5}">
                      <a16:colId xmlns:a16="http://schemas.microsoft.com/office/drawing/2014/main" val="784531039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552509007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4004337922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1663757390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3842662167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4087709881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1030579033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069525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97437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197.777.975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-4.039.273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119.055.135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499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56.680.221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-1.539.300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33.196.451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71794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9.364.581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-2.468.355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3.010.909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74804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2.383.398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23721750,0%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96025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58153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13966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771.425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98118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771.425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96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554.810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7754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2044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7977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151.340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13667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5136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3466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2.283.028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-1.938.317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8890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2.283.028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-1.938.317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68807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3.945.226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-566.674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1.437.263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613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277.129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-70.129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22006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263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19061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-129.790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03073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3.013.629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-342.115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1.290.425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17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AFCA08-B72F-4010-B161-3B67D7FB2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028288"/>
              </p:ext>
            </p:extLst>
          </p:nvPr>
        </p:nvGraphicFramePr>
        <p:xfrm>
          <a:off x="414336" y="1916832"/>
          <a:ext cx="8210801" cy="4351335"/>
        </p:xfrm>
        <a:graphic>
          <a:graphicData uri="http://schemas.openxmlformats.org/drawingml/2006/table">
            <a:tbl>
              <a:tblPr/>
              <a:tblGrid>
                <a:gridCol w="340058">
                  <a:extLst>
                    <a:ext uri="{9D8B030D-6E8A-4147-A177-3AD203B41FA5}">
                      <a16:colId xmlns:a16="http://schemas.microsoft.com/office/drawing/2014/main" val="4183103240"/>
                    </a:ext>
                  </a:extLst>
                </a:gridCol>
                <a:gridCol w="313900">
                  <a:extLst>
                    <a:ext uri="{9D8B030D-6E8A-4147-A177-3AD203B41FA5}">
                      <a16:colId xmlns:a16="http://schemas.microsoft.com/office/drawing/2014/main" val="2078621268"/>
                    </a:ext>
                  </a:extLst>
                </a:gridCol>
                <a:gridCol w="325525">
                  <a:extLst>
                    <a:ext uri="{9D8B030D-6E8A-4147-A177-3AD203B41FA5}">
                      <a16:colId xmlns:a16="http://schemas.microsoft.com/office/drawing/2014/main" val="2957748234"/>
                    </a:ext>
                  </a:extLst>
                </a:gridCol>
                <a:gridCol w="3045988">
                  <a:extLst>
                    <a:ext uri="{9D8B030D-6E8A-4147-A177-3AD203B41FA5}">
                      <a16:colId xmlns:a16="http://schemas.microsoft.com/office/drawing/2014/main" val="2554315226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1977193038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469706579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3552591643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2941489926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1600240067"/>
                    </a:ext>
                  </a:extLst>
                </a:gridCol>
                <a:gridCol w="697555">
                  <a:extLst>
                    <a:ext uri="{9D8B030D-6E8A-4147-A177-3AD203B41FA5}">
                      <a16:colId xmlns:a16="http://schemas.microsoft.com/office/drawing/2014/main" val="2986341567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710012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01259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16.885.833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3192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19243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16.885.833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50799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61.381.079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33560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91.799.001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61.335.859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367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99505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2486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69407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8428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1164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1478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52915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660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394.511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231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4553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4.344.435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30616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70.771.686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47.257.797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6110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7.549.844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70891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5821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03828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7946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23848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49468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85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CAMPAMENTO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EE6AB4-F593-4F89-AF83-B312FEB6F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450928"/>
              </p:ext>
            </p:extLst>
          </p:nvPr>
        </p:nvGraphicFramePr>
        <p:xfrm>
          <a:off x="414338" y="1868116"/>
          <a:ext cx="8201484" cy="2111307"/>
        </p:xfrm>
        <a:graphic>
          <a:graphicData uri="http://schemas.openxmlformats.org/drawingml/2006/table">
            <a:tbl>
              <a:tblPr/>
              <a:tblGrid>
                <a:gridCol w="339672">
                  <a:extLst>
                    <a:ext uri="{9D8B030D-6E8A-4147-A177-3AD203B41FA5}">
                      <a16:colId xmlns:a16="http://schemas.microsoft.com/office/drawing/2014/main" val="1899992158"/>
                    </a:ext>
                  </a:extLst>
                </a:gridCol>
                <a:gridCol w="313544">
                  <a:extLst>
                    <a:ext uri="{9D8B030D-6E8A-4147-A177-3AD203B41FA5}">
                      <a16:colId xmlns:a16="http://schemas.microsoft.com/office/drawing/2014/main" val="3911247353"/>
                    </a:ext>
                  </a:extLst>
                </a:gridCol>
                <a:gridCol w="325156">
                  <a:extLst>
                    <a:ext uri="{9D8B030D-6E8A-4147-A177-3AD203B41FA5}">
                      <a16:colId xmlns:a16="http://schemas.microsoft.com/office/drawing/2014/main" val="1785747784"/>
                    </a:ext>
                  </a:extLst>
                </a:gridCol>
                <a:gridCol w="3042534">
                  <a:extLst>
                    <a:ext uri="{9D8B030D-6E8A-4147-A177-3AD203B41FA5}">
                      <a16:colId xmlns:a16="http://schemas.microsoft.com/office/drawing/2014/main" val="3646693274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2177829904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3096885745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4025334420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3579867098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2436319086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val="2004648058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236359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66503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14.710.951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-1.407.332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4.351.391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7629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356.676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55047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-43.958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26602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0874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24526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6734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0995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3.945.796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3354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3.945.796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75027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3.945.796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18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3720</TotalTime>
  <Words>9197</Words>
  <Application>Microsoft Office PowerPoint</Application>
  <PresentationFormat>Presentación en pantalla (4:3)</PresentationFormat>
  <Paragraphs>5837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Verdana</vt:lpstr>
      <vt:lpstr>Wingdings</vt:lpstr>
      <vt:lpstr>1_Tema de Office</vt:lpstr>
      <vt:lpstr>Tema de Office</vt:lpstr>
      <vt:lpstr>Imagen de mapa de bits</vt:lpstr>
      <vt:lpstr>EJECUCIÓN ACUMULADA DE GASTOS PRESUPUESTARIOS AL MES DE JULIO DE 2018 PARTIDA 18: MINISTERIO DEL VIVIENDA Y URBANISMO</vt:lpstr>
      <vt:lpstr>EJECUCIÓN ACUMULADA DE GASTOS A JULIO DE 2018  PARTIDA 18 MINISTERIO DE VIVIENDA Y URBANISMO</vt:lpstr>
      <vt:lpstr>EJECUCIÓN ACUMULADA DE GASTOS A JULIO DE 2018  PARTIDA 18 MINISTERIO DE VIVIENDA Y URBANISMO</vt:lpstr>
      <vt:lpstr>Presentación de PowerPoint</vt:lpstr>
      <vt:lpstr>EJECUCIÓN ACUMULADA DE GASTOS A JULIO DE 2018  PARTIDA 18 MINISTERIO DE VIVIENDA Y URBANISMO</vt:lpstr>
      <vt:lpstr>EJECUCIÓN ACUMULADA DE GASTOS A JULIO DE 2018  PARTIDA 18 RESUMEN POR CAPÍTULOS</vt:lpstr>
      <vt:lpstr>EJECUCIÓN ACUMULADA DE GASTOS A JULIO DE 2018  PARTIDA 18. CAPÍTULO 01. PROGRAMA 01: SUBSECRETARÍA DE VIVIENDA Y URBANISMO</vt:lpstr>
      <vt:lpstr>EJECUCIÓN ACUMULADA DE GASTOS A JULIO DE 2018  PARTIDA 18. CAPÍTULO 01. PROGRAMA 01: SUBSECRETARÍA DE VIVIENDA Y URBANISMO</vt:lpstr>
      <vt:lpstr>EJECUCIÓN ACUMULADA DE GASTOS A JULIO DE 2018  PARTIDA 18. CAPÍTULO 01. PROGRAMA 02: CAMPAMENTO</vt:lpstr>
      <vt:lpstr>EJECUCIÓN ACUMULADA DE GASTOS A JULIO DE 2018  PARTIDA 18. CAPÍTULO 01. PROGRAMA 04: RECUPERACIÓN DE BARRIOS</vt:lpstr>
      <vt:lpstr>EJECUCIÓN ACUMULADA DE GASTOS A JULIO DE 2018  PARTIDA 18. CAPÍTULO 02. PROGRAMA 01: PARQUE METROPOLITANO</vt:lpstr>
      <vt:lpstr>EJECUCIÓN ACUMULADA DE GASTOS A JULIO DE 2018  PARTIDA 18. CAPÍTULO 21. PROGRAMA 01: SERVIU I REGIÓN</vt:lpstr>
      <vt:lpstr>EJECUCIÓN ACUMULADA DE GASTOS A JULIO DE 2018  PARTIDA 18. CAPÍTULO 22. PROGRAMA 01: SERVIU II REGIÓN</vt:lpstr>
      <vt:lpstr>EJECUCIÓN ACUMULADA DE GASTOS A JULIO DE 2018  PARTIDA 18. CAPÍTULO 23. PROGRAMA 01: SERVIU III REGIÓN</vt:lpstr>
      <vt:lpstr>EJECUCIÓN ACUMULADA DE GASTOS A JULIO DE 2018  PARTIDA 18. CAPÍTULO 24. PROGRAMA 01: SERVIU IV REGIÓN</vt:lpstr>
      <vt:lpstr>EJECUCIÓN ACUMULADA DE GASTOS A JULIO DE 2018  PARTIDA 18. CAPÍTULO 25. PROGRAMA 01: SERVIU V REGIÓN</vt:lpstr>
      <vt:lpstr>EJECUCIÓN ACUMULADA DE GASTOS A JULIO DE 2018  PARTIDA 18. CAPÍTULO 26. PROGRAMA 01: SERVIU VI REGIÓN</vt:lpstr>
      <vt:lpstr>EJECUCIÓN ACUMULADA DE GASTOS A JULIO DE 2018  PARTIDA 18. CAPÍTULO 27. PROGRAMA 01: SERVIU VII REGIÓN</vt:lpstr>
      <vt:lpstr>EJECUCIÓN ACUMULADA DE GASTOS A JULIO DE 2018  PARTIDA 18. CAPÍTULO 28. PROGRAMA 01: SERVIU VIII REGIÓN</vt:lpstr>
      <vt:lpstr>EJECUCIÓN ACUMULADA DE GASTOS A JULIO DE 2018  PARTIDA 18. CAPÍTULO 29. PROGRAMA 01: SERVIU XI REGIÓN</vt:lpstr>
      <vt:lpstr>EJECUCIÓN ACUMULADA DE GASTOS A JULIO DE 2018  PARTIDA 18. CAPÍTULO 30. PROGRAMA 01: SERVIU X REGIÓN</vt:lpstr>
      <vt:lpstr>EJECUCIÓN ACUMULADA DE GASTOS A JULIO DE 2018  PARTIDA 18. CAPÍTULO 31. PROGRAMA 01: SERVIU XI REGIÓN</vt:lpstr>
      <vt:lpstr>EJECUCIÓN ACUMULADA DE GASTOS A JULIO DE 2018  PARTIDA 18. CAPÍTULO 32. PROGRAMA 01: SERVIU XII REGIÓN</vt:lpstr>
      <vt:lpstr>EJECUCIÓN ACUMULADA DE GASTOS A JULIO DE 2018  PARTIDA 18. CAPÍTULO 33. PROGRAMA 01: SERVIU REGIÓN METROPOLITANA</vt:lpstr>
      <vt:lpstr>EJECUCIÓN ACUMULADA DE GASTOS A JULIO DE 2018  PARTIDA 18. CAPÍTULO 34. PROGRAMA 01: SERVIU XIV REGIÓN</vt:lpstr>
      <vt:lpstr>EJECUCIÓN ACUMULADA DE GASTOS A JULIO DE 2018  PARTIDA 18. CAPÍTULO 35. PROGRAMA 01: SERVIU XV REGIÓN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193</cp:revision>
  <cp:lastPrinted>2017-06-20T21:34:02Z</cp:lastPrinted>
  <dcterms:created xsi:type="dcterms:W3CDTF">2016-06-23T13:38:47Z</dcterms:created>
  <dcterms:modified xsi:type="dcterms:W3CDTF">2018-09-03T11:35:19Z</dcterms:modified>
</cp:coreProperties>
</file>