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0"/>
  </p:notesMasterIdLst>
  <p:sldIdLst>
    <p:sldId id="257" r:id="rId8"/>
    <p:sldId id="258" r:id="rId9"/>
    <p:sldId id="259" r:id="rId10"/>
    <p:sldId id="268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950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5788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5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4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19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522" y="3499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72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8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48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37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2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260" y="2093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00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381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7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906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9.xls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Hoja_de_c_lculo_de_Microsoft_Excel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JULIO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17: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DE MINERÍA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</a:t>
            </a:r>
            <a:r>
              <a:rPr lang="es-CL" sz="1200" b="1" dirty="0" smtClean="0">
                <a:solidFill>
                  <a:prstClr val="black"/>
                </a:solidFill>
              </a:rPr>
              <a:t>septiembre</a:t>
            </a:r>
            <a:r>
              <a:rPr lang="es-CL" sz="1200" b="1" dirty="0" smtClean="0">
                <a:solidFill>
                  <a:prstClr val="black"/>
                </a:solidFill>
              </a:rPr>
              <a:t> </a:t>
            </a:r>
            <a:r>
              <a:rPr lang="es-CL" sz="1200" b="1" dirty="0" smtClean="0">
                <a:solidFill>
                  <a:prstClr val="black"/>
                </a:solidFill>
              </a:rPr>
              <a:t>2018</a:t>
            </a: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149080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968135"/>
              </p:ext>
            </p:extLst>
          </p:nvPr>
        </p:nvGraphicFramePr>
        <p:xfrm>
          <a:off x="395536" y="1700808"/>
          <a:ext cx="8208912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Hoja de cálculo" r:id="rId3" imgW="7734300" imgH="2305140" progId="Excel.Sheet.8">
                  <p:embed/>
                </p:oleObj>
              </mc:Choice>
              <mc:Fallback>
                <p:oleObj name="Hoja de cálculo" r:id="rId3" imgW="7734300" imgH="23051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00808"/>
                        <a:ext cx="8208912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717032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836531"/>
              </p:ext>
            </p:extLst>
          </p:nvPr>
        </p:nvGraphicFramePr>
        <p:xfrm>
          <a:off x="395536" y="1772816"/>
          <a:ext cx="828092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Hoja de cálculo" r:id="rId3" imgW="7858057" imgH="1828800" progId="Excel.Sheet.8">
                  <p:embed/>
                </p:oleObj>
              </mc:Choice>
              <mc:Fallback>
                <p:oleObj name="Hoja de cálculo" r:id="rId3" imgW="7858057" imgH="18288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72816"/>
                        <a:ext cx="828092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125713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223197"/>
              </p:ext>
            </p:extLst>
          </p:nvPr>
        </p:nvGraphicFramePr>
        <p:xfrm>
          <a:off x="395536" y="1700014"/>
          <a:ext cx="8280920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Hoja de cálculo" r:id="rId3" imgW="7858057" imgH="2305140" progId="Excel.Sheet.8">
                  <p:embed/>
                </p:oleObj>
              </mc:Choice>
              <mc:Fallback>
                <p:oleObj name="Hoja de cálculo" r:id="rId3" imgW="7858057" imgH="23051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00014"/>
                        <a:ext cx="8280920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ejecución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del Ministerio,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acumulada al mes de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julio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27.668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56%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 smtClean="0">
                <a:solidFill>
                  <a:prstClr val="black"/>
                </a:solidFill>
                <a:ea typeface="+mn-ea"/>
                <a:cs typeface="+mn-cs"/>
              </a:rPr>
              <a:t>En la Subsecretaría de Minería, la asignación “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Programa 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Capacitación y Transferencia Tecnológica Pequeña Minería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Artesanal”, con recursos aprobados por $2.075 millones,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presenta un 49% de gasto.</a:t>
            </a: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En el Servicio Nacional de Geología y Minería, las transferencias corrientes se informan a continuación: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 Transferencia para </a:t>
            </a:r>
            <a:r>
              <a:rPr lang="es-CL" sz="1400" b="1" dirty="0" smtClean="0">
                <a:solidFill>
                  <a:prstClr val="black"/>
                </a:solidFill>
              </a:rPr>
              <a:t>ENAMI</a:t>
            </a:r>
            <a:r>
              <a:rPr lang="es-CL" sz="1400" dirty="0" smtClean="0">
                <a:solidFill>
                  <a:prstClr val="black"/>
                </a:solidFill>
              </a:rPr>
              <a:t> se encuentra ejecutada en un </a:t>
            </a:r>
            <a:r>
              <a:rPr lang="es-CL" sz="1400" dirty="0" smtClean="0">
                <a:solidFill>
                  <a:prstClr val="black"/>
                </a:solidFill>
              </a:rPr>
              <a:t>70% </a:t>
            </a:r>
            <a:r>
              <a:rPr lang="es-CL" sz="1400" dirty="0" smtClean="0">
                <a:solidFill>
                  <a:prstClr val="black"/>
                </a:solidFill>
              </a:rPr>
              <a:t>en el Programa de Fomento de la Pequeña y Mediana Minería, por </a:t>
            </a:r>
            <a:r>
              <a:rPr lang="es-CL" sz="1400" smtClean="0">
                <a:solidFill>
                  <a:prstClr val="black"/>
                </a:solidFill>
              </a:rPr>
              <a:t>$3.613 millones</a:t>
            </a:r>
            <a:r>
              <a:rPr lang="es-CL" sz="1600" dirty="0" smtClean="0">
                <a:solidFill>
                  <a:prstClr val="black"/>
                </a:solidFill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75898"/>
              </p:ext>
            </p:extLst>
          </p:nvPr>
        </p:nvGraphicFramePr>
        <p:xfrm>
          <a:off x="1847850" y="3429000"/>
          <a:ext cx="544830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Hoja de cálculo" r:id="rId4" imgW="5448300" imgH="1838235" progId="Excel.Sheet.12">
                  <p:embed/>
                </p:oleObj>
              </mc:Choice>
              <mc:Fallback>
                <p:oleObj name="Hoja de cálculo" r:id="rId4" imgW="5448300" imgH="18382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47850" y="3429000"/>
                        <a:ext cx="544830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4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4176464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2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4176464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55963"/>
            <a:ext cx="7758063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783603"/>
              </p:ext>
            </p:extLst>
          </p:nvPr>
        </p:nvGraphicFramePr>
        <p:xfrm>
          <a:off x="539552" y="1700808"/>
          <a:ext cx="8136904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Hoja de cálculo" r:id="rId3" imgW="7410585" imgH="1971675" progId="Excel.Sheet.8">
                  <p:embed/>
                </p:oleObj>
              </mc:Choice>
              <mc:Fallback>
                <p:oleObj name="Hoja de cálculo" r:id="rId3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700808"/>
                        <a:ext cx="8136904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891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573016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21719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596398"/>
              </p:ext>
            </p:extLst>
          </p:nvPr>
        </p:nvGraphicFramePr>
        <p:xfrm>
          <a:off x="395536" y="1590675"/>
          <a:ext cx="828092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Hoja de cálculo" r:id="rId4" imgW="7448685" imgH="1838235" progId="Excel.Sheet.8">
                  <p:embed/>
                </p:oleObj>
              </mc:Choice>
              <mc:Fallback>
                <p:oleObj name="Hoja de cálculo" r:id="rId4" imgW="7448685" imgH="183823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590675"/>
                        <a:ext cx="828092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44013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250456"/>
              </p:ext>
            </p:extLst>
          </p:nvPr>
        </p:nvGraphicFramePr>
        <p:xfrm>
          <a:off x="467544" y="1729333"/>
          <a:ext cx="8208911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Hoja de cálculo" r:id="rId3" imgW="7762943" imgH="3571875" progId="Excel.Sheet.8">
                  <p:embed/>
                </p:oleObj>
              </mc:Choice>
              <mc:Fallback>
                <p:oleObj name="Hoja de cálculo" r:id="rId3" imgW="7762943" imgH="3571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29333"/>
                        <a:ext cx="8208911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301208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605508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416369"/>
              </p:ext>
            </p:extLst>
          </p:nvPr>
        </p:nvGraphicFramePr>
        <p:xfrm>
          <a:off x="395536" y="2000225"/>
          <a:ext cx="8280920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Hoja de cálculo" r:id="rId3" imgW="7562985" imgH="3228975" progId="Excel.Sheet.8">
                  <p:embed/>
                </p:oleObj>
              </mc:Choice>
              <mc:Fallback>
                <p:oleObj name="Hoja de cálculo" r:id="rId3" imgW="7562985" imgH="3228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2000225"/>
                        <a:ext cx="8280920" cy="32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99997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18667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234093"/>
              </p:ext>
            </p:extLst>
          </p:nvPr>
        </p:nvGraphicFramePr>
        <p:xfrm>
          <a:off x="395536" y="1700808"/>
          <a:ext cx="8280919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Hoja de cálculo" r:id="rId3" imgW="7953443" imgH="2162265" progId="Excel.Sheet.8">
                  <p:embed/>
                </p:oleObj>
              </mc:Choice>
              <mc:Fallback>
                <p:oleObj name="Hoja de cálculo" r:id="rId3" imgW="7953443" imgH="2162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00808"/>
                        <a:ext cx="8280919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854152"/>
              </p:ext>
            </p:extLst>
          </p:nvPr>
        </p:nvGraphicFramePr>
        <p:xfrm>
          <a:off x="323528" y="1743422"/>
          <a:ext cx="8280920" cy="413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Hoja de cálculo" r:id="rId3" imgW="7734300" imgH="4133940" progId="Excel.Sheet.8">
                  <p:embed/>
                </p:oleObj>
              </mc:Choice>
              <mc:Fallback>
                <p:oleObj name="Hoja de cálculo" r:id="rId3" imgW="7734300" imgH="41339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1743422"/>
                        <a:ext cx="8280920" cy="413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398</Words>
  <Application>Microsoft Office PowerPoint</Application>
  <PresentationFormat>Presentación en pantalla (4:3)</PresentationFormat>
  <Paragraphs>62</Paragraphs>
  <Slides>12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Hoja de cálculo de Microsoft Excel</vt:lpstr>
      <vt:lpstr>Hoja de cálculo de Microsoft Excel 97-2003</vt:lpstr>
      <vt:lpstr>EJECUCIÓN ACUMULADA DE GASTOS PRESUPUESTARIOS AL MES DE JULIO DE 2018 PARTIDA 17: MINISTERIO DE MINERÍA</vt:lpstr>
      <vt:lpstr>EJECUCIÓN ACUMULADA DE GASTOS A JULIO DE 2018  PARTIDA 17 MINISTERIO DE MINERÍA</vt:lpstr>
      <vt:lpstr>EJECUCIÓN ACUMULADA DE GASTOS A JULIO DE 2018  PARTIDA 17 MINISTERIO DE MINERÍA</vt:lpstr>
      <vt:lpstr>EJECUCIÓN ACUMULADA DE GASTOS A JULIO DE 2018  PARTIDA 17 MINISTERIO DE MINERÍA</vt:lpstr>
      <vt:lpstr>EJECUCIÓN ACUMULADA DE GASTOS A JULIO DE 2018  PARTIDA 17 RESUMEN POR CAPÍTULOS</vt:lpstr>
      <vt:lpstr>EJECUCIÓN ACUMULADA DE GASTOS A JULIO DE 2018  PARTIDA 01. CAPÍTULO 01. PROGRAMA 01:  SECRETARÍA Y ADMINISTRACIÓN GENERAL</vt:lpstr>
      <vt:lpstr>EJECUCIÓN ACUMULADA DE GASTOS A JULIO DE 2018  PARTIDA 01. CAPÍTULO 01. PROGRAMA 02:  FOMENTO DE LA PEQUEÑA Y MEDIANA MINERÍA</vt:lpstr>
      <vt:lpstr>EJECUCIÓN ACUMULADA DE GASTOS A JULIO DE 2018  PARTIDA 01. CAPÍTULO 02. PROGRAMA 01:  COMISIÓN CHILENA DEL COBRE</vt:lpstr>
      <vt:lpstr>EJECUCIÓN ACUMULADA DE GASTOS A JULIO DE 2018  PARTIDA 01. CAPÍTULO 03. PROGRAMA 01:  SERVICIO NACIONAL DE GEOLOGÍA Y MINERÍA</vt:lpstr>
      <vt:lpstr>EJECUCIÓN ACUMULADA DE GASTOS A JULIO DE 2018  PARTIDA 01. CAPÍTULO 03. PROGRAMA 02:  RED NACIONAL DE VIGILANCIA VOLCÁNICA</vt:lpstr>
      <vt:lpstr>EJECUCIÓN ACUMULADA DE GASTOS A JULIO DE 2018  PARTIDA 01. CAPÍTULO 03. PROGRAMA 03:  PLAN NACIONAL DE GEOLOGÍA</vt:lpstr>
      <vt:lpstr>EJECUCIÓN ACUMULADA DE GASTOS A JULIO DE 2018  PARTIDA 01. CAPÍTULO 03. PROGRAMA 04:  PROGRAMA DE SEGURIDAD MINERA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EDIAZ</cp:lastModifiedBy>
  <cp:revision>27</cp:revision>
  <cp:lastPrinted>2016-08-01T14:48:41Z</cp:lastPrinted>
  <dcterms:created xsi:type="dcterms:W3CDTF">2016-08-01T14:34:00Z</dcterms:created>
  <dcterms:modified xsi:type="dcterms:W3CDTF">2018-09-12T21:29:46Z</dcterms:modified>
</cp:coreProperties>
</file>