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1"/>
  </p:notesMasterIdLst>
  <p:handoutMasterIdLst>
    <p:handoutMasterId r:id="rId42"/>
  </p:handoutMasterIdLst>
  <p:sldIdLst>
    <p:sldId id="256" r:id="rId14"/>
    <p:sldId id="298" r:id="rId15"/>
    <p:sldId id="299" r:id="rId16"/>
    <p:sldId id="324" r:id="rId17"/>
    <p:sldId id="322" r:id="rId18"/>
    <p:sldId id="264" r:id="rId19"/>
    <p:sldId id="263" r:id="rId20"/>
    <p:sldId id="301" r:id="rId21"/>
    <p:sldId id="321" r:id="rId22"/>
    <p:sldId id="265" r:id="rId23"/>
    <p:sldId id="323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10" r:id="rId32"/>
    <p:sldId id="311" r:id="rId33"/>
    <p:sldId id="312" r:id="rId34"/>
    <p:sldId id="313" r:id="rId35"/>
    <p:sldId id="314" r:id="rId36"/>
    <p:sldId id="315" r:id="rId37"/>
    <p:sldId id="317" r:id="rId38"/>
    <p:sldId id="319" r:id="rId39"/>
    <p:sldId id="318" r:id="rId4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0" Type="http://schemas.openxmlformats.org/officeDocument/2006/relationships/slide" Target="slides/slide7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13-09-2018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13-09-2018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13-09-2018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13-09-2018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13-09-2018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13-09-2018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13-09-2018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13-09-2018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13-09-2018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13-09-2018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13-09-2018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13-09-2018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13-09-2018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13-09-2018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13-09-2018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13-09-2018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13-09-2018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13-09-2018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13-09-2018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13-09-2018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13-09-2018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13-09-2018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13-09-2018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13-09-2018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13-09-2018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98" name="Picture 15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991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015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6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3110" name="Picture 1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13-09-2018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1" name="Picture 18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513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37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62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8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704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752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94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0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967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36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2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JULIO </a:t>
            </a:r>
            <a:r>
              <a:rPr lang="es-CL" sz="2000" b="1" dirty="0">
                <a:solidFill>
                  <a:prstClr val="black"/>
                </a:solidFill>
              </a:rPr>
              <a:t>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16:</a:t>
            </a: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agosto de 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3" y="548680"/>
            <a:ext cx="478836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554137"/>
              </p:ext>
            </p:extLst>
          </p:nvPr>
        </p:nvGraphicFramePr>
        <p:xfrm>
          <a:off x="414337" y="1760190"/>
          <a:ext cx="8210797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7" name="Hoja de cálculo" r:id="rId3" imgW="7591357" imgH="3829050" progId="Excel.Sheet.8">
                  <p:embed/>
                </p:oleObj>
              </mc:Choice>
              <mc:Fallback>
                <p:oleObj name="Hoja de cálculo" r:id="rId3" imgW="7591357" imgH="3829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60190"/>
                        <a:ext cx="8210797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472005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555266"/>
              </p:ext>
            </p:extLst>
          </p:nvPr>
        </p:nvGraphicFramePr>
        <p:xfrm>
          <a:off x="414338" y="1780778"/>
          <a:ext cx="8201486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name="Hoja de cálculo" r:id="rId3" imgW="7591357" imgH="2800350" progId="Excel.Sheet.8">
                  <p:embed/>
                </p:oleObj>
              </mc:Choice>
              <mc:Fallback>
                <p:oleObj name="Hoja de cálculo" r:id="rId3" imgW="7591357" imgH="28003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80778"/>
                        <a:ext cx="8201486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728171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139335"/>
              </p:ext>
            </p:extLst>
          </p:nvPr>
        </p:nvGraphicFramePr>
        <p:xfrm>
          <a:off x="414336" y="1903065"/>
          <a:ext cx="8289756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8" name="Hoja de cálculo" r:id="rId3" imgW="8515485" imgH="3686175" progId="Excel.Sheet.8">
                  <p:embed/>
                </p:oleObj>
              </mc:Choice>
              <mc:Fallback>
                <p:oleObj name="Hoja de cálculo" r:id="rId3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03065"/>
                        <a:ext cx="8289756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936083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799275"/>
              </p:ext>
            </p:extLst>
          </p:nvPr>
        </p:nvGraphicFramePr>
        <p:xfrm>
          <a:off x="414336" y="1916832"/>
          <a:ext cx="82108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3" name="Hoja de cálculo" r:id="rId3" imgW="8515485" imgH="2905215" progId="Excel.Sheet.8">
                  <p:embed/>
                </p:oleObj>
              </mc:Choice>
              <mc:Fallback>
                <p:oleObj name="Hoja de cálculo" r:id="rId3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2"/>
                        <a:ext cx="82108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230097"/>
              </p:ext>
            </p:extLst>
          </p:nvPr>
        </p:nvGraphicFramePr>
        <p:xfrm>
          <a:off x="414337" y="1759049"/>
          <a:ext cx="8201487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8" name="Hoja de cálculo" r:id="rId3" imgW="7572443" imgH="3686175" progId="Excel.Sheet.8">
                  <p:embed/>
                </p:oleObj>
              </mc:Choice>
              <mc:Fallback>
                <p:oleObj name="Hoja de cálculo" r:id="rId3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59049"/>
                        <a:ext cx="8201487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44825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65233"/>
              </p:ext>
            </p:extLst>
          </p:nvPr>
        </p:nvGraphicFramePr>
        <p:xfrm>
          <a:off x="414336" y="1706657"/>
          <a:ext cx="8177101" cy="460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2" name="Hoja de cálculo" r:id="rId3" imgW="7572443" imgH="5343525" progId="Excel.Sheet.8">
                  <p:embed/>
                </p:oleObj>
              </mc:Choice>
              <mc:Fallback>
                <p:oleObj name="Hoja de cálculo" r:id="rId3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6657"/>
                        <a:ext cx="8177101" cy="460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573437"/>
              </p:ext>
            </p:extLst>
          </p:nvPr>
        </p:nvGraphicFramePr>
        <p:xfrm>
          <a:off x="414336" y="1839441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5" name="Hoja de cálculo" r:id="rId3" imgW="7743757" imgH="3533865" progId="Excel.Sheet.8">
                  <p:embed/>
                </p:oleObj>
              </mc:Choice>
              <mc:Fallback>
                <p:oleObj name="Hoja de cálculo" r:id="rId3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9441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554090"/>
              </p:ext>
            </p:extLst>
          </p:nvPr>
        </p:nvGraphicFramePr>
        <p:xfrm>
          <a:off x="414336" y="1761331"/>
          <a:ext cx="821079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1" name="Hoja de cálculo" r:id="rId3" imgW="7743757" imgH="3971925" progId="Excel.Sheet.8">
                  <p:embed/>
                </p:oleObj>
              </mc:Choice>
              <mc:Fallback>
                <p:oleObj name="Hoja de cálculo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1331"/>
                        <a:ext cx="8210799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616021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531681"/>
              </p:ext>
            </p:extLst>
          </p:nvPr>
        </p:nvGraphicFramePr>
        <p:xfrm>
          <a:off x="414336" y="1816571"/>
          <a:ext cx="8210799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4" name="Hoja de cálculo" r:id="rId3" imgW="7819957" imgH="4276815" progId="Excel.Sheet.8">
                  <p:embed/>
                </p:oleObj>
              </mc:Choice>
              <mc:Fallback>
                <p:oleObj name="Hoja de cálculo" r:id="rId3" imgW="78199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16571"/>
                        <a:ext cx="8210799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04. PROGRAMA 01: INSTITUTO DE SALUD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01317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232129"/>
              </p:ext>
            </p:extLst>
          </p:nvPr>
        </p:nvGraphicFramePr>
        <p:xfrm>
          <a:off x="414336" y="1844824"/>
          <a:ext cx="8210799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7" name="Hoja de cálculo" r:id="rId3" imgW="7743757" imgH="2943225" progId="Excel.Sheet.8">
                  <p:embed/>
                </p:oleObj>
              </mc:Choice>
              <mc:Fallback>
                <p:oleObj name="Hoja de cálculo" r:id="rId3" imgW="77437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10799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05. PROGRAMA 01: CENTRAL NACINAL DE ABASTECIMIENTO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JULIO </a:t>
            </a:r>
            <a:r>
              <a:rPr lang="es-CL" sz="1600" b="1" dirty="0" smtClean="0"/>
              <a:t>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16 </a:t>
            </a:r>
            <a:r>
              <a:rPr lang="es-CL" sz="1600" dirty="0"/>
              <a:t>Ministerio </a:t>
            </a:r>
            <a:r>
              <a:rPr lang="es-CL" sz="1600" dirty="0" smtClean="0"/>
              <a:t>de Salud, </a:t>
            </a:r>
            <a:r>
              <a:rPr lang="es-CL" sz="1600" dirty="0"/>
              <a:t>finalizó en </a:t>
            </a:r>
            <a:r>
              <a:rPr lang="es-CL" sz="1600" dirty="0" smtClean="0"/>
              <a:t>$4.577.489 millones</a:t>
            </a:r>
            <a:r>
              <a:rPr lang="es-CL" sz="1600" dirty="0"/>
              <a:t>, equivalentes a un </a:t>
            </a:r>
            <a:r>
              <a:rPr lang="es-CL" sz="1600" dirty="0" smtClean="0"/>
              <a:t>55% </a:t>
            </a:r>
            <a:r>
              <a:rPr lang="es-CL" sz="1600" dirty="0"/>
              <a:t>del Presupuesto </a:t>
            </a:r>
            <a:r>
              <a:rPr lang="es-CL" sz="1600" dirty="0" smtClean="0"/>
              <a:t>Vigente. </a:t>
            </a:r>
          </a:p>
          <a:p>
            <a:pPr algn="just"/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ejecución de los </a:t>
            </a:r>
            <a:r>
              <a:rPr lang="es-CL" sz="1600" b="1" dirty="0" smtClean="0">
                <a:latin typeface="+mn-lt"/>
              </a:rPr>
              <a:t>Servicios de Salud, Hospitales y Programa de Contingencias Operacionales</a:t>
            </a:r>
            <a:r>
              <a:rPr lang="es-CL" sz="1600" dirty="0" smtClean="0">
                <a:latin typeface="+mn-lt"/>
              </a:rPr>
              <a:t>, alcanzaron 55% al mes de </a:t>
            </a:r>
            <a:r>
              <a:rPr lang="es-CL" sz="1600" dirty="0" smtClean="0">
                <a:latin typeface="+mn-lt"/>
              </a:rPr>
              <a:t>JULIO.</a:t>
            </a: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 $86.830 millones a </a:t>
            </a:r>
            <a:r>
              <a:rPr lang="es-CL" sz="1600" dirty="0" smtClean="0">
                <a:latin typeface="+mn-lt"/>
              </a:rPr>
              <a:t>JULIO, </a:t>
            </a:r>
            <a:r>
              <a:rPr lang="es-CL" sz="1600" dirty="0" smtClean="0">
                <a:latin typeface="+mn-lt"/>
              </a:rPr>
              <a:t>equivalentes a 19% 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52% ($920.133 millones</a:t>
            </a:r>
            <a:r>
              <a:rPr lang="es-CL" sz="1600" dirty="0"/>
              <a:t>). En este Programa, el 80% del gasto corresponde a transferencias para los Servicios de Salud. Respecto </a:t>
            </a:r>
            <a:r>
              <a:rPr lang="es-CL" sz="1600" dirty="0" smtClean="0"/>
              <a:t>a las transferencias </a:t>
            </a:r>
            <a:r>
              <a:rPr lang="es-CL" sz="1600" dirty="0"/>
              <a:t>al sector privado, se observó que el Bono Auge presentó desembolsos por </a:t>
            </a:r>
            <a:r>
              <a:rPr lang="es-CL" sz="1600" dirty="0" smtClean="0"/>
              <a:t>$1.807 </a:t>
            </a:r>
            <a:r>
              <a:rPr lang="es-CL" sz="1600" dirty="0"/>
              <a:t>millones, que equivalen a </a:t>
            </a:r>
            <a:r>
              <a:rPr lang="es-CL" sz="1600" dirty="0" smtClean="0"/>
              <a:t>527%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66% ($167.088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1 de 4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928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360703"/>
              </p:ext>
            </p:extLst>
          </p:nvPr>
        </p:nvGraphicFramePr>
        <p:xfrm>
          <a:off x="414336" y="1844824"/>
          <a:ext cx="8210799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9" name="Hoja de cálculo" r:id="rId3" imgW="7743757" imgH="3991065" progId="Excel.Sheet.8">
                  <p:embed/>
                </p:oleObj>
              </mc:Choice>
              <mc:Fallback>
                <p:oleObj name="Hoja de cálculo" r:id="rId3" imgW="7743757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10799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2 de 4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919673"/>
              </p:ext>
            </p:extLst>
          </p:nvPr>
        </p:nvGraphicFramePr>
        <p:xfrm>
          <a:off x="427160" y="1850107"/>
          <a:ext cx="8163151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3" name="Hoja de cálculo" r:id="rId3" imgW="7743757" imgH="3667035" progId="Excel.Sheet.8">
                  <p:embed/>
                </p:oleObj>
              </mc:Choice>
              <mc:Fallback>
                <p:oleObj name="Hoja de cálculo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160" y="1850107"/>
                        <a:ext cx="8163151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3 de 4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72817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893483"/>
              </p:ext>
            </p:extLst>
          </p:nvPr>
        </p:nvGraphicFramePr>
        <p:xfrm>
          <a:off x="414337" y="1769715"/>
          <a:ext cx="8210797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6" name="Hoja de cálculo" r:id="rId3" imgW="7743757" imgH="3819615" progId="Excel.Sheet.8">
                  <p:embed/>
                </p:oleObj>
              </mc:Choice>
              <mc:Fallback>
                <p:oleObj name="Hoja de cálculo" r:id="rId3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69715"/>
                        <a:ext cx="8210797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4 de 4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435619"/>
              </p:ext>
            </p:extLst>
          </p:nvPr>
        </p:nvGraphicFramePr>
        <p:xfrm>
          <a:off x="414336" y="1841723"/>
          <a:ext cx="8210799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0" name="Hoja de cálculo" r:id="rId3" imgW="7743757" imgH="3819615" progId="Excel.Sheet.8">
                  <p:embed/>
                </p:oleObj>
              </mc:Choice>
              <mc:Fallback>
                <p:oleObj name="Hoja de cálculo" r:id="rId3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1723"/>
                        <a:ext cx="8210799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3813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979781"/>
              </p:ext>
            </p:extLst>
          </p:nvPr>
        </p:nvGraphicFramePr>
        <p:xfrm>
          <a:off x="414337" y="1772816"/>
          <a:ext cx="8210798" cy="446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5" name="Hoja de cálculo" r:id="rId3" imgW="7915343" imgH="4905465" progId="Excel.Sheet.8">
                  <p:embed/>
                </p:oleObj>
              </mc:Choice>
              <mc:Fallback>
                <p:oleObj name="Hoja de cálculo" r:id="rId3" imgW="7915343" imgH="49054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210798" cy="446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72817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24605"/>
              </p:ext>
            </p:extLst>
          </p:nvPr>
        </p:nvGraphicFramePr>
        <p:xfrm>
          <a:off x="414336" y="1903065"/>
          <a:ext cx="821079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2" name="Hoja de cálculo" r:id="rId3" imgW="7905885" imgH="3686175" progId="Excel.Sheet.8">
                  <p:embed/>
                </p:oleObj>
              </mc:Choice>
              <mc:Fallback>
                <p:oleObj name="Hoja de cálculo" r:id="rId3" imgW="79058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03065"/>
                        <a:ext cx="821079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236679"/>
              </p:ext>
            </p:extLst>
          </p:nvPr>
        </p:nvGraphicFramePr>
        <p:xfrm>
          <a:off x="414336" y="1833339"/>
          <a:ext cx="821079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5" name="Hoja de cálculo" r:id="rId3" imgW="7905885" imgH="3971925" progId="Excel.Sheet.8">
                  <p:embed/>
                </p:oleObj>
              </mc:Choice>
              <mc:Fallback>
                <p:oleObj name="Hoja de cálculo" r:id="rId3" imgW="7905885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3339"/>
                        <a:ext cx="8210799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515210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902849"/>
              </p:ext>
            </p:extLst>
          </p:nvPr>
        </p:nvGraphicFramePr>
        <p:xfrm>
          <a:off x="414336" y="1814513"/>
          <a:ext cx="8201488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9" name="Hoja de cálculo" r:id="rId3" imgW="7905885" imgH="3228975" progId="Excel.Sheet.8">
                  <p:embed/>
                </p:oleObj>
              </mc:Choice>
              <mc:Fallback>
                <p:oleObj name="Hoja de cálculo" r:id="rId3" imgW="7905885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14513"/>
                        <a:ext cx="8201488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11. PROGRAMA 01: SUPERINTENDENCIA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752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Fondo Nacional de Investigación y Desarrollo en Salud, con recursos disponible por $535 </a:t>
            </a:r>
            <a:r>
              <a:rPr lang="es-CL" sz="1600" dirty="0" smtClean="0"/>
              <a:t>millones, no </a:t>
            </a:r>
            <a:r>
              <a:rPr lang="es-CL" sz="1600" dirty="0"/>
              <a:t>presentó ejecución al mes de </a:t>
            </a:r>
            <a:r>
              <a:rPr lang="es-CL" sz="1600" dirty="0" smtClean="0"/>
              <a:t>JULIO. </a:t>
            </a:r>
            <a:r>
              <a:rPr lang="es-CL" sz="1600" dirty="0"/>
              <a:t>El Programa Nacional de Alimentación Complementaria ejecutó en un </a:t>
            </a:r>
            <a:r>
              <a:rPr lang="es-CL" sz="1600" dirty="0" smtClean="0"/>
              <a:t>41%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53%, </a:t>
            </a:r>
            <a:r>
              <a:rPr lang="es-CL" sz="1600" dirty="0"/>
              <a:t>y el Programa de Alimentación Complementaria para el Adulto </a:t>
            </a:r>
            <a:r>
              <a:rPr lang="es-CL" sz="1600" dirty="0" err="1" smtClean="0"/>
              <a:t>JULIOr</a:t>
            </a:r>
            <a:r>
              <a:rPr lang="es-CL" sz="1600" dirty="0"/>
              <a:t>, presentó  un </a:t>
            </a:r>
            <a:r>
              <a:rPr lang="es-CL" sz="1600" dirty="0" smtClean="0"/>
              <a:t>33% </a:t>
            </a:r>
            <a:r>
              <a:rPr lang="es-CL" sz="1600" dirty="0"/>
              <a:t>de gasto a </a:t>
            </a:r>
            <a:r>
              <a:rPr lang="es-CL" sz="1600" dirty="0" smtClean="0"/>
              <a:t>JULIO.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Salud Pública</a:t>
            </a:r>
            <a:r>
              <a:rPr lang="es-CL" sz="1600" dirty="0" smtClean="0"/>
              <a:t>, se </a:t>
            </a:r>
            <a:r>
              <a:rPr lang="es-CL" sz="1600" dirty="0"/>
              <a:t>observó la inclusión de </a:t>
            </a:r>
            <a:r>
              <a:rPr lang="es-CL" sz="1600" dirty="0" smtClean="0"/>
              <a:t>$7.088 </a:t>
            </a:r>
            <a:r>
              <a:rPr lang="es-CL" sz="1600" dirty="0"/>
              <a:t>millones para proyectos de inversión, específicamente para la construcción de la “Red Nacional de Laboratorios Ambientales</a:t>
            </a:r>
            <a:r>
              <a:rPr lang="es-CL" sz="1600" dirty="0" smtClean="0"/>
              <a:t>”. La ejecución a </a:t>
            </a:r>
            <a:r>
              <a:rPr lang="es-CL" sz="1600" dirty="0" smtClean="0"/>
              <a:t>JULIO </a:t>
            </a:r>
            <a:r>
              <a:rPr lang="es-CL" sz="1600" dirty="0" smtClean="0"/>
              <a:t>fue de un 9%.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el Programa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respecto al presupuesto vigente, fue de </a:t>
            </a:r>
            <a:r>
              <a:rPr lang="es-CL" sz="1600" dirty="0" smtClean="0"/>
              <a:t>58%, </a:t>
            </a:r>
            <a:r>
              <a:rPr lang="es-CL" sz="1600" dirty="0"/>
              <a:t>gastando un total de </a:t>
            </a:r>
            <a:r>
              <a:rPr lang="es-CL" sz="1600" dirty="0" smtClean="0"/>
              <a:t>$82.091 </a:t>
            </a:r>
            <a:r>
              <a:rPr lang="es-CL" sz="1600" dirty="0"/>
              <a:t>millones. Este total se explica principalmente por los </a:t>
            </a:r>
            <a:r>
              <a:rPr lang="es-CL" sz="1600" dirty="0" smtClean="0"/>
              <a:t>$52.400 </a:t>
            </a:r>
            <a:r>
              <a:rPr lang="es-CL" sz="1600" dirty="0"/>
              <a:t>millones desembolsados en el Subtítulo 33.01.004 Subsidio Fijo a la Construcción, que corresponde a uno de los pagos establecidos en el contrato de concesiones, que contempla el Primer Programa de Concesiones de Infraestructura Hospitalaria, </a:t>
            </a:r>
            <a:r>
              <a:rPr lang="es-CL" sz="1600" dirty="0" smtClean="0"/>
              <a:t>Hospital </a:t>
            </a:r>
            <a:r>
              <a:rPr lang="es-CL" sz="1600" dirty="0"/>
              <a:t>de Maipú, </a:t>
            </a:r>
            <a:r>
              <a:rPr lang="es-CL" sz="1600" dirty="0" smtClean="0"/>
              <a:t>y </a:t>
            </a:r>
            <a:r>
              <a:rPr lang="es-CL" sz="1600" dirty="0"/>
              <a:t>Hospital de La </a:t>
            </a:r>
            <a:r>
              <a:rPr lang="es-CL" sz="1600" dirty="0" smtClean="0"/>
              <a:t>Florida.</a:t>
            </a:r>
          </a:p>
          <a:p>
            <a:pPr algn="just"/>
            <a:endParaRPr lang="es-CL" sz="1600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42%, </a:t>
            </a:r>
            <a:r>
              <a:rPr lang="es-CL" sz="1600" dirty="0"/>
              <a:t>con un gasto total de </a:t>
            </a:r>
            <a:r>
              <a:rPr lang="es-CL" sz="1600" dirty="0" smtClean="0"/>
              <a:t>$6.269 </a:t>
            </a:r>
            <a:r>
              <a:rPr lang="es-CL" sz="1600" dirty="0"/>
              <a:t>millones. Los programas “</a:t>
            </a:r>
            <a:r>
              <a:rPr lang="es-CL" sz="1600" b="1" dirty="0"/>
              <a:t>Programa Campaña de Invierno” y “Atención Primaria, Ley N° 20.645 Trato Usuario”</a:t>
            </a:r>
            <a:r>
              <a:rPr lang="es-CL" sz="1600" dirty="0"/>
              <a:t> muestran cero ejecución en este  trimestre. 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6" y="2054225"/>
            <a:ext cx="4105488" cy="24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95" y="2054225"/>
            <a:ext cx="4138185" cy="24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769903"/>
              </p:ext>
            </p:extLst>
          </p:nvPr>
        </p:nvGraphicFramePr>
        <p:xfrm>
          <a:off x="467544" y="1988840"/>
          <a:ext cx="814055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0" name="Hoja de cálculo" r:id="rId3" imgW="7105785" imgH="2648040" progId="Excel.Sheet.8">
                  <p:embed/>
                </p:oleObj>
              </mc:Choice>
              <mc:Fallback>
                <p:oleObj name="Hoja de cálculo" r:id="rId3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40555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020635"/>
              </p:ext>
            </p:extLst>
          </p:nvPr>
        </p:nvGraphicFramePr>
        <p:xfrm>
          <a:off x="428625" y="1772816"/>
          <a:ext cx="82867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4" name="Hoja de cálculo" r:id="rId4" imgW="8286885" imgH="2524035" progId="Excel.Sheet.8">
                  <p:embed/>
                </p:oleObj>
              </mc:Choice>
              <mc:Fallback>
                <p:oleObj name="Hoja de cálculo" r:id="rId4" imgW="82868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625" y="1772816"/>
                        <a:ext cx="828675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79206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211524"/>
              </p:ext>
            </p:extLst>
          </p:nvPr>
        </p:nvGraphicFramePr>
        <p:xfrm>
          <a:off x="446856" y="1700808"/>
          <a:ext cx="8229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3" name="Hoja de cálculo" r:id="rId4" imgW="6877185" imgH="2924085" progId="Excel.Sheet.8">
                  <p:embed/>
                </p:oleObj>
              </mc:Choice>
              <mc:Fallback>
                <p:oleObj name="Hoja de cálculo" r:id="rId4" imgW="6877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856" y="1700808"/>
                        <a:ext cx="822960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                                                                                                                                           2 de 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27088"/>
              </p:ext>
            </p:extLst>
          </p:nvPr>
        </p:nvGraphicFramePr>
        <p:xfrm>
          <a:off x="414337" y="1772816"/>
          <a:ext cx="82296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5" name="Hoja de cálculo" r:id="rId4" imgW="6877185" imgH="2905215" progId="Excel.Sheet.8">
                  <p:embed/>
                </p:oleObj>
              </mc:Choice>
              <mc:Fallback>
                <p:oleObj name="Hoja de cálculo" r:id="rId4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2296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1160</Words>
  <Application>Microsoft Office PowerPoint</Application>
  <PresentationFormat>Presentación en pantalla (4:3)</PresentationFormat>
  <Paragraphs>120</Paragraphs>
  <Slides>27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1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Hoja de cálculo</vt:lpstr>
      <vt:lpstr>EJECUCIÓN ACUMULADA DE GASTOS PRESUPUESTARIOS AL MES DE JULIO DE 2018 PARTIDA 16: MINISTERIO DE SALUD</vt:lpstr>
      <vt:lpstr>EJECUCIÓN ACUMULADA DE GASTOS A JULIO DE 2018  PARTIDA 16 MINISTERIO DE SALUD</vt:lpstr>
      <vt:lpstr>EJECUCIÓN ACUMULADA DE GASTOS A JULIO DE 2018  PARTIDA 16 MINISTERIO DE SALUD</vt:lpstr>
      <vt:lpstr>EJECUCIÓN ACUMULADA DE GASTOS A JULIO DE 2018  PARTIDA 16 MINISTERIO DE SALUD</vt:lpstr>
      <vt:lpstr>Presentación de PowerPoint</vt:lpstr>
      <vt:lpstr>EJECUCIÓN ACUMULADA DE GASTOS A JULIO DE 2018  PARTIDA 16 MINISTERIO DE SALUD</vt:lpstr>
      <vt:lpstr>EJECUCIÓN ACUMULADA DE GASTOS A JULIO DE 2018  PARTIDA 16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178</cp:revision>
  <cp:lastPrinted>2016-09-09T18:41:06Z</cp:lastPrinted>
  <dcterms:created xsi:type="dcterms:W3CDTF">2016-06-23T13:38:47Z</dcterms:created>
  <dcterms:modified xsi:type="dcterms:W3CDTF">2018-09-13T18:20:28Z</dcterms:modified>
</cp:coreProperties>
</file>