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32"/>
  </p:notesMasterIdLst>
  <p:handoutMasterIdLst>
    <p:handoutMasterId r:id="rId33"/>
  </p:handoutMasterIdLst>
  <p:sldIdLst>
    <p:sldId id="256" r:id="rId10"/>
    <p:sldId id="298" r:id="rId11"/>
    <p:sldId id="299" r:id="rId12"/>
    <p:sldId id="315" r:id="rId13"/>
    <p:sldId id="264" r:id="rId14"/>
    <p:sldId id="263" r:id="rId15"/>
    <p:sldId id="265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35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12-09-2018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12-09-2018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12-09-2018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12-09-2018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12-09-2018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12-09-2018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12-09-2018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12-09-2018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12-09-2018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12-09-2018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12-09-2018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12-09-2018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12-09-2018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12-09-2018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12-09-2018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12-09-2018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12-09-2018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64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7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6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37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09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59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9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12-09-2018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17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76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04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61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26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98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8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89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60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8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12-09-2018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68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83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87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952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215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70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9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4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57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0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12-09-2018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778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308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089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85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038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886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43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30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2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3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12-09-2018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465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262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942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268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833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123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005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7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3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7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12-09-2018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40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535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633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508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09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500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357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097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3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12-09-2018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33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433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263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078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697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035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101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061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407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2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12-09-2018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06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83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888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438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788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104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988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948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497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0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12-09-2018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Picture 2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6806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12-09-2018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55" name="Picture 20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221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609" name="Picture 12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466" y="-13998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93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633" name="Picture 12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517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6806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51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3681" name="Picture 12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6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3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6751" name="Picture 12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503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30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847" name="Picture 12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503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8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2896" name="Picture 12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6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61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6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7.xls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8.xls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2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</a:t>
            </a:r>
            <a:r>
              <a:rPr lang="es-CL" sz="2000" b="1" dirty="0" smtClean="0">
                <a:solidFill>
                  <a:prstClr val="black"/>
                </a:solidFill>
              </a:rPr>
              <a:t>JULIO </a:t>
            </a:r>
            <a:r>
              <a:rPr lang="es-CL" sz="2000" b="1" dirty="0">
                <a:solidFill>
                  <a:prstClr val="black"/>
                </a:solidFill>
              </a:rPr>
              <a:t>DE 2018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</a:t>
            </a:r>
            <a:r>
              <a:rPr lang="es-CL" sz="2000" b="1" dirty="0" smtClean="0">
                <a:solidFill>
                  <a:prstClr val="black"/>
                </a:solidFill>
              </a:rPr>
              <a:t>15:</a:t>
            </a:r>
            <a:r>
              <a:rPr lang="es-CL" sz="2000" b="1" dirty="0">
                <a:solidFill>
                  <a:prstClr val="black"/>
                </a:solidFill>
              </a:rPr>
              <a:t/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 smtClean="0">
                <a:latin typeface="+mn-lt"/>
              </a:rPr>
              <a:t>MINISTERIO DEL TRABAJO Y PREVISIÓN SOCIAL</a:t>
            </a:r>
            <a:endParaRPr lang="es-CL" sz="20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002204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 smtClean="0"/>
              <a:t>Valparaíso</a:t>
            </a:r>
            <a:r>
              <a:rPr lang="es-CL" sz="1200" smtClean="0"/>
              <a:t>, </a:t>
            </a:r>
            <a:r>
              <a:rPr lang="es-CL" sz="1200" smtClean="0"/>
              <a:t>septiembre de </a:t>
            </a:r>
            <a:r>
              <a:rPr lang="es-CL" sz="1200" dirty="0" smtClean="0"/>
              <a:t>2018</a:t>
            </a:r>
            <a:endParaRPr lang="es-CL" sz="1200" dirty="0"/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344" name="Picture 1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1" y="548680"/>
            <a:ext cx="552503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2135" y="544013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03. PROGRAMA 01: SUBSECRETARÍA DE PREVISIÓN SOCIAL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433802"/>
              </p:ext>
            </p:extLst>
          </p:nvPr>
        </p:nvGraphicFramePr>
        <p:xfrm>
          <a:off x="386224" y="1767433"/>
          <a:ext cx="822960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1" name="Hoja de cálculo" r:id="rId3" imgW="7734300" imgH="3533865" progId="Excel.Sheet.8">
                  <p:embed/>
                </p:oleObj>
              </mc:Choice>
              <mc:Fallback>
                <p:oleObj name="Hoja de cálculo" r:id="rId3" imgW="7734300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67433"/>
                        <a:ext cx="8229600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60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630423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749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04. PROGRAMA 01: DIRECCIÓN DE CRÉDITO PRENDARIO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318367"/>
              </p:ext>
            </p:extLst>
          </p:nvPr>
        </p:nvGraphicFramePr>
        <p:xfrm>
          <a:off x="467544" y="1772816"/>
          <a:ext cx="8148279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5" name="Hoja de cálculo" r:id="rId3" imgW="7819957" imgH="4448265" progId="Excel.Sheet.8">
                  <p:embed/>
                </p:oleObj>
              </mc:Choice>
              <mc:Fallback>
                <p:oleObj name="Hoja de cálculo" r:id="rId3" imgW="7819957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48279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07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7956" y="645333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05. PROGRAMA 01: SERVICIO NACIONAL DE CPACITACIÓN Y EMPLEO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957246"/>
              </p:ext>
            </p:extLst>
          </p:nvPr>
        </p:nvGraphicFramePr>
        <p:xfrm>
          <a:off x="386224" y="1651612"/>
          <a:ext cx="8229600" cy="4657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9" name="Hoja de cálculo" r:id="rId3" imgW="8496300" imgH="5495835" progId="Excel.Sheet.8">
                  <p:embed/>
                </p:oleObj>
              </mc:Choice>
              <mc:Fallback>
                <p:oleObj name="Hoja de cálculo" r:id="rId3" imgW="8496300" imgH="54958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651612"/>
                        <a:ext cx="8229600" cy="4657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445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877272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06. PROGRAMA 01: SUPERINTENDENCIA DE SEGURIDAD SOCIAL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806363"/>
              </p:ext>
            </p:extLst>
          </p:nvPr>
        </p:nvGraphicFramePr>
        <p:xfrm>
          <a:off x="386224" y="1700808"/>
          <a:ext cx="8229600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3" name="Hoja de cálculo" r:id="rId3" imgW="7848600" imgH="4095660" progId="Excel.Sheet.8">
                  <p:embed/>
                </p:oleObj>
              </mc:Choice>
              <mc:Fallback>
                <p:oleObj name="Hoja de cálculo" r:id="rId3" imgW="7848600" imgH="40956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00808"/>
                        <a:ext cx="8229600" cy="409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286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6667" y="5949280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2698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07. PROGRAMA 01: SUPERINTENDENCIA DE PENSIONES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417357"/>
              </p:ext>
            </p:extLst>
          </p:nvPr>
        </p:nvGraphicFramePr>
        <p:xfrm>
          <a:off x="414336" y="1581497"/>
          <a:ext cx="8229600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7" name="Hoja de cálculo" r:id="rId3" imgW="7819957" imgH="4295685" progId="Excel.Sheet.8">
                  <p:embed/>
                </p:oleObj>
              </mc:Choice>
              <mc:Fallback>
                <p:oleObj name="Hoja de cálculo" r:id="rId3" imgW="7819957" imgH="4295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581497"/>
                        <a:ext cx="8229600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113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232227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09. PROGRAMA 01: INSTITUTO DE PREVISIÓN SOCIAL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038320"/>
              </p:ext>
            </p:extLst>
          </p:nvPr>
        </p:nvGraphicFramePr>
        <p:xfrm>
          <a:off x="386224" y="1700808"/>
          <a:ext cx="8229600" cy="446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6" name="Hoja de cálculo" r:id="rId3" imgW="9582285" imgH="4448265" progId="Excel.Sheet.8">
                  <p:embed/>
                </p:oleObj>
              </mc:Choice>
              <mc:Fallback>
                <p:oleObj name="Hoja de cálculo" r:id="rId3" imgW="9582285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00808"/>
                        <a:ext cx="8229600" cy="4464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08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232227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6078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09. PROGRAMA 01: INSTITUTO DE PREVISIÓN SOCIAL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932520"/>
              </p:ext>
            </p:extLst>
          </p:nvPr>
        </p:nvGraphicFramePr>
        <p:xfrm>
          <a:off x="404935" y="1700808"/>
          <a:ext cx="8229600" cy="446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1" name="Hoja de cálculo" r:id="rId3" imgW="9582285" imgH="4581435" progId="Excel.Sheet.8">
                  <p:embed/>
                </p:oleObj>
              </mc:Choice>
              <mc:Fallback>
                <p:oleObj name="Hoja de cálculo" r:id="rId3" imgW="9582285" imgH="45814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935" y="1700808"/>
                        <a:ext cx="8229600" cy="4464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2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1667" y="6376243"/>
            <a:ext cx="828975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10. PROGRAMA 01: INSTITUTO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SEGURIDAD LABORAL  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787272"/>
              </p:ext>
            </p:extLst>
          </p:nvPr>
        </p:nvGraphicFramePr>
        <p:xfrm>
          <a:off x="386224" y="1579499"/>
          <a:ext cx="8229599" cy="4729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9" name="Hoja de cálculo" r:id="rId3" imgW="7801043" imgH="5219790" progId="Excel.Sheet.8">
                  <p:embed/>
                </p:oleObj>
              </mc:Choice>
              <mc:Fallback>
                <p:oleObj name="Hoja de cálculo" r:id="rId3" imgW="7801043" imgH="52197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579499"/>
                        <a:ext cx="8229599" cy="47298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505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250" y="6232227"/>
            <a:ext cx="822087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090" y="138981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13. PROGRAMA 01: CAJA DE PREVISIÓN DE LA DEFENSA NACIONAL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427444"/>
              </p:ext>
            </p:extLst>
          </p:nvPr>
        </p:nvGraphicFramePr>
        <p:xfrm>
          <a:off x="375091" y="1700808"/>
          <a:ext cx="8301366" cy="4431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1" name="Hoja de cálculo" r:id="rId3" imgW="8886757" imgH="3533865" progId="Excel.Sheet.8">
                  <p:embed/>
                </p:oleObj>
              </mc:Choice>
              <mc:Fallback>
                <p:oleObj name="Hoja de cálculo" r:id="rId3" imgW="88867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5091" y="1700808"/>
                        <a:ext cx="8301366" cy="4431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39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112" y="572817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43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13. PROGRAMA 01: CAJA DE PREVISIÓN DE LA DEFENSA NACIONAL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3603"/>
              </p:ext>
            </p:extLst>
          </p:nvPr>
        </p:nvGraphicFramePr>
        <p:xfrm>
          <a:off x="467544" y="1769715"/>
          <a:ext cx="8148280" cy="3891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6" name="Hoja de cálculo" r:id="rId3" imgW="8010457" imgH="3819615" progId="Excel.Sheet.8">
                  <p:embed/>
                </p:oleObj>
              </mc:Choice>
              <mc:Fallback>
                <p:oleObj name="Hoja de cálculo" r:id="rId3" imgW="8010457" imgH="38196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69715"/>
                        <a:ext cx="8148280" cy="3891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648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/>
              <a:t>La </a:t>
            </a:r>
            <a:r>
              <a:rPr lang="es-CL" sz="1400" b="1" dirty="0"/>
              <a:t>ejecución acumulada </a:t>
            </a:r>
            <a:r>
              <a:rPr lang="es-CL" sz="1400" b="1" dirty="0" smtClean="0"/>
              <a:t>al mes de </a:t>
            </a:r>
            <a:r>
              <a:rPr lang="es-CL" sz="1400" b="1" dirty="0" smtClean="0"/>
              <a:t>julio </a:t>
            </a:r>
            <a:r>
              <a:rPr lang="es-CL" sz="1400" b="1" dirty="0" smtClean="0"/>
              <a:t>de 2018</a:t>
            </a:r>
            <a:r>
              <a:rPr lang="es-CL" sz="1400" dirty="0" smtClean="0"/>
              <a:t> </a:t>
            </a:r>
            <a:r>
              <a:rPr lang="es-CL" sz="1400" dirty="0"/>
              <a:t>de la Partida </a:t>
            </a:r>
            <a:r>
              <a:rPr lang="es-CL" sz="1400" dirty="0" smtClean="0"/>
              <a:t>15 </a:t>
            </a:r>
            <a:r>
              <a:rPr lang="es-CL" sz="1400" dirty="0"/>
              <a:t>Ministerio </a:t>
            </a:r>
            <a:r>
              <a:rPr lang="es-CL" sz="1400" dirty="0" smtClean="0"/>
              <a:t>del Trabajo y Previsión Social, fue de </a:t>
            </a:r>
            <a:r>
              <a:rPr lang="es-CL" sz="1400" dirty="0" smtClean="0"/>
              <a:t>$4.412.660 </a:t>
            </a:r>
            <a:r>
              <a:rPr lang="es-CL" sz="1400" dirty="0"/>
              <a:t>millones, equivalentes a un </a:t>
            </a:r>
            <a:r>
              <a:rPr lang="es-CL" sz="1400" dirty="0" smtClean="0"/>
              <a:t>58% </a:t>
            </a:r>
            <a:r>
              <a:rPr lang="es-CL" sz="1400" dirty="0"/>
              <a:t>del Presupuesto </a:t>
            </a:r>
            <a:r>
              <a:rPr lang="es-CL" sz="1400" dirty="0" smtClean="0"/>
              <a:t>Vigente.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400" dirty="0"/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 smtClean="0">
                <a:latin typeface="+mn-lt"/>
              </a:rPr>
              <a:t>En </a:t>
            </a:r>
            <a:r>
              <a:rPr lang="es-CL" sz="1400" dirty="0" smtClean="0">
                <a:latin typeface="+mn-lt"/>
              </a:rPr>
              <a:t>el </a:t>
            </a:r>
            <a:r>
              <a:rPr lang="es-CL" sz="1400" b="1" dirty="0" smtClean="0">
                <a:latin typeface="+mn-lt"/>
              </a:rPr>
              <a:t>Servicio de la Deuda, </a:t>
            </a:r>
            <a:r>
              <a:rPr lang="es-CL" sz="1400" dirty="0" smtClean="0"/>
              <a:t>con un aumento de recursos de $3.345 millones, dispuso </a:t>
            </a:r>
            <a:r>
              <a:rPr lang="es-CL" sz="1400" dirty="0"/>
              <a:t>de un gasto de </a:t>
            </a:r>
            <a:r>
              <a:rPr lang="es-CL" sz="1400" dirty="0" smtClean="0"/>
              <a:t>$6.203 </a:t>
            </a:r>
            <a:r>
              <a:rPr lang="es-CL" sz="1400" dirty="0"/>
              <a:t>millones, que equivalen a una ejecución presupuestaria de un </a:t>
            </a:r>
            <a:r>
              <a:rPr lang="es-CL" sz="1400" dirty="0" smtClean="0"/>
              <a:t>121%, </a:t>
            </a:r>
            <a:r>
              <a:rPr lang="es-CL" sz="1400" dirty="0"/>
              <a:t>que principalmente se destinaron a la deuda </a:t>
            </a:r>
            <a:r>
              <a:rPr lang="es-CL" sz="1400" dirty="0" smtClean="0"/>
              <a:t>flotante.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4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 smtClean="0"/>
              <a:t>En </a:t>
            </a:r>
            <a:r>
              <a:rPr lang="es-CL" sz="1400" dirty="0"/>
              <a:t>el </a:t>
            </a:r>
            <a:r>
              <a:rPr lang="es-CL" sz="1400" b="1" dirty="0"/>
              <a:t>Pilar Solidario de la Reforma Previsional</a:t>
            </a:r>
            <a:r>
              <a:rPr lang="es-CL" sz="1400" dirty="0"/>
              <a:t>, la PBS de Vejez presentó una ejecución </a:t>
            </a:r>
            <a:r>
              <a:rPr lang="es-CL" sz="1400" dirty="0" smtClean="0"/>
              <a:t>de </a:t>
            </a:r>
            <a:r>
              <a:rPr lang="es-CL" sz="1400" dirty="0"/>
              <a:t>un </a:t>
            </a:r>
            <a:r>
              <a:rPr lang="es-CL" sz="1400" dirty="0" smtClean="0"/>
              <a:t>63%, </a:t>
            </a:r>
            <a:r>
              <a:rPr lang="es-CL" sz="1400" dirty="0"/>
              <a:t>con un total de recursos desembolsados de </a:t>
            </a:r>
            <a:r>
              <a:rPr lang="es-CL" sz="1400" dirty="0" smtClean="0"/>
              <a:t>$321.983 </a:t>
            </a:r>
            <a:r>
              <a:rPr lang="es-CL" sz="1400" dirty="0"/>
              <a:t>millones, y la PBS de Invalidez alcanzó un gasto de </a:t>
            </a:r>
            <a:r>
              <a:rPr lang="es-CL" sz="1400" dirty="0" smtClean="0"/>
              <a:t>$</a:t>
            </a:r>
            <a:r>
              <a:rPr lang="es-CL" sz="1400" dirty="0" smtClean="0"/>
              <a:t>136.460 </a:t>
            </a:r>
            <a:r>
              <a:rPr lang="es-CL" sz="1400" dirty="0"/>
              <a:t>millones </a:t>
            </a:r>
            <a:r>
              <a:rPr lang="es-CL" sz="1400" dirty="0" smtClean="0"/>
              <a:t>(58% </a:t>
            </a:r>
            <a:r>
              <a:rPr lang="es-CL" sz="1400" dirty="0"/>
              <a:t>de ejecución</a:t>
            </a:r>
            <a:r>
              <a:rPr lang="es-CL" sz="1400" dirty="0" smtClean="0"/>
              <a:t>).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4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 smtClean="0"/>
              <a:t>Programas</a:t>
            </a:r>
            <a:r>
              <a:rPr lang="es-CL" sz="1400" b="1" dirty="0" smtClean="0"/>
              <a:t> </a:t>
            </a:r>
            <a:r>
              <a:rPr lang="es-CL" sz="1400" b="1" dirty="0"/>
              <a:t>de Empleo</a:t>
            </a:r>
            <a:r>
              <a:rPr lang="es-CL" sz="1400" dirty="0"/>
              <a:t>: el PROEMPLEO, con recursos adicionales por </a:t>
            </a:r>
            <a:r>
              <a:rPr lang="es-CL" sz="1400" dirty="0" smtClean="0"/>
              <a:t>$57.681 </a:t>
            </a:r>
            <a:r>
              <a:rPr lang="es-CL" sz="1400" dirty="0"/>
              <a:t>millones, destinados </a:t>
            </a:r>
            <a:r>
              <a:rPr lang="es-CL" sz="1400" dirty="0" smtClean="0"/>
              <a:t>en gran parte, al </a:t>
            </a:r>
            <a:r>
              <a:rPr lang="es-CL" sz="1400" dirty="0"/>
              <a:t>Programa de Inversión en la Comunidad, alcanzó un </a:t>
            </a:r>
            <a:r>
              <a:rPr lang="es-CL" sz="1400" dirty="0" smtClean="0"/>
              <a:t>61% </a:t>
            </a:r>
            <a:r>
              <a:rPr lang="es-CL" sz="1400" dirty="0"/>
              <a:t>de ejecución presupuestaria sobre los recursos vigentes al mes de </a:t>
            </a:r>
            <a:r>
              <a:rPr lang="es-CL" sz="1400" dirty="0" smtClean="0"/>
              <a:t>julio </a:t>
            </a:r>
            <a:r>
              <a:rPr lang="es-CL" sz="1400" dirty="0" smtClean="0"/>
              <a:t>(con </a:t>
            </a:r>
            <a:r>
              <a:rPr lang="es-CL" sz="1400" dirty="0"/>
              <a:t>un gasto de </a:t>
            </a:r>
            <a:r>
              <a:rPr lang="es-CL" sz="1400" dirty="0" smtClean="0"/>
              <a:t>$44.294 </a:t>
            </a:r>
            <a:r>
              <a:rPr lang="es-CL" sz="1400" dirty="0"/>
              <a:t>millones); el Subsidio al Empleo (Ley N° 20.338) presentó un gasto total de </a:t>
            </a:r>
            <a:r>
              <a:rPr lang="es-CL" sz="1400" dirty="0" smtClean="0"/>
              <a:t>$10.460 </a:t>
            </a:r>
            <a:r>
              <a:rPr lang="es-CL" sz="1400" dirty="0"/>
              <a:t>millones, que significó un avance presupuestario de un </a:t>
            </a:r>
            <a:r>
              <a:rPr lang="es-CL" sz="1400" dirty="0" smtClean="0"/>
              <a:t>15%; </a:t>
            </a:r>
            <a:r>
              <a:rPr lang="es-CL" sz="1400" dirty="0"/>
              <a:t>y el Subsidio al Empleo de la Mujer (Ley N° 20.595) alcanzó un gasto total de </a:t>
            </a:r>
            <a:r>
              <a:rPr lang="es-CL" sz="1400" dirty="0" smtClean="0"/>
              <a:t>$</a:t>
            </a:r>
            <a:r>
              <a:rPr lang="es-CL" sz="1400" dirty="0" smtClean="0"/>
              <a:t>14.168 </a:t>
            </a:r>
            <a:r>
              <a:rPr lang="es-CL" sz="1400" dirty="0"/>
              <a:t>millones, que se traduce en una ejecución de un </a:t>
            </a:r>
            <a:r>
              <a:rPr lang="es-CL" sz="1400" dirty="0" smtClean="0"/>
              <a:t>19%.</a:t>
            </a:r>
            <a:endParaRPr lang="es-CL" sz="1400" dirty="0"/>
          </a:p>
          <a:p>
            <a:pPr algn="just"/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 TRABAJO Y PREVISIÓN SOCIAL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725144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7530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13. PROGRAMA 02: FONDO DE MEDICINA CURATIVA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773491"/>
              </p:ext>
            </p:extLst>
          </p:nvPr>
        </p:nvGraphicFramePr>
        <p:xfrm>
          <a:off x="467544" y="1700808"/>
          <a:ext cx="814828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7" name="Hoja de cálculo" r:id="rId3" imgW="7734300" imgH="2924085" progId="Excel.Sheet.8">
                  <p:embed/>
                </p:oleObj>
              </mc:Choice>
              <mc:Fallback>
                <p:oleObj name="Hoja de cálculo" r:id="rId3" imgW="7734300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48280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986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376243"/>
            <a:ext cx="830846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29547" y="575462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14. PROGRAMA 01: DIRECCIÓN DE PREVISIÓN DE CARABINEROS DE CHILE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730985"/>
              </p:ext>
            </p:extLst>
          </p:nvPr>
        </p:nvGraphicFramePr>
        <p:xfrm>
          <a:off x="467544" y="1700808"/>
          <a:ext cx="8148279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1" name="Hoja de cálculo" r:id="rId3" imgW="7724843" imgH="4600575" progId="Excel.Sheet.8">
                  <p:embed/>
                </p:oleObj>
              </mc:Choice>
              <mc:Fallback>
                <p:oleObj name="Hoja de cálculo" r:id="rId3" imgW="7724843" imgH="4600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48279" cy="460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35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58457" y="1508423"/>
            <a:ext cx="8229600" cy="3353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0662" y="6021288"/>
            <a:ext cx="8317867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390646" y="548680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14. PROGRAMA 01: DIRECCIÓN DE PREVISIÓN DE CARABINEROS DE CHILE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694169"/>
              </p:ext>
            </p:extLst>
          </p:nvPr>
        </p:nvGraphicFramePr>
        <p:xfrm>
          <a:off x="358457" y="1824955"/>
          <a:ext cx="8229600" cy="412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5" name="Hoja de cálculo" r:id="rId3" imgW="7724843" imgH="4124235" progId="Excel.Sheet.8">
                  <p:embed/>
                </p:oleObj>
              </mc:Choice>
              <mc:Fallback>
                <p:oleObj name="Hoja de cálculo" r:id="rId3" imgW="7724843" imgH="41242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457" y="1824955"/>
                        <a:ext cx="8229600" cy="412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06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245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Previsión Social</a:t>
            </a:r>
            <a:r>
              <a:rPr lang="es-CL" sz="1600" dirty="0"/>
              <a:t>, el </a:t>
            </a:r>
            <a:r>
              <a:rPr lang="es-CL" sz="1600" b="1" dirty="0"/>
              <a:t>Fondo para la Educación Previsional</a:t>
            </a:r>
            <a:r>
              <a:rPr lang="es-CL" sz="1600" dirty="0"/>
              <a:t>, </a:t>
            </a:r>
            <a:r>
              <a:rPr lang="es-CL" sz="1600" dirty="0" smtClean="0"/>
              <a:t>en las transferencias al sector </a:t>
            </a:r>
            <a:r>
              <a:rPr lang="es-CL" sz="1600" dirty="0"/>
              <a:t>privado </a:t>
            </a:r>
            <a:r>
              <a:rPr lang="es-CL" sz="1600" dirty="0" smtClean="0"/>
              <a:t>ejecutó un 43%, con un total gastado de $669 millones. Respecto a los recursos transferidos a otras entidades públicas, no presentó ejecución.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Servicio Nacional de Capacitación y Empleo</a:t>
            </a:r>
            <a:r>
              <a:rPr lang="es-CL" sz="1600" dirty="0"/>
              <a:t>, el </a:t>
            </a:r>
            <a:r>
              <a:rPr lang="es-CL" sz="1600" b="1" dirty="0"/>
              <a:t>Programa Más Capaz</a:t>
            </a:r>
            <a:r>
              <a:rPr lang="es-CL" sz="1600" dirty="0"/>
              <a:t> desembolsó recursos por </a:t>
            </a:r>
            <a:r>
              <a:rPr lang="es-CL" sz="1600" dirty="0" smtClean="0"/>
              <a:t>$</a:t>
            </a:r>
            <a:r>
              <a:rPr lang="es-CL" sz="1600" dirty="0" smtClean="0"/>
              <a:t>16.252 </a:t>
            </a:r>
            <a:r>
              <a:rPr lang="es-CL" sz="1600" dirty="0"/>
              <a:t>millones </a:t>
            </a:r>
            <a:r>
              <a:rPr lang="es-CL" sz="1600" dirty="0" smtClean="0"/>
              <a:t>(59% </a:t>
            </a:r>
            <a:r>
              <a:rPr lang="es-CL" sz="1600" dirty="0"/>
              <a:t>de ejecución presupuestaria</a:t>
            </a:r>
            <a:r>
              <a:rPr lang="es-CL" sz="1600" dirty="0" smtClean="0"/>
              <a:t>). </a:t>
            </a:r>
            <a:r>
              <a:rPr lang="es-CL" sz="1600" dirty="0" smtClean="0"/>
              <a:t>Este programa informa un descuento en los recursos aprobados por el Congreso Nacional por $6.200 millones.</a:t>
            </a: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del Trabajo</a:t>
            </a:r>
            <a:r>
              <a:rPr lang="es-CL" sz="1600" dirty="0"/>
              <a:t>, los </a:t>
            </a:r>
            <a:r>
              <a:rPr lang="es-CL" sz="1600" dirty="0" smtClean="0"/>
              <a:t>programas </a:t>
            </a:r>
            <a:r>
              <a:rPr lang="es-CL" sz="1600" b="1" dirty="0"/>
              <a:t>Diálogo Social</a:t>
            </a:r>
            <a:r>
              <a:rPr lang="es-CL" sz="1600" dirty="0"/>
              <a:t>, con recursos aprobados por </a:t>
            </a:r>
            <a:r>
              <a:rPr lang="es-CL" sz="1600" dirty="0" smtClean="0"/>
              <a:t>$417 </a:t>
            </a:r>
            <a:r>
              <a:rPr lang="es-CL" sz="1600" dirty="0"/>
              <a:t>millones, </a:t>
            </a:r>
            <a:r>
              <a:rPr lang="es-CL" sz="1600" dirty="0" smtClean="0"/>
              <a:t>presentó una ejecución presupuestaria de un </a:t>
            </a:r>
            <a:r>
              <a:rPr lang="es-CL" sz="1600" dirty="0" smtClean="0"/>
              <a:t>19%. </a:t>
            </a:r>
            <a:r>
              <a:rPr lang="es-CL" sz="1600" dirty="0"/>
              <a:t>El </a:t>
            </a:r>
            <a:r>
              <a:rPr lang="es-CL" sz="1600" b="1" dirty="0"/>
              <a:t>Fondo de Formación Sindical y Relaciones Laborales Colaborativas</a:t>
            </a:r>
            <a:r>
              <a:rPr lang="es-CL" sz="1600" dirty="0"/>
              <a:t>, con un presupuesto de </a:t>
            </a:r>
            <a:r>
              <a:rPr lang="es-CL" sz="1600" dirty="0" smtClean="0"/>
              <a:t>$1.049 </a:t>
            </a:r>
            <a:r>
              <a:rPr lang="es-CL" sz="1600" dirty="0"/>
              <a:t>millones, </a:t>
            </a:r>
            <a:r>
              <a:rPr lang="es-CL" sz="1600" dirty="0" smtClean="0"/>
              <a:t>no ejecutó recursos</a:t>
            </a:r>
            <a:r>
              <a:rPr lang="es-CL" sz="1600" dirty="0"/>
              <a:t>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 TRABAJO Y PREVISIÓN SOCIAL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PREVISIÓN SOCIAL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73" y="2020126"/>
            <a:ext cx="3921019" cy="2449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20126"/>
            <a:ext cx="3921019" cy="2449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56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4437112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 TRABAJO Y PREVISIÓN SOCIAL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608042"/>
              </p:ext>
            </p:extLst>
          </p:nvPr>
        </p:nvGraphicFramePr>
        <p:xfrm>
          <a:off x="378499" y="1844824"/>
          <a:ext cx="8229599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0" name="Hoja de cálculo" r:id="rId3" imgW="7134157" imgH="2486025" progId="Excel.Sheet.8">
                  <p:embed/>
                </p:oleObj>
              </mc:Choice>
              <mc:Fallback>
                <p:oleObj name="Hoja de cálculo" r:id="rId3" imgW="7134157" imgH="24860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8499" y="1844824"/>
                        <a:ext cx="8229599" cy="248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14458" y="494116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67500" y="136240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RESUMEN POR CAPÍTULOS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010104"/>
              </p:ext>
            </p:extLst>
          </p:nvPr>
        </p:nvGraphicFramePr>
        <p:xfrm>
          <a:off x="367500" y="1700808"/>
          <a:ext cx="8353093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4" name="Hoja de cálculo" r:id="rId4" imgW="8086657" imgH="3171825" progId="Excel.Sheet.8">
                  <p:embed/>
                </p:oleObj>
              </mc:Choice>
              <mc:Fallback>
                <p:oleObj name="Hoja de cálculo" r:id="rId4" imgW="8086657" imgH="31718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7500" y="1700808"/>
                        <a:ext cx="8353093" cy="317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08" y="64482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6915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01. PROGRAMA 01: SUBSECRETARÍA DEL TRABAJO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297198"/>
              </p:ext>
            </p:extLst>
          </p:nvPr>
        </p:nvGraphicFramePr>
        <p:xfrm>
          <a:off x="467544" y="1780753"/>
          <a:ext cx="8208911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9" name="Hoja de cálculo" r:id="rId3" imgW="7839143" imgH="4600575" progId="Excel.Sheet.8">
                  <p:embed/>
                </p:oleObj>
              </mc:Choice>
              <mc:Fallback>
                <p:oleObj name="Hoja de cálculo" r:id="rId3" imgW="7839143" imgH="4600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80753"/>
                        <a:ext cx="8208911" cy="460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65616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01. PROGRAMA 03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PROEMPLEO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266402"/>
              </p:ext>
            </p:extLst>
          </p:nvPr>
        </p:nvGraphicFramePr>
        <p:xfrm>
          <a:off x="386224" y="1700808"/>
          <a:ext cx="8362240" cy="383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2" name="Hoja de cálculo" r:id="rId3" imgW="8124757" imgH="3838485" progId="Excel.Sheet.8">
                  <p:embed/>
                </p:oleObj>
              </mc:Choice>
              <mc:Fallback>
                <p:oleObj name="Hoja de cálculo" r:id="rId3" imgW="8124757" imgH="38384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00808"/>
                        <a:ext cx="8362240" cy="383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34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08821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02. PROGRAMA 01: DIRECCIÓN DEL TRABAJO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310736"/>
              </p:ext>
            </p:extLst>
          </p:nvPr>
        </p:nvGraphicFramePr>
        <p:xfrm>
          <a:off x="467544" y="1700808"/>
          <a:ext cx="8148280" cy="430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6" name="Hoja de cálculo" r:id="rId3" imgW="7581900" imgH="4305390" progId="Excel.Sheet.8">
                  <p:embed/>
                </p:oleObj>
              </mc:Choice>
              <mc:Fallback>
                <p:oleObj name="Hoja de cálculo" r:id="rId3" imgW="7581900" imgH="43053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48280" cy="430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81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3219</TotalTime>
  <Words>967</Words>
  <Application>Microsoft Office PowerPoint</Application>
  <PresentationFormat>Presentación en pantalla (4:3)</PresentationFormat>
  <Paragraphs>99</Paragraphs>
  <Slides>22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9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2" baseType="lpstr">
      <vt:lpstr>1_Tema de Office</vt:lpstr>
      <vt:lpstr>Tema de Office</vt:lpstr>
      <vt:lpstr>2_Tema de Office</vt:lpstr>
      <vt:lpstr>3_Tema de Office</vt:lpstr>
      <vt:lpstr>4_Tema de Office</vt:lpstr>
      <vt:lpstr>5_Tema de Office</vt:lpstr>
      <vt:lpstr>6_Tema de Office</vt:lpstr>
      <vt:lpstr>7_Tema de Office</vt:lpstr>
      <vt:lpstr>8_Tema de Office</vt:lpstr>
      <vt:lpstr>Hoja de cálculo de Microsoft Excel 97-2003</vt:lpstr>
      <vt:lpstr>EJECUCIÓN ACUMULADA DE GASTOS PRESUPUESTARIOS AL MES DE JULIO DE 2018 PARTIDA 15: MINISTERIO DEL TRABAJO Y PREVISIÓN SOCIAL</vt:lpstr>
      <vt:lpstr>EJECUCIÓN ACUMULADA DE GASTOS A JULIO DE 2018  PARTIDA 15 MINISTERIO DE TRABAJO Y PREVISIÓN SOCIAL</vt:lpstr>
      <vt:lpstr>EJECUCIÓN ACUMULADA DE GASTOS A JULIO DE 2018  PARTIDA 15 MINISTERIO DE TRABAJO Y PREVISIÓN SOCIAL</vt:lpstr>
      <vt:lpstr>Presentación de PowerPoint</vt:lpstr>
      <vt:lpstr>EJECUCIÓN ACUMULADA DE GASTOS A JULIO DE 2018  PARTIDA 15 MINISTERIO DE TRABAJO Y PREVISIÓN SOCIAL</vt:lpstr>
      <vt:lpstr>EJECUCIÓN ACUMULADA DE GASTOS A JULIO DE 2018  PARTIDA 15 RESUMEN POR CAPÍTULOS</vt:lpstr>
      <vt:lpstr>EJECUCIÓN ACUMULADA DE GASTOS A JULIO DE 2018  PARTIDA 15. CAPÍTULO 01. PROGRAMA 01: SUBSECRETARÍA DEL TRABAJO</vt:lpstr>
      <vt:lpstr>EJECUCIÓN ACUMULADA DE GASTOS A JULIO DE 2018  PARTIDA 15. CAPÍTULO 01. PROGRAMA 03: PROEMPLEO</vt:lpstr>
      <vt:lpstr>EJECUCIÓN ACUMULADA DE GASTOS A JULIO DE 2018  PARTIDA 15. CAPÍTULO 02. PROGRAMA 01: DIRECCIÓN DEL TRABAJO</vt:lpstr>
      <vt:lpstr>EJECUCIÓN ACUMULADA DE GASTOS A JULIO DE 2018  PARTIDA 15. CAPÍTULO 03. PROGRAMA 01: SUBSECRETARÍA DE PREVISIÓN SOCIAL</vt:lpstr>
      <vt:lpstr>EJECUCIÓN ACUMULADA DE GASTOS A JULIO DE 2018  PARTIDA 15. CAPÍTULO 04. PROGRAMA 01: DIRECCIÓN DE CRÉDITO PRENDARIO</vt:lpstr>
      <vt:lpstr>EJECUCIÓN ACUMULADA DE GASTOS A JULIO DE 2018  PARTIDA 15. CAPÍTULO 05. PROGRAMA 01: SERVICIO NACIONAL DE CPACITACIÓN Y EMPLEO</vt:lpstr>
      <vt:lpstr>EJECUCIÓN ACUMULADA DE GASTOS A JULIO DE 2018  PARTIDA 15. CAPÍTULO 06. PROGRAMA 01: SUPERINTENDENCIA DE SEGURIDAD SOCIAL</vt:lpstr>
      <vt:lpstr>EJECUCIÓN ACUMULADA DE GASTOS A JULIO DE 2018  PARTIDA 15. CAPÍTULO 07. PROGRAMA 01: SUPERINTENDENCIA DE PENSIONES</vt:lpstr>
      <vt:lpstr>EJECUCIÓN ACUMULADA DE GASTOS A JULIO DE 2018  PARTIDA 15. CAPÍTULO 09. PROGRAMA 01: INSTITUTO DE PREVISIÓN SOCIAL</vt:lpstr>
      <vt:lpstr>EJECUCIÓN ACUMULADA DE GASTOS A JULIO DE 2018  PARTIDA 15. CAPÍTULO 09. PROGRAMA 01: INSTITUTO DE PREVISIÓN SOCIAL</vt:lpstr>
      <vt:lpstr>EJECUCIÓN ACUMULADA DE GASTOS A JULIO DE 2018  PARTIDA 15. CAPÍTULO 10. PROGRAMA 01: INSTITUTO  DE SEGURIDAD LABORAL  </vt:lpstr>
      <vt:lpstr>EJECUCIÓN ACUMULADA DE GASTOS A JULIO DE 2018  PARTIDA 15. CAPÍTULO 13. PROGRAMA 01: CAJA DE PREVISIÓN DE LA DEFENSA NACIONAL</vt:lpstr>
      <vt:lpstr>EJECUCIÓN ACUMULADA DE GASTOS A JULIO DE 2018  PARTIDA 15. CAPÍTULO 13. PROGRAMA 01: CAJA DE PREVISIÓN DE LA DEFENSA NACIONAL</vt:lpstr>
      <vt:lpstr>EJECUCIÓN ACUMULADA DE GASTOS A JULIO DE 2018  PARTIDA 15. CAPÍTULO 13. PROGRAMA 02: FONDO DE MEDICINA CURATIVA</vt:lpstr>
      <vt:lpstr>EJECUCIÓN ACUMULADA DE GASTOS A JULIO DE 2018  PARTIDA 15. CAPÍTULO 14. PROGRAMA 01: DIRECCIÓN DE PREVISIÓN DE CARABINEROS DE CHILE</vt:lpstr>
      <vt:lpstr>EJECUCIÓN ACUMULADA DE GASTOS A JULIO DE 2018  PARTIDA 15. CAPÍTULO 14. PROGRAMA 01: DIRECCIÓN DE PREVISIÓN DE CARABINEROS DE CHILE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195</cp:revision>
  <cp:lastPrinted>2017-05-09T14:38:34Z</cp:lastPrinted>
  <dcterms:created xsi:type="dcterms:W3CDTF">2016-06-23T13:38:47Z</dcterms:created>
  <dcterms:modified xsi:type="dcterms:W3CDTF">2018-09-12T20:04:36Z</dcterms:modified>
</cp:coreProperties>
</file>