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298" r:id="rId4"/>
    <p:sldId id="303" r:id="rId5"/>
    <p:sldId id="264" r:id="rId6"/>
    <p:sldId id="299" r:id="rId7"/>
    <p:sldId id="263" r:id="rId8"/>
    <p:sldId id="265" r:id="rId9"/>
    <p:sldId id="268" r:id="rId10"/>
    <p:sldId id="271" r:id="rId11"/>
    <p:sldId id="301" r:id="rId12"/>
    <p:sldId id="302" r:id="rId13"/>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sz="quarter" idx="1"/>
          </p:nvPr>
        </p:nvSpPr>
        <p:spPr>
          <a:xfrm>
            <a:off x="4023097" y="0"/>
            <a:ext cx="3077740" cy="469424"/>
          </a:xfrm>
          <a:prstGeom prst="rect">
            <a:avLst/>
          </a:prstGeom>
        </p:spPr>
        <p:txBody>
          <a:bodyPr vert="horz" lIns="93134" tIns="46566" rIns="93134" bIns="46566" rtlCol="0"/>
          <a:lstStyle>
            <a:lvl1pPr algn="r">
              <a:defRPr sz="1200"/>
            </a:lvl1pPr>
          </a:lstStyle>
          <a:p>
            <a:fld id="{616FA1BA-8A8E-4023-9C91-FC56F051C6FA}" type="datetimeFigureOut">
              <a:rPr lang="es-CL" smtClean="0"/>
              <a:t>13-09-2018</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7" y="8917422"/>
            <a:ext cx="3077740" cy="469424"/>
          </a:xfrm>
          <a:prstGeom prst="rect">
            <a:avLst/>
          </a:prstGeom>
        </p:spPr>
        <p:txBody>
          <a:bodyPr vert="horz" lIns="93134" tIns="46566" rIns="93134" bIns="46566"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idx="1"/>
          </p:nvPr>
        </p:nvSpPr>
        <p:spPr>
          <a:xfrm>
            <a:off x="4023097" y="0"/>
            <a:ext cx="3077740" cy="469424"/>
          </a:xfrm>
          <a:prstGeom prst="rect">
            <a:avLst/>
          </a:prstGeom>
        </p:spPr>
        <p:txBody>
          <a:bodyPr vert="horz" lIns="93134" tIns="46566" rIns="93134" bIns="46566" rtlCol="0"/>
          <a:lstStyle>
            <a:lvl1pPr algn="r">
              <a:defRPr sz="1200"/>
            </a:lvl1pPr>
          </a:lstStyle>
          <a:p>
            <a:fld id="{E2B5B10E-871D-42A9-AFA9-7078BA467708}" type="datetimeFigureOut">
              <a:rPr lang="es-CL" smtClean="0"/>
              <a:t>13-09-2018</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34" tIns="46566" rIns="93134" bIns="46566"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34" tIns="46566" rIns="93134" bIns="46566"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7" y="8917422"/>
            <a:ext cx="3077740" cy="469424"/>
          </a:xfrm>
          <a:prstGeom prst="rect">
            <a:avLst/>
          </a:prstGeom>
        </p:spPr>
        <p:txBody>
          <a:bodyPr vert="horz" lIns="93134" tIns="46566" rIns="93134" bIns="46566"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13-09-2018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13-09-2018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13-09-2018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36CB32A8-ACCF-408E-AE69-3B995A8F0BFF}" type="datetime1">
              <a:rPr lang="es-CL" smtClean="0"/>
              <a:t>13-09-2018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70E02360-A21A-4CCD-BCB0-8531ABD610AB}" type="datetime1">
              <a:rPr lang="es-CL" smtClean="0"/>
              <a:t>13-09-2018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7BC7CA73-43A2-4A16-A5CB-3D4B44330E0D}" type="datetime1">
              <a:rPr lang="es-CL" smtClean="0"/>
              <a:t>13-09-2018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9EBAF36A-EDE5-4FA8-84EC-3AA788C97240}" type="datetime1">
              <a:rPr lang="es-CL" smtClean="0"/>
              <a:t>13-09-2018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622D39C1-1D08-4F24-AE34-397A80400841}" type="datetime1">
              <a:rPr lang="es-CL" smtClean="0"/>
              <a:t>13-09-2018</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28A55497-5A8F-46E9-977B-DA4B0E8E00C9}" type="datetime1">
              <a:rPr lang="es-CL" smtClean="0"/>
              <a:t>13-09-2018</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8A9ED8E3-6EAB-4093-9165-930AB8B37E7F}" type="datetime1">
              <a:rPr lang="es-CL" smtClean="0"/>
              <a:t>13-09-2018</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C0437570-0FE3-4267-B1AE-9E8F529BA4FA}" type="datetime1">
              <a:rPr lang="es-CL" smtClean="0"/>
              <a:t>13-09-2018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13-09-2018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0659995C-6C5E-4774-930D-FE8EA32FE7EF}" type="datetime1">
              <a:rPr lang="es-CL" smtClean="0"/>
              <a:t>13-09-2018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9A67D08-3D11-4B0F-A15F-9F52EB68D63D}" type="datetime1">
              <a:rPr lang="es-CL" smtClean="0"/>
              <a:t>13-09-2018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9B78813F-3287-4428-A15C-12A23CF4CFA4}" type="datetime1">
              <a:rPr lang="es-CL" smtClean="0"/>
              <a:t>13-09-2018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13-09-2018</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13-09-2018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13-09-2018</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13-09-2018</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13-09-2018</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13-09-2018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13-09-2018</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13-09-2018</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2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126663" y="97184"/>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963429207"/>
              </p:ext>
            </p:extLst>
          </p:nvPr>
        </p:nvGraphicFramePr>
        <p:xfrm>
          <a:off x="5436096" y="44624"/>
          <a:ext cx="565001" cy="417269"/>
        </p:xfrm>
        <a:graphic>
          <a:graphicData uri="http://schemas.openxmlformats.org/presentationml/2006/ole">
            <mc:AlternateContent xmlns:mc="http://schemas.openxmlformats.org/markup-compatibility/2006">
              <mc:Choice xmlns:v="urn:schemas-microsoft-com:vml" Requires="v">
                <p:oleObj spid="_x0000_s2258"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36096"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5940152" y="44624"/>
            <a:ext cx="3096344"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TÉCNICA DE APOYO PRESUPUESTARIO</a:t>
            </a:r>
            <a:endParaRPr lang="es-CL" sz="1000" dirty="0">
              <a:effectLst/>
              <a:latin typeface="Andalus" pitchFamily="18" charset="-78"/>
              <a:ea typeface="Times New Roman"/>
              <a:cs typeface="Andalus" pitchFamily="18" charset="-78"/>
            </a:endParaRPr>
          </a:p>
        </p:txBody>
      </p:sp>
      <p:sp>
        <p:nvSpPr>
          <p:cNvPr id="7" name="3 Marcador de pie de página">
            <a:extLst>
              <a:ext uri="{FF2B5EF4-FFF2-40B4-BE49-F238E27FC236}">
                <a16:creationId xmlns:a16="http://schemas.microsoft.com/office/drawing/2014/main" id="{B2A73341-F008-4A94-B768-5C3C7DAFA9A2}"/>
              </a:ext>
            </a:extLst>
          </p:cNvPr>
          <p:cNvSpPr>
            <a:spLocks noGrp="1"/>
          </p:cNvSpPr>
          <p:nvPr>
            <p:ph type="ftr" sz="quarter" idx="3"/>
          </p:nvPr>
        </p:nvSpPr>
        <p:spPr>
          <a:xfrm>
            <a:off x="457200" y="6332314"/>
            <a:ext cx="8406135" cy="365125"/>
          </a:xfrm>
          <a:prstGeom prst="rect">
            <a:avLst/>
          </a:prstGeom>
        </p:spPr>
        <p:txBody>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solidFill>
                  <a:prstClr val="black"/>
                </a:solidFill>
              </a:rPr>
              <a:t>EJECUCIÓN ACUMULADA DE GASTOS PRESUPUESTARIOS</a:t>
            </a:r>
            <a:br>
              <a:rPr lang="es-CL" sz="2000" b="1" dirty="0">
                <a:solidFill>
                  <a:prstClr val="black"/>
                </a:solidFill>
              </a:rPr>
            </a:br>
            <a:r>
              <a:rPr lang="es-CL" sz="2000" b="1" dirty="0">
                <a:solidFill>
                  <a:prstClr val="black"/>
                </a:solidFill>
              </a:rPr>
              <a:t>AL MES DE JULIO DE 2018</a:t>
            </a:r>
            <a:br>
              <a:rPr lang="es-CL" sz="2000" b="1" dirty="0">
                <a:solidFill>
                  <a:prstClr val="black"/>
                </a:solidFill>
              </a:rPr>
            </a:br>
            <a:r>
              <a:rPr lang="es-CL" sz="2000" b="1" dirty="0">
                <a:solidFill>
                  <a:prstClr val="black"/>
                </a:solidFill>
              </a:rPr>
              <a:t>PARTIDA 01: </a:t>
            </a:r>
            <a:br>
              <a:rPr lang="es-CL" sz="2000" b="1" dirty="0">
                <a:solidFill>
                  <a:prstClr val="black"/>
                </a:solidFill>
              </a:rPr>
            </a:br>
            <a:r>
              <a:rPr lang="es-CL" sz="2000" b="1" dirty="0">
                <a:latin typeface="+mn-lt"/>
              </a:rPr>
              <a:t>MINISTERIO DE BIENES NACIONALES</a:t>
            </a:r>
            <a:endParaRPr lang="es-CL" sz="2400" b="1" dirty="0">
              <a:latin typeface="+mn-lt"/>
            </a:endParaRP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septiembre 2018</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47"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968552"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a:solidFill>
                  <a:srgbClr val="943634"/>
                </a:solidFill>
                <a:latin typeface="Andalus" pitchFamily="18" charset="-78"/>
                <a:ea typeface="Times New Roman"/>
                <a:cs typeface="Andalus" pitchFamily="18" charset="-78"/>
              </a:rPr>
              <a:t>U</a:t>
            </a:r>
            <a:r>
              <a:rPr lang="es-CL" sz="1600" b="1" kern="1200" dirty="0">
                <a:solidFill>
                  <a:srgbClr val="943634"/>
                </a:solidFill>
                <a:latin typeface="Andalus" pitchFamily="18" charset="-78"/>
                <a:ea typeface="Times New Roman"/>
                <a:cs typeface="Andalus" pitchFamily="18" charset="-78"/>
              </a:rPr>
              <a:t>NIDAD TÉCNICA DE APOYO PRESUPUESTARIO</a:t>
            </a:r>
            <a:endParaRPr lang="es-CL" sz="1400" dirty="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8" name="1 Título"/>
          <p:cNvSpPr txBox="1">
            <a:spLocks/>
          </p:cNvSpPr>
          <p:nvPr/>
        </p:nvSpPr>
        <p:spPr>
          <a:xfrm>
            <a:off x="386224" y="153350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                                                                                                                     … </a:t>
            </a:r>
            <a:r>
              <a:rPr lang="es-CL" sz="1200" b="1" i="1" dirty="0">
                <a:latin typeface="+mn-lt"/>
                <a:ea typeface="Verdana" pitchFamily="34" charset="0"/>
                <a:cs typeface="Verdana" pitchFamily="34" charset="0"/>
              </a:rPr>
              <a:t>2 de 2</a:t>
            </a:r>
          </a:p>
        </p:txBody>
      </p:sp>
      <p:sp>
        <p:nvSpPr>
          <p:cNvPr id="7" name="3 Marcador de pie de página">
            <a:extLst>
              <a:ext uri="{FF2B5EF4-FFF2-40B4-BE49-F238E27FC236}">
                <a16:creationId xmlns:a16="http://schemas.microsoft.com/office/drawing/2014/main" id="{A13A1057-B71C-4454-9763-C0C4A3AC840E}"/>
              </a:ext>
            </a:extLst>
          </p:cNvPr>
          <p:cNvSpPr txBox="1">
            <a:spLocks/>
          </p:cNvSpPr>
          <p:nvPr/>
        </p:nvSpPr>
        <p:spPr>
          <a:xfrm>
            <a:off x="364520" y="5805264"/>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JULIO DE 2018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04: ADMINISTRACIÓN DE BIENES</a:t>
            </a:r>
          </a:p>
        </p:txBody>
      </p:sp>
      <p:graphicFrame>
        <p:nvGraphicFramePr>
          <p:cNvPr id="2" name="Tabla 1">
            <a:extLst>
              <a:ext uri="{FF2B5EF4-FFF2-40B4-BE49-F238E27FC236}">
                <a16:creationId xmlns:a16="http://schemas.microsoft.com/office/drawing/2014/main" id="{0277E6D8-6EB3-4FDA-9D31-304EED9473C7}"/>
              </a:ext>
            </a:extLst>
          </p:cNvPr>
          <p:cNvGraphicFramePr>
            <a:graphicFrameLocks noGrp="1"/>
          </p:cNvGraphicFramePr>
          <p:nvPr>
            <p:extLst>
              <p:ext uri="{D42A27DB-BD31-4B8C-83A1-F6EECF244321}">
                <p14:modId xmlns:p14="http://schemas.microsoft.com/office/powerpoint/2010/main" val="211831511"/>
              </p:ext>
            </p:extLst>
          </p:nvPr>
        </p:nvGraphicFramePr>
        <p:xfrm>
          <a:off x="628650" y="1988840"/>
          <a:ext cx="7886700" cy="3565441"/>
        </p:xfrm>
        <a:graphic>
          <a:graphicData uri="http://schemas.openxmlformats.org/drawingml/2006/table">
            <a:tbl>
              <a:tblPr/>
              <a:tblGrid>
                <a:gridCol w="273844">
                  <a:extLst>
                    <a:ext uri="{9D8B030D-6E8A-4147-A177-3AD203B41FA5}">
                      <a16:colId xmlns:a16="http://schemas.microsoft.com/office/drawing/2014/main" val="17401594"/>
                    </a:ext>
                  </a:extLst>
                </a:gridCol>
                <a:gridCol w="273844">
                  <a:extLst>
                    <a:ext uri="{9D8B030D-6E8A-4147-A177-3AD203B41FA5}">
                      <a16:colId xmlns:a16="http://schemas.microsoft.com/office/drawing/2014/main" val="2446319933"/>
                    </a:ext>
                  </a:extLst>
                </a:gridCol>
                <a:gridCol w="273844">
                  <a:extLst>
                    <a:ext uri="{9D8B030D-6E8A-4147-A177-3AD203B41FA5}">
                      <a16:colId xmlns:a16="http://schemas.microsoft.com/office/drawing/2014/main" val="2225717377"/>
                    </a:ext>
                  </a:extLst>
                </a:gridCol>
                <a:gridCol w="2869882">
                  <a:extLst>
                    <a:ext uri="{9D8B030D-6E8A-4147-A177-3AD203B41FA5}">
                      <a16:colId xmlns:a16="http://schemas.microsoft.com/office/drawing/2014/main" val="2539953430"/>
                    </a:ext>
                  </a:extLst>
                </a:gridCol>
                <a:gridCol w="733901">
                  <a:extLst>
                    <a:ext uri="{9D8B030D-6E8A-4147-A177-3AD203B41FA5}">
                      <a16:colId xmlns:a16="http://schemas.microsoft.com/office/drawing/2014/main" val="1624524349"/>
                    </a:ext>
                  </a:extLst>
                </a:gridCol>
                <a:gridCol w="733901">
                  <a:extLst>
                    <a:ext uri="{9D8B030D-6E8A-4147-A177-3AD203B41FA5}">
                      <a16:colId xmlns:a16="http://schemas.microsoft.com/office/drawing/2014/main" val="3327766612"/>
                    </a:ext>
                  </a:extLst>
                </a:gridCol>
                <a:gridCol w="733901">
                  <a:extLst>
                    <a:ext uri="{9D8B030D-6E8A-4147-A177-3AD203B41FA5}">
                      <a16:colId xmlns:a16="http://schemas.microsoft.com/office/drawing/2014/main" val="3852993434"/>
                    </a:ext>
                  </a:extLst>
                </a:gridCol>
                <a:gridCol w="657225">
                  <a:extLst>
                    <a:ext uri="{9D8B030D-6E8A-4147-A177-3AD203B41FA5}">
                      <a16:colId xmlns:a16="http://schemas.microsoft.com/office/drawing/2014/main" val="3817342244"/>
                    </a:ext>
                  </a:extLst>
                </a:gridCol>
                <a:gridCol w="668179">
                  <a:extLst>
                    <a:ext uri="{9D8B030D-6E8A-4147-A177-3AD203B41FA5}">
                      <a16:colId xmlns:a16="http://schemas.microsoft.com/office/drawing/2014/main" val="3980774746"/>
                    </a:ext>
                  </a:extLst>
                </a:gridCol>
                <a:gridCol w="668179">
                  <a:extLst>
                    <a:ext uri="{9D8B030D-6E8A-4147-A177-3AD203B41FA5}">
                      <a16:colId xmlns:a16="http://schemas.microsoft.com/office/drawing/2014/main" val="1050209325"/>
                    </a:ext>
                  </a:extLst>
                </a:gridCol>
              </a:tblGrid>
              <a:tr h="164306">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445450099"/>
                  </a:ext>
                </a:extLst>
              </a:tr>
              <a:tr h="262890">
                <a:tc>
                  <a:txBody>
                    <a:bodyPr/>
                    <a:lstStyle/>
                    <a:p>
                      <a:pPr algn="l" fontAlgn="ctr"/>
                      <a:r>
                        <a:rPr lang="es-CL" sz="800" b="1" i="0" u="none" strike="noStrike">
                          <a:solidFill>
                            <a:srgbClr val="FFFFFF"/>
                          </a:solidFill>
                          <a:effectLst/>
                          <a:latin typeface="Calibri" panose="020F0502020204030204" pitchFamily="34" charset="0"/>
                        </a:rPr>
                        <a:t>Subt.</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15" marR="8215" marT="821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15" marR="8215" marT="821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15" marR="8215" marT="821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15" marR="8215" marT="821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1403318310"/>
                  </a:ext>
                </a:extLst>
              </a:tr>
              <a:tr h="164306">
                <a:tc>
                  <a:txBody>
                    <a:bodyPr/>
                    <a:lstStyle/>
                    <a:p>
                      <a:pPr algn="ctr" fontAlgn="ctr"/>
                      <a:r>
                        <a:rPr lang="es-CL" sz="800" b="1" i="0" u="none" strike="noStrike">
                          <a:solidFill>
                            <a:srgbClr val="000000"/>
                          </a:solidFill>
                          <a:effectLst/>
                          <a:latin typeface="Calibri" panose="020F0502020204030204" pitchFamily="34" charset="0"/>
                        </a:rPr>
                        <a:t>33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13.252.632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13.252.632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8.656.963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65,3%</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65,3%</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33152199"/>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Gobierno Central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13.252.632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13.252.632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8.656.963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65,3%</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65,3%</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18714589"/>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2.071.253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2.071.253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326.195</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15,7%</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15,7%</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72297834"/>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II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6.095.578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6.095.578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5.842.672</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95,9%</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95,9%</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19386028"/>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III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553.836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553.836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653.561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118,0%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118,0%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65829871"/>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IV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236.367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236.367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120.931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51,2%</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51,2%</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54166565"/>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V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1.230.167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1.230.167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85899838"/>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VI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88.544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88.544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34864505"/>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VII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299.379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299.379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88066458"/>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VIII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282.642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282.642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24.976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8,8%</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8,8%</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52156807"/>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IX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165.276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165.276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60369659"/>
                  </a:ext>
                </a:extLst>
              </a:tr>
              <a:tr h="180737">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010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X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758.678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758.678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43.991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76997364"/>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011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XI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2.507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2.507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318.295</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12696,3%</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12696,3%</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46199646"/>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XII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290.559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290.559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08692037"/>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Metropolitana de Santiago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462.978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462.978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206.826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44,7%</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44,7%</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93354233"/>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014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XIV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157.016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157.016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17.710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96505981"/>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015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Regional Región XV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557.852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557.852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1.101.806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197,5%</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197,5%</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65579869"/>
                  </a:ext>
                </a:extLst>
              </a:tr>
              <a:tr h="164306">
                <a:tc>
                  <a:txBody>
                    <a:bodyPr/>
                    <a:lstStyle/>
                    <a:p>
                      <a:pPr algn="ctr" fontAlgn="ctr"/>
                      <a:r>
                        <a:rPr lang="es-CL" sz="800" b="1" i="0" u="none" strike="noStrike">
                          <a:solidFill>
                            <a:srgbClr val="000000"/>
                          </a:solidFill>
                          <a:effectLst/>
                          <a:latin typeface="Calibri" panose="020F0502020204030204" pitchFamily="34" charset="0"/>
                        </a:rPr>
                        <a:t>34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73.676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73.676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73.676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66779897"/>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73.676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73.676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73.676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055538934"/>
                  </a:ext>
                </a:extLst>
              </a:tr>
            </a:tbl>
          </a:graphicData>
        </a:graphic>
      </p:graphicFrame>
    </p:spTree>
    <p:extLst>
      <p:ext uri="{BB962C8B-B14F-4D97-AF65-F5344CB8AC3E}">
        <p14:creationId xmlns:p14="http://schemas.microsoft.com/office/powerpoint/2010/main" val="2308032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8" name="1 Título"/>
          <p:cNvSpPr txBox="1">
            <a:spLocks/>
          </p:cNvSpPr>
          <p:nvPr/>
        </p:nvSpPr>
        <p:spPr>
          <a:xfrm>
            <a:off x="420566" y="1413031"/>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a:t>
            </a:r>
          </a:p>
        </p:txBody>
      </p:sp>
      <p:sp>
        <p:nvSpPr>
          <p:cNvPr id="7" name="3 Marcador de pie de página">
            <a:extLst>
              <a:ext uri="{FF2B5EF4-FFF2-40B4-BE49-F238E27FC236}">
                <a16:creationId xmlns:a16="http://schemas.microsoft.com/office/drawing/2014/main" id="{BA30280A-B577-48B0-B690-473711D336F0}"/>
              </a:ext>
            </a:extLst>
          </p:cNvPr>
          <p:cNvSpPr txBox="1">
            <a:spLocks/>
          </p:cNvSpPr>
          <p:nvPr/>
        </p:nvSpPr>
        <p:spPr>
          <a:xfrm>
            <a:off x="381191" y="4005064"/>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JULIO DE 2018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05: CATASTRO</a:t>
            </a:r>
          </a:p>
        </p:txBody>
      </p:sp>
      <p:graphicFrame>
        <p:nvGraphicFramePr>
          <p:cNvPr id="2" name="Tabla 1">
            <a:extLst>
              <a:ext uri="{FF2B5EF4-FFF2-40B4-BE49-F238E27FC236}">
                <a16:creationId xmlns:a16="http://schemas.microsoft.com/office/drawing/2014/main" id="{A7C4F602-2DAD-4BC3-B14E-A9B1D5B68D18}"/>
              </a:ext>
            </a:extLst>
          </p:cNvPr>
          <p:cNvGraphicFramePr>
            <a:graphicFrameLocks noGrp="1"/>
          </p:cNvGraphicFramePr>
          <p:nvPr>
            <p:extLst>
              <p:ext uri="{D42A27DB-BD31-4B8C-83A1-F6EECF244321}">
                <p14:modId xmlns:p14="http://schemas.microsoft.com/office/powerpoint/2010/main" val="2017968798"/>
              </p:ext>
            </p:extLst>
          </p:nvPr>
        </p:nvGraphicFramePr>
        <p:xfrm>
          <a:off x="628649" y="1868371"/>
          <a:ext cx="7886701" cy="1577338"/>
        </p:xfrm>
        <a:graphic>
          <a:graphicData uri="http://schemas.openxmlformats.org/drawingml/2006/table">
            <a:tbl>
              <a:tblPr/>
              <a:tblGrid>
                <a:gridCol w="273844">
                  <a:extLst>
                    <a:ext uri="{9D8B030D-6E8A-4147-A177-3AD203B41FA5}">
                      <a16:colId xmlns:a16="http://schemas.microsoft.com/office/drawing/2014/main" val="2327886294"/>
                    </a:ext>
                  </a:extLst>
                </a:gridCol>
                <a:gridCol w="273844">
                  <a:extLst>
                    <a:ext uri="{9D8B030D-6E8A-4147-A177-3AD203B41FA5}">
                      <a16:colId xmlns:a16="http://schemas.microsoft.com/office/drawing/2014/main" val="1000101953"/>
                    </a:ext>
                  </a:extLst>
                </a:gridCol>
                <a:gridCol w="273844">
                  <a:extLst>
                    <a:ext uri="{9D8B030D-6E8A-4147-A177-3AD203B41FA5}">
                      <a16:colId xmlns:a16="http://schemas.microsoft.com/office/drawing/2014/main" val="1385519927"/>
                    </a:ext>
                  </a:extLst>
                </a:gridCol>
                <a:gridCol w="2869883">
                  <a:extLst>
                    <a:ext uri="{9D8B030D-6E8A-4147-A177-3AD203B41FA5}">
                      <a16:colId xmlns:a16="http://schemas.microsoft.com/office/drawing/2014/main" val="3503180929"/>
                    </a:ext>
                  </a:extLst>
                </a:gridCol>
                <a:gridCol w="733901">
                  <a:extLst>
                    <a:ext uri="{9D8B030D-6E8A-4147-A177-3AD203B41FA5}">
                      <a16:colId xmlns:a16="http://schemas.microsoft.com/office/drawing/2014/main" val="3900380188"/>
                    </a:ext>
                  </a:extLst>
                </a:gridCol>
                <a:gridCol w="733901">
                  <a:extLst>
                    <a:ext uri="{9D8B030D-6E8A-4147-A177-3AD203B41FA5}">
                      <a16:colId xmlns:a16="http://schemas.microsoft.com/office/drawing/2014/main" val="316553274"/>
                    </a:ext>
                  </a:extLst>
                </a:gridCol>
                <a:gridCol w="733901">
                  <a:extLst>
                    <a:ext uri="{9D8B030D-6E8A-4147-A177-3AD203B41FA5}">
                      <a16:colId xmlns:a16="http://schemas.microsoft.com/office/drawing/2014/main" val="3446339526"/>
                    </a:ext>
                  </a:extLst>
                </a:gridCol>
                <a:gridCol w="657225">
                  <a:extLst>
                    <a:ext uri="{9D8B030D-6E8A-4147-A177-3AD203B41FA5}">
                      <a16:colId xmlns:a16="http://schemas.microsoft.com/office/drawing/2014/main" val="1548834864"/>
                    </a:ext>
                  </a:extLst>
                </a:gridCol>
                <a:gridCol w="668179">
                  <a:extLst>
                    <a:ext uri="{9D8B030D-6E8A-4147-A177-3AD203B41FA5}">
                      <a16:colId xmlns:a16="http://schemas.microsoft.com/office/drawing/2014/main" val="2764441009"/>
                    </a:ext>
                  </a:extLst>
                </a:gridCol>
                <a:gridCol w="668179">
                  <a:extLst>
                    <a:ext uri="{9D8B030D-6E8A-4147-A177-3AD203B41FA5}">
                      <a16:colId xmlns:a16="http://schemas.microsoft.com/office/drawing/2014/main" val="508082489"/>
                    </a:ext>
                  </a:extLst>
                </a:gridCol>
              </a:tblGrid>
              <a:tr h="164306">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472800841"/>
                  </a:ext>
                </a:extLst>
              </a:tr>
              <a:tr h="262890">
                <a:tc>
                  <a:txBody>
                    <a:bodyPr/>
                    <a:lstStyle/>
                    <a:p>
                      <a:pPr algn="l" fontAlgn="ctr"/>
                      <a:r>
                        <a:rPr lang="es-CL" sz="800" b="1" i="0" u="none" strike="noStrike">
                          <a:solidFill>
                            <a:srgbClr val="FFFFFF"/>
                          </a:solidFill>
                          <a:effectLst/>
                          <a:latin typeface="Calibri" panose="020F0502020204030204" pitchFamily="34" charset="0"/>
                        </a:rPr>
                        <a:t>Subt.</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206811335"/>
                  </a:ext>
                </a:extLst>
              </a:tr>
              <a:tr h="164306">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3.147.697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3.434.909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287.212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2.173.652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69,1%</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63,3%</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73938724"/>
                  </a:ext>
                </a:extLst>
              </a:tr>
              <a:tr h="164306">
                <a:tc>
                  <a:txBody>
                    <a:bodyPr/>
                    <a:lstStyle/>
                    <a:p>
                      <a:pPr algn="ctr" fontAlgn="ctr"/>
                      <a:r>
                        <a:rPr lang="es-CL" sz="800" b="1" i="0" u="none" strike="noStrike">
                          <a:solidFill>
                            <a:srgbClr val="000000"/>
                          </a:solidFill>
                          <a:effectLst/>
                          <a:latin typeface="Calibri" panose="020F0502020204030204" pitchFamily="34" charset="0"/>
                        </a:rPr>
                        <a:t>21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2.509.572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2.427.037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-82.535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1.325.569</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52,8%</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54,6%</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37496202"/>
                  </a:ext>
                </a:extLst>
              </a:tr>
              <a:tr h="164306">
                <a:tc>
                  <a:txBody>
                    <a:bodyPr/>
                    <a:lstStyle/>
                    <a:p>
                      <a:pPr algn="ctr" fontAlgn="ctr"/>
                      <a:r>
                        <a:rPr lang="es-CL" sz="800" b="1" i="0" u="none" strike="noStrike">
                          <a:solidFill>
                            <a:srgbClr val="000000"/>
                          </a:solidFill>
                          <a:effectLst/>
                          <a:latin typeface="Calibri" panose="020F0502020204030204" pitchFamily="34" charset="0"/>
                        </a:rPr>
                        <a:t>22</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638.125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555.877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-82.248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94.906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14,9%</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17,1%</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04873061"/>
                  </a:ext>
                </a:extLst>
              </a:tr>
              <a:tr h="164306">
                <a:tc>
                  <a:txBody>
                    <a:bodyPr/>
                    <a:lstStyle/>
                    <a:p>
                      <a:pPr algn="ctr" fontAlgn="ctr"/>
                      <a:r>
                        <a:rPr lang="es-CL" sz="800" b="1" i="0" u="none" strike="noStrike">
                          <a:solidFill>
                            <a:srgbClr val="000000"/>
                          </a:solidFill>
                          <a:effectLst/>
                          <a:latin typeface="Calibri" panose="020F0502020204030204" pitchFamily="34" charset="0"/>
                        </a:rPr>
                        <a:t>23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397.746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397.746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698.927</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175,7%</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58571248"/>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397.746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397.746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698.927</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175,7%</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05706936"/>
                  </a:ext>
                </a:extLst>
              </a:tr>
              <a:tr h="164306">
                <a:tc>
                  <a:txBody>
                    <a:bodyPr/>
                    <a:lstStyle/>
                    <a:p>
                      <a:pPr algn="ctr" fontAlgn="ctr"/>
                      <a:r>
                        <a:rPr lang="es-CL" sz="800" b="1" i="0" u="none" strike="noStrike">
                          <a:solidFill>
                            <a:srgbClr val="000000"/>
                          </a:solidFill>
                          <a:effectLst/>
                          <a:latin typeface="Calibri" panose="020F0502020204030204" pitchFamily="34" charset="0"/>
                        </a:rPr>
                        <a:t>34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54.249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54.249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54.250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84504545"/>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54.249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54.249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54.250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323938252"/>
                  </a:ext>
                </a:extLst>
              </a:tr>
            </a:tbl>
          </a:graphicData>
        </a:graphic>
      </p:graphicFrame>
    </p:spTree>
    <p:extLst>
      <p:ext uri="{BB962C8B-B14F-4D97-AF65-F5344CB8AC3E}">
        <p14:creationId xmlns:p14="http://schemas.microsoft.com/office/powerpoint/2010/main" val="3077045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407442"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latin typeface="+mn-lt"/>
                <a:ea typeface="Verdana" pitchFamily="34" charset="0"/>
                <a:cs typeface="Verdana" pitchFamily="34" charset="0"/>
              </a:rPr>
              <a:t>Principales hallazgos</a:t>
            </a:r>
          </a:p>
          <a:p>
            <a:pPr marL="342900" indent="-342900" algn="just">
              <a:spcBef>
                <a:spcPts val="1200"/>
              </a:spcBef>
              <a:spcAft>
                <a:spcPts val="1200"/>
              </a:spcAft>
              <a:buFont typeface="+mj-lt"/>
              <a:buAutoNum type="arabicPeriod"/>
            </a:pPr>
            <a:r>
              <a:rPr lang="es-CL" sz="1600" dirty="0"/>
              <a:t>Para el año 2018 la Partida presenta un presupuesto aprobado de </a:t>
            </a:r>
            <a:r>
              <a:rPr lang="es-CL" sz="1600" b="1" dirty="0"/>
              <a:t>$41.761 millones</a:t>
            </a:r>
            <a:r>
              <a:rPr lang="es-CL" sz="1600" dirty="0"/>
              <a:t>, de los cuales cerca de un 50% se destina a gastos operacionales (personal y bienes y servicios de consumo), recursos que al séptimo mes de 2018 registraron erogaciones del 56,8% y 33,7% respectivamente, ambos calculados sobre el presupuesto vigente. </a:t>
            </a:r>
          </a:p>
          <a:p>
            <a:pPr marL="342900" indent="-342900" algn="just">
              <a:spcBef>
                <a:spcPts val="1200"/>
              </a:spcBef>
              <a:spcAft>
                <a:spcPts val="1200"/>
              </a:spcAft>
              <a:buFont typeface="+mj-lt"/>
              <a:buAutoNum type="arabicPeriod"/>
            </a:pPr>
            <a:r>
              <a:rPr lang="es-CL" sz="1600" dirty="0"/>
              <a:t>La ejecución del Ministerio del mes de julio ascendió a </a:t>
            </a:r>
            <a:r>
              <a:rPr lang="es-CL" sz="1600" b="1" dirty="0"/>
              <a:t>$2.269 millones</a:t>
            </a:r>
            <a:r>
              <a:rPr lang="es-CL" sz="1600" dirty="0"/>
              <a:t>, es decir, un </a:t>
            </a:r>
            <a:r>
              <a:rPr lang="es-CL" sz="1600" b="1" dirty="0"/>
              <a:t>5,4%</a:t>
            </a:r>
            <a:r>
              <a:rPr lang="es-CL" sz="1600" dirty="0"/>
              <a:t> respecto de la ley inicial, gasto inferior en 3,2 puntos porcentuales respecto a igual mes del año 2017.  Con ello, la ejecución acumulada es de </a:t>
            </a:r>
            <a:r>
              <a:rPr lang="es-CL" sz="1600" b="1" dirty="0"/>
              <a:t>$25.154 millones</a:t>
            </a:r>
            <a:r>
              <a:rPr lang="es-CL" sz="1600" dirty="0"/>
              <a:t>, equivalente a un </a:t>
            </a:r>
            <a:r>
              <a:rPr lang="es-CL" sz="1600" b="1" dirty="0"/>
              <a:t>60,2%</a:t>
            </a:r>
            <a:r>
              <a:rPr lang="es-CL" sz="1600" dirty="0"/>
              <a:t> del presupuesto inicial. Dicha erogación es superior en 13,8 puntos porcentuales al registrado a igual periodo del ejercicio anterior.</a:t>
            </a:r>
          </a:p>
          <a:p>
            <a:pPr marL="342900" indent="-342900" algn="just">
              <a:spcBef>
                <a:spcPts val="1200"/>
              </a:spcBef>
              <a:spcAft>
                <a:spcPts val="1200"/>
              </a:spcAft>
              <a:buFont typeface="+mj-lt"/>
              <a:buAutoNum type="arabicPeriod"/>
            </a:pPr>
            <a:r>
              <a:rPr lang="es-CL" sz="1600" dirty="0"/>
              <a:t>En cuanto a los programas, el 55% del presupuesto vigente, se concentra en el Programa Administración de Bienes, que al mes de julio alcanzó niveles de ejecución del 64,3%, calculados respecto al presupuesto vigente, siendo al mismo tiempo el programa con la mayor erogación, en contraposición al programa Regularización de la Propiedad Nacional es el que presenta el menor avance con un 33,7%.</a:t>
            </a:r>
          </a:p>
          <a:p>
            <a:pPr marL="342900" indent="-342900" algn="just">
              <a:spcBef>
                <a:spcPts val="1200"/>
              </a:spcBef>
              <a:spcAft>
                <a:spcPts val="1200"/>
              </a:spcAft>
              <a:buFont typeface="+mj-lt"/>
              <a:buAutoNum type="arabicPeriod"/>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JULIO DE 2018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407442"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r>
              <a:rPr lang="es-CL" sz="1600" b="1" dirty="0">
                <a:latin typeface="+mn-lt"/>
                <a:ea typeface="Verdana" pitchFamily="34" charset="0"/>
                <a:cs typeface="Verdana" pitchFamily="34" charset="0"/>
              </a:rPr>
              <a:t>Principales hallazgos</a:t>
            </a:r>
          </a:p>
          <a:p>
            <a:pPr marL="342900" indent="-342900" algn="just">
              <a:spcBef>
                <a:spcPts val="1200"/>
              </a:spcBef>
              <a:spcAft>
                <a:spcPts val="1200"/>
              </a:spcAft>
              <a:buFont typeface="+mj-lt"/>
              <a:buAutoNum type="arabicPeriod" startAt="4"/>
            </a:pPr>
            <a:r>
              <a:rPr lang="es-CL" sz="1600" dirty="0"/>
              <a:t>Respecto a los aumentos y disminuciones al presupuesto inicial, la Partida presenta al mes de julio un aumento consolidado del </a:t>
            </a:r>
            <a:r>
              <a:rPr lang="es-CL" sz="1600" b="1" dirty="0"/>
              <a:t>$586 millones</a:t>
            </a:r>
            <a:r>
              <a:rPr lang="es-CL" sz="1600" dirty="0"/>
              <a:t>.  Lo que se traduce en incrementos en los subtítulos 23 Prestaciones de seguridad social y 34 servicio de la deuda, por $1.045 millones (bonificación por retiro) y $340 millones respectivamente.  Y una disminución en los subtítulos 21 gastos en personal, por $306 millones y 22 bienes y servicios de consumo, por $421 millones.</a:t>
            </a:r>
          </a:p>
          <a:p>
            <a:pPr marL="342900" indent="-342900" algn="just">
              <a:spcBef>
                <a:spcPts val="1200"/>
              </a:spcBef>
              <a:spcAft>
                <a:spcPts val="1200"/>
              </a:spcAft>
              <a:buFont typeface="+mj-lt"/>
              <a:buAutoNum type="arabicPeriod" startAt="4"/>
            </a:pPr>
            <a:r>
              <a:rPr lang="es-CL" sz="1600" dirty="0"/>
              <a:t>El incremento de </a:t>
            </a:r>
            <a:r>
              <a:rPr lang="es-CL" sz="1600" b="1" i="1" dirty="0"/>
              <a:t>$340 millones </a:t>
            </a:r>
            <a:r>
              <a:rPr lang="es-CL" sz="1600" dirty="0"/>
              <a:t>registrado en el </a:t>
            </a:r>
            <a:r>
              <a:rPr lang="es-CL" sz="1600" b="1" dirty="0"/>
              <a:t>servicio de la deuda </a:t>
            </a:r>
            <a:r>
              <a:rPr lang="es-CL" sz="1600" dirty="0"/>
              <a:t>afectó a todos los Programas: Subsecretaría de Bienes Nacionales ($181 millones); Regularización ($32 millones); Administración de Bienes ($74 millones); y, Catastro ($54 millones), destinados al pago de las obligaciones devengadas al 31 de diciembre de 2017 (deuda flotante), todos con sus respectivos decretos de modificación presupuestaria</a:t>
            </a:r>
            <a:r>
              <a:rPr lang="es-CL" sz="1600" b="1" i="1" dirty="0"/>
              <a:t>.</a:t>
            </a:r>
            <a:r>
              <a:rPr lang="es-CL" sz="1600" dirty="0"/>
              <a:t> </a:t>
            </a:r>
          </a:p>
          <a:p>
            <a:pPr algn="just">
              <a:spcBef>
                <a:spcPts val="1200"/>
              </a:spcBef>
              <a:spcAft>
                <a:spcPts val="1200"/>
              </a:spcAft>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JULIO DE 2018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spTree>
    <p:extLst>
      <p:ext uri="{BB962C8B-B14F-4D97-AF65-F5344CB8AC3E}">
        <p14:creationId xmlns:p14="http://schemas.microsoft.com/office/powerpoint/2010/main" val="347571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6" name="1 Título"/>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a:t>
            </a:r>
          </a:p>
        </p:txBody>
      </p:sp>
      <p:sp>
        <p:nvSpPr>
          <p:cNvPr id="8" name="3 Marcador de pie de página">
            <a:extLst>
              <a:ext uri="{FF2B5EF4-FFF2-40B4-BE49-F238E27FC236}">
                <a16:creationId xmlns:a16="http://schemas.microsoft.com/office/drawing/2014/main" id="{F4FFFE78-8C05-4F16-956B-50BBA66A3BA0}"/>
              </a:ext>
            </a:extLst>
          </p:cNvPr>
          <p:cNvSpPr>
            <a:spLocks noGrp="1"/>
          </p:cNvSpPr>
          <p:nvPr>
            <p:ph type="ftr" sz="quarter" idx="11"/>
          </p:nvPr>
        </p:nvSpPr>
        <p:spPr>
          <a:xfrm>
            <a:off x="414338"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JULIO DE 2018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graphicFrame>
        <p:nvGraphicFramePr>
          <p:cNvPr id="2" name="Tabla 1">
            <a:extLst>
              <a:ext uri="{FF2B5EF4-FFF2-40B4-BE49-F238E27FC236}">
                <a16:creationId xmlns:a16="http://schemas.microsoft.com/office/drawing/2014/main" id="{1980531F-655C-4605-B0DF-D12B7A27F87D}"/>
              </a:ext>
            </a:extLst>
          </p:cNvPr>
          <p:cNvGraphicFramePr>
            <a:graphicFrameLocks noGrp="1"/>
          </p:cNvGraphicFramePr>
          <p:nvPr>
            <p:extLst>
              <p:ext uri="{D42A27DB-BD31-4B8C-83A1-F6EECF244321}">
                <p14:modId xmlns:p14="http://schemas.microsoft.com/office/powerpoint/2010/main" val="377243403"/>
              </p:ext>
            </p:extLst>
          </p:nvPr>
        </p:nvGraphicFramePr>
        <p:xfrm>
          <a:off x="628651" y="1724100"/>
          <a:ext cx="7886698" cy="2642345"/>
        </p:xfrm>
        <a:graphic>
          <a:graphicData uri="http://schemas.openxmlformats.org/drawingml/2006/table">
            <a:tbl>
              <a:tblPr/>
              <a:tblGrid>
                <a:gridCol w="775646">
                  <a:extLst>
                    <a:ext uri="{9D8B030D-6E8A-4147-A177-3AD203B41FA5}">
                      <a16:colId xmlns:a16="http://schemas.microsoft.com/office/drawing/2014/main" val="3452834480"/>
                    </a:ext>
                  </a:extLst>
                </a:gridCol>
                <a:gridCol w="2596098">
                  <a:extLst>
                    <a:ext uri="{9D8B030D-6E8A-4147-A177-3AD203B41FA5}">
                      <a16:colId xmlns:a16="http://schemas.microsoft.com/office/drawing/2014/main" val="2616620566"/>
                    </a:ext>
                  </a:extLst>
                </a:gridCol>
                <a:gridCol w="775646">
                  <a:extLst>
                    <a:ext uri="{9D8B030D-6E8A-4147-A177-3AD203B41FA5}">
                      <a16:colId xmlns:a16="http://schemas.microsoft.com/office/drawing/2014/main" val="2563644058"/>
                    </a:ext>
                  </a:extLst>
                </a:gridCol>
                <a:gridCol w="775646">
                  <a:extLst>
                    <a:ext uri="{9D8B030D-6E8A-4147-A177-3AD203B41FA5}">
                      <a16:colId xmlns:a16="http://schemas.microsoft.com/office/drawing/2014/main" val="1793947030"/>
                    </a:ext>
                  </a:extLst>
                </a:gridCol>
                <a:gridCol w="775646">
                  <a:extLst>
                    <a:ext uri="{9D8B030D-6E8A-4147-A177-3AD203B41FA5}">
                      <a16:colId xmlns:a16="http://schemas.microsoft.com/office/drawing/2014/main" val="4145165278"/>
                    </a:ext>
                  </a:extLst>
                </a:gridCol>
                <a:gridCol w="775646">
                  <a:extLst>
                    <a:ext uri="{9D8B030D-6E8A-4147-A177-3AD203B41FA5}">
                      <a16:colId xmlns:a16="http://schemas.microsoft.com/office/drawing/2014/main" val="1115615861"/>
                    </a:ext>
                  </a:extLst>
                </a:gridCol>
                <a:gridCol w="706185">
                  <a:extLst>
                    <a:ext uri="{9D8B030D-6E8A-4147-A177-3AD203B41FA5}">
                      <a16:colId xmlns:a16="http://schemas.microsoft.com/office/drawing/2014/main" val="1868864656"/>
                    </a:ext>
                  </a:extLst>
                </a:gridCol>
                <a:gridCol w="706185">
                  <a:extLst>
                    <a:ext uri="{9D8B030D-6E8A-4147-A177-3AD203B41FA5}">
                      <a16:colId xmlns:a16="http://schemas.microsoft.com/office/drawing/2014/main" val="1145924564"/>
                    </a:ext>
                  </a:extLst>
                </a:gridCol>
              </a:tblGrid>
              <a:tr h="185134">
                <a:tc rowSpan="2" gridSpan="2">
                  <a:txBody>
                    <a:bodyPr/>
                    <a:lstStyle/>
                    <a:p>
                      <a:pPr algn="ctr" fontAlgn="ctr"/>
                      <a:r>
                        <a:rPr lang="es-CL" sz="900" b="1" i="0" u="none" strike="noStrike">
                          <a:solidFill>
                            <a:srgbClr val="FFFFFF"/>
                          </a:solidFill>
                          <a:effectLst/>
                          <a:latin typeface="Calibri" panose="020F0502020204030204" pitchFamily="34" charset="0"/>
                        </a:rPr>
                        <a:t>Subtítulo</a:t>
                      </a:r>
                    </a:p>
                  </a:txBody>
                  <a:tcPr marL="9257" marR="9257" marT="92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ctr"/>
                      <a:r>
                        <a:rPr lang="es-CL" sz="900" b="1" i="0" u="none" strike="noStrike">
                          <a:solidFill>
                            <a:srgbClr val="FFFFFF"/>
                          </a:solidFill>
                          <a:effectLst/>
                          <a:latin typeface="Calibri" panose="020F0502020204030204" pitchFamily="34" charset="0"/>
                        </a:rPr>
                        <a:t>Presupuesto 2018</a:t>
                      </a:r>
                    </a:p>
                  </a:txBody>
                  <a:tcPr marL="9257" marR="9257" marT="92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900" b="1" i="0" u="none" strike="noStrike">
                          <a:solidFill>
                            <a:srgbClr val="FFFFFF"/>
                          </a:solidFill>
                          <a:effectLst/>
                          <a:latin typeface="Calibri" panose="020F0502020204030204" pitchFamily="34" charset="0"/>
                        </a:rPr>
                        <a:t>Ejecución</a:t>
                      </a:r>
                    </a:p>
                  </a:txBody>
                  <a:tcPr marL="9257" marR="9257" marT="92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549952"/>
                  </a:ext>
                </a:extLst>
              </a:tr>
              <a:tr h="296214">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2018</a:t>
                      </a:r>
                    </a:p>
                  </a:txBody>
                  <a:tcPr marL="9257" marR="9257" marT="925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257" marR="9257" marT="925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257" marR="9257" marT="925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257" marR="9257" marT="925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de Ejecución Ley 2018</a:t>
                      </a:r>
                    </a:p>
                  </a:txBody>
                  <a:tcPr marL="9257" marR="9257" marT="925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de Ejecución Ppto. Vigente</a:t>
                      </a:r>
                    </a:p>
                  </a:txBody>
                  <a:tcPr marL="9257" marR="9257" marT="925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490717305"/>
                  </a:ext>
                </a:extLst>
              </a:tr>
              <a:tr h="185134">
                <a:tc>
                  <a:txBody>
                    <a:bodyPr/>
                    <a:lstStyle/>
                    <a:p>
                      <a:pPr algn="l" fontAlgn="ctr"/>
                      <a:r>
                        <a:rPr lang="es-CL" sz="1100" b="0" i="0" u="none" strike="noStrike">
                          <a:solidFill>
                            <a:srgbClr val="000000"/>
                          </a:solidFill>
                          <a:effectLst/>
                          <a:latin typeface="Calibri" panose="020F0502020204030204" pitchFamily="34" charset="0"/>
                        </a:rPr>
                        <a:t>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41.761.113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42.346.853 </a:t>
                      </a:r>
                    </a:p>
                  </a:txBody>
                  <a:tcPr marL="9257" marR="9257" marT="92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585.740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25.153.621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60,2%</a:t>
                      </a:r>
                    </a:p>
                  </a:txBody>
                  <a:tcPr marL="9257" marR="9257" marT="925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59,4%</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48399127"/>
                  </a:ext>
                </a:extLst>
              </a:tr>
              <a:tr h="185134">
                <a:tc>
                  <a:txBody>
                    <a:bodyPr/>
                    <a:lstStyle/>
                    <a:p>
                      <a:pPr algn="ctr" fontAlgn="ctr"/>
                      <a:r>
                        <a:rPr lang="es-CL" sz="900" b="0" i="0" u="none" strike="noStrike">
                          <a:solidFill>
                            <a:srgbClr val="000000"/>
                          </a:solidFill>
                          <a:effectLst/>
                          <a:latin typeface="Calibri" panose="020F0502020204030204" pitchFamily="34" charset="0"/>
                        </a:rPr>
                        <a:t>21</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16.023.720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15.718.074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-305.646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8.925.282</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55,7%</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56,8%</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65986242"/>
                  </a:ext>
                </a:extLst>
              </a:tr>
              <a:tr h="185134">
                <a:tc>
                  <a:txBody>
                    <a:bodyPr/>
                    <a:lstStyle/>
                    <a:p>
                      <a:pPr algn="ctr" fontAlgn="ctr"/>
                      <a:r>
                        <a:rPr lang="es-CL" sz="900" b="0" i="0" u="none" strike="noStrike">
                          <a:solidFill>
                            <a:srgbClr val="000000"/>
                          </a:solidFill>
                          <a:effectLst/>
                          <a:latin typeface="Calibri" panose="020F0502020204030204" pitchFamily="34" charset="0"/>
                        </a:rPr>
                        <a:t>22</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4.602.852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4.182.022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-420.830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1.407.443</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30,6%</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33,7%</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2243471"/>
                  </a:ext>
                </a:extLst>
              </a:tr>
              <a:tr h="185134">
                <a:tc>
                  <a:txBody>
                    <a:bodyPr/>
                    <a:lstStyle/>
                    <a:p>
                      <a:pPr algn="ctr" fontAlgn="ctr"/>
                      <a:r>
                        <a:rPr lang="es-CL" sz="900" b="0" i="0" u="none" strike="noStrike">
                          <a:solidFill>
                            <a:srgbClr val="000000"/>
                          </a:solidFill>
                          <a:effectLst/>
                          <a:latin typeface="Calibri" panose="020F0502020204030204" pitchFamily="34" charset="0"/>
                        </a:rPr>
                        <a:t>23</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1.045.277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1.045.266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1.045.583</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9505300,0%</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100,0%</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68975867"/>
                  </a:ext>
                </a:extLst>
              </a:tr>
              <a:tr h="185134">
                <a:tc>
                  <a:txBody>
                    <a:bodyPr/>
                    <a:lstStyle/>
                    <a:p>
                      <a:pPr algn="ctr" fontAlgn="ctr"/>
                      <a:r>
                        <a:rPr lang="es-CL" sz="900" b="0" i="0" u="none" strike="noStrike">
                          <a:solidFill>
                            <a:srgbClr val="000000"/>
                          </a:solidFill>
                          <a:effectLst/>
                          <a:latin typeface="Calibri" panose="020F0502020204030204" pitchFamily="34" charset="0"/>
                        </a:rPr>
                        <a:t>24</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2.094.228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2.094.228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578.380</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27,6%</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27,6%</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17080697"/>
                  </a:ext>
                </a:extLst>
              </a:tr>
              <a:tr h="185134">
                <a:tc>
                  <a:txBody>
                    <a:bodyPr/>
                    <a:lstStyle/>
                    <a:p>
                      <a:pPr algn="ctr" fontAlgn="ctr"/>
                      <a:r>
                        <a:rPr lang="es-CL" sz="900" b="0" i="0" u="none" strike="noStrike">
                          <a:solidFill>
                            <a:srgbClr val="000000"/>
                          </a:solidFill>
                          <a:effectLst/>
                          <a:latin typeface="Calibri" panose="020F0502020204030204" pitchFamily="34" charset="0"/>
                        </a:rPr>
                        <a:t>25</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INTEGROS AL FISCO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5.099.613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5.099.608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3.338.834</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65,5%</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65,5%</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40766333"/>
                  </a:ext>
                </a:extLst>
              </a:tr>
              <a:tr h="185134">
                <a:tc>
                  <a:txBody>
                    <a:bodyPr/>
                    <a:lstStyle/>
                    <a:p>
                      <a:pPr algn="ctr" fontAlgn="ctr"/>
                      <a:r>
                        <a:rPr lang="es-CL" sz="900" b="0" i="0" u="none" strike="noStrike">
                          <a:solidFill>
                            <a:srgbClr val="000000"/>
                          </a:solidFill>
                          <a:effectLst/>
                          <a:latin typeface="Calibri" panose="020F0502020204030204" pitchFamily="34" charset="0"/>
                        </a:rPr>
                        <a:t>26</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OTROS GASTOS CORRIENTES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154.646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154.345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-301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80.424</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52,0%</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52,1%</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16951526"/>
                  </a:ext>
                </a:extLst>
              </a:tr>
              <a:tr h="185134">
                <a:tc>
                  <a:txBody>
                    <a:bodyPr/>
                    <a:lstStyle/>
                    <a:p>
                      <a:pPr algn="ctr" fontAlgn="ctr"/>
                      <a:r>
                        <a:rPr lang="es-CL" sz="900" b="0" i="0" u="none" strike="noStrike">
                          <a:solidFill>
                            <a:srgbClr val="000000"/>
                          </a:solidFill>
                          <a:effectLst/>
                          <a:latin typeface="Calibri" panose="020F0502020204030204" pitchFamily="34" charset="0"/>
                        </a:rPr>
                        <a:t>29</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466.514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394.097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-72.417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224.427</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48,1%</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56,9%</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62062995"/>
                  </a:ext>
                </a:extLst>
              </a:tr>
              <a:tr h="185134">
                <a:tc>
                  <a:txBody>
                    <a:bodyPr/>
                    <a:lstStyle/>
                    <a:p>
                      <a:pPr algn="ctr" fontAlgn="ctr"/>
                      <a:r>
                        <a:rPr lang="es-CL" sz="900" b="0" i="0" u="none" strike="noStrike">
                          <a:solidFill>
                            <a:srgbClr val="000000"/>
                          </a:solidFill>
                          <a:effectLst/>
                          <a:latin typeface="Calibri" panose="020F0502020204030204" pitchFamily="34" charset="0"/>
                        </a:rPr>
                        <a:t>32</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PRÉSTAMOS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65.897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65.897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555.612</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843,2%</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843,2%</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10539315"/>
                  </a:ext>
                </a:extLst>
              </a:tr>
              <a:tr h="185134">
                <a:tc>
                  <a:txBody>
                    <a:bodyPr/>
                    <a:lstStyle/>
                    <a:p>
                      <a:pPr algn="ctr" fontAlgn="ctr"/>
                      <a:r>
                        <a:rPr lang="es-CL" sz="900" b="0" i="0" u="none" strike="noStrike">
                          <a:solidFill>
                            <a:srgbClr val="000000"/>
                          </a:solidFill>
                          <a:effectLst/>
                          <a:latin typeface="Calibri" panose="020F0502020204030204" pitchFamily="34" charset="0"/>
                        </a:rPr>
                        <a:t>33</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DE CAPITAL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13.252.632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13.252.632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8.656.963</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65,3%</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65,3%</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24111799"/>
                  </a:ext>
                </a:extLst>
              </a:tr>
              <a:tr h="185134">
                <a:tc>
                  <a:txBody>
                    <a:bodyPr/>
                    <a:lstStyle/>
                    <a:p>
                      <a:pPr algn="ctr" fontAlgn="ctr"/>
                      <a:r>
                        <a:rPr lang="es-CL" sz="900" b="0" i="0" u="none" strike="noStrike">
                          <a:solidFill>
                            <a:srgbClr val="000000"/>
                          </a:solidFill>
                          <a:effectLst/>
                          <a:latin typeface="Calibri" panose="020F0502020204030204" pitchFamily="34" charset="0"/>
                        </a:rPr>
                        <a:t>34</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1.000 </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0" i="0" u="none" strike="noStrike">
                          <a:solidFill>
                            <a:srgbClr val="000000"/>
                          </a:solidFill>
                          <a:effectLst/>
                          <a:latin typeface="Calibri" panose="020F0502020204030204" pitchFamily="34" charset="0"/>
                        </a:rPr>
                        <a:t>340.673 </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339.673 </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340.673</a:t>
                      </a:r>
                    </a:p>
                  </a:txBody>
                  <a:tcPr marL="9257" marR="9257" marT="925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34067,3%</a:t>
                      </a:r>
                    </a:p>
                  </a:txBody>
                  <a:tcPr marL="9257" marR="9257" marT="925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100,0%</a:t>
                      </a:r>
                    </a:p>
                  </a:txBody>
                  <a:tcPr marL="9257" marR="9257" marT="925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69803157"/>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10" name="3 Marcador de pie de página">
            <a:extLst>
              <a:ext uri="{FF2B5EF4-FFF2-40B4-BE49-F238E27FC236}">
                <a16:creationId xmlns:a16="http://schemas.microsoft.com/office/drawing/2014/main" id="{A826AA28-537D-4B89-9A23-A82B52DDD203}"/>
              </a:ext>
            </a:extLst>
          </p:cNvPr>
          <p:cNvSpPr>
            <a:spLocks noGrp="1"/>
          </p:cNvSpPr>
          <p:nvPr>
            <p:ph type="ftr" sz="quarter" idx="11"/>
          </p:nvPr>
        </p:nvSpPr>
        <p:spPr>
          <a:xfrm>
            <a:off x="505529"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9"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JULIO DE 2018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MINISTERIO DE BIENES NACIONALES</a:t>
            </a:r>
          </a:p>
        </p:txBody>
      </p:sp>
      <p:pic>
        <p:nvPicPr>
          <p:cNvPr id="2" name="Imagen 1">
            <a:extLst>
              <a:ext uri="{FF2B5EF4-FFF2-40B4-BE49-F238E27FC236}">
                <a16:creationId xmlns:a16="http://schemas.microsoft.com/office/drawing/2014/main" id="{39A0B7A1-443B-4A4A-9711-B8B0681E065B}"/>
              </a:ext>
            </a:extLst>
          </p:cNvPr>
          <p:cNvPicPr>
            <a:picLocks noChangeAspect="1"/>
          </p:cNvPicPr>
          <p:nvPr/>
        </p:nvPicPr>
        <p:blipFill>
          <a:blip r:embed="rId2"/>
          <a:stretch>
            <a:fillRect/>
          </a:stretch>
        </p:blipFill>
        <p:spPr>
          <a:xfrm>
            <a:off x="395537" y="1791253"/>
            <a:ext cx="4068503" cy="2495622"/>
          </a:xfrm>
          <a:prstGeom prst="rect">
            <a:avLst/>
          </a:prstGeom>
        </p:spPr>
      </p:pic>
      <p:pic>
        <p:nvPicPr>
          <p:cNvPr id="4" name="Imagen 3">
            <a:extLst>
              <a:ext uri="{FF2B5EF4-FFF2-40B4-BE49-F238E27FC236}">
                <a16:creationId xmlns:a16="http://schemas.microsoft.com/office/drawing/2014/main" id="{6FD8F6D8-EC74-4083-AE02-D38D92189F8F}"/>
              </a:ext>
            </a:extLst>
          </p:cNvPr>
          <p:cNvPicPr>
            <a:picLocks noChangeAspect="1"/>
          </p:cNvPicPr>
          <p:nvPr/>
        </p:nvPicPr>
        <p:blipFill>
          <a:blip r:embed="rId3"/>
          <a:stretch>
            <a:fillRect/>
          </a:stretch>
        </p:blipFill>
        <p:spPr>
          <a:xfrm>
            <a:off x="4679961" y="1791253"/>
            <a:ext cx="4043675" cy="2495622"/>
          </a:xfrm>
          <a:prstGeom prst="rect">
            <a:avLst/>
          </a:prstGeom>
        </p:spPr>
      </p:pic>
    </p:spTree>
    <p:extLst>
      <p:ext uri="{BB962C8B-B14F-4D97-AF65-F5344CB8AC3E}">
        <p14:creationId xmlns:p14="http://schemas.microsoft.com/office/powerpoint/2010/main" val="1099651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a:t>
            </a:r>
          </a:p>
        </p:txBody>
      </p:sp>
      <p:sp>
        <p:nvSpPr>
          <p:cNvPr id="7" name="3 Marcador de pie de página">
            <a:extLst>
              <a:ext uri="{FF2B5EF4-FFF2-40B4-BE49-F238E27FC236}">
                <a16:creationId xmlns:a16="http://schemas.microsoft.com/office/drawing/2014/main" id="{4DD7D21C-DEC1-4162-9317-9028627047A0}"/>
              </a:ext>
            </a:extLst>
          </p:cNvPr>
          <p:cNvSpPr>
            <a:spLocks noGrp="1"/>
          </p:cNvSpPr>
          <p:nvPr>
            <p:ph type="ftr" sz="quarter" idx="11"/>
          </p:nvPr>
        </p:nvSpPr>
        <p:spPr>
          <a:xfrm>
            <a:off x="505529" y="6309319"/>
            <a:ext cx="8406135" cy="365125"/>
          </a:xfrm>
        </p:spPr>
        <p:txBody>
          <a:bodyPr/>
          <a:lstStyle/>
          <a:p>
            <a:r>
              <a:rPr lang="es-CL" sz="1050" b="1" dirty="0"/>
              <a:t>Fuente</a:t>
            </a:r>
            <a:r>
              <a:rPr lang="es-CL" sz="1050" dirty="0"/>
              <a:t>: Elaboración propia en base  a Informes de ejecución presupuestaria mensual de DIPRES.</a:t>
            </a:r>
          </a:p>
        </p:txBody>
      </p:sp>
      <p:sp>
        <p:nvSpPr>
          <p:cNvPr id="8"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JULIO DE 2018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RESUMEN POR CAPÍTULOS</a:t>
            </a:r>
          </a:p>
        </p:txBody>
      </p:sp>
      <p:graphicFrame>
        <p:nvGraphicFramePr>
          <p:cNvPr id="4" name="Tabla 3">
            <a:extLst>
              <a:ext uri="{FF2B5EF4-FFF2-40B4-BE49-F238E27FC236}">
                <a16:creationId xmlns:a16="http://schemas.microsoft.com/office/drawing/2014/main" id="{4163D069-C13F-45CD-A166-998AA98F154C}"/>
              </a:ext>
            </a:extLst>
          </p:cNvPr>
          <p:cNvGraphicFramePr>
            <a:graphicFrameLocks noGrp="1"/>
          </p:cNvGraphicFramePr>
          <p:nvPr>
            <p:extLst>
              <p:ext uri="{D42A27DB-BD31-4B8C-83A1-F6EECF244321}">
                <p14:modId xmlns:p14="http://schemas.microsoft.com/office/powerpoint/2010/main" val="1383851506"/>
              </p:ext>
            </p:extLst>
          </p:nvPr>
        </p:nvGraphicFramePr>
        <p:xfrm>
          <a:off x="628650" y="1722646"/>
          <a:ext cx="7886699" cy="1344859"/>
        </p:xfrm>
        <a:graphic>
          <a:graphicData uri="http://schemas.openxmlformats.org/drawingml/2006/table">
            <a:tbl>
              <a:tblPr/>
              <a:tblGrid>
                <a:gridCol w="280865">
                  <a:extLst>
                    <a:ext uri="{9D8B030D-6E8A-4147-A177-3AD203B41FA5}">
                      <a16:colId xmlns:a16="http://schemas.microsoft.com/office/drawing/2014/main" val="2122076490"/>
                    </a:ext>
                  </a:extLst>
                </a:gridCol>
                <a:gridCol w="280865">
                  <a:extLst>
                    <a:ext uri="{9D8B030D-6E8A-4147-A177-3AD203B41FA5}">
                      <a16:colId xmlns:a16="http://schemas.microsoft.com/office/drawing/2014/main" val="4101429579"/>
                    </a:ext>
                  </a:extLst>
                </a:gridCol>
                <a:gridCol w="2943469">
                  <a:extLst>
                    <a:ext uri="{9D8B030D-6E8A-4147-A177-3AD203B41FA5}">
                      <a16:colId xmlns:a16="http://schemas.microsoft.com/office/drawing/2014/main" val="2990447849"/>
                    </a:ext>
                  </a:extLst>
                </a:gridCol>
                <a:gridCol w="752719">
                  <a:extLst>
                    <a:ext uri="{9D8B030D-6E8A-4147-A177-3AD203B41FA5}">
                      <a16:colId xmlns:a16="http://schemas.microsoft.com/office/drawing/2014/main" val="1599962698"/>
                    </a:ext>
                  </a:extLst>
                </a:gridCol>
                <a:gridCol w="752719">
                  <a:extLst>
                    <a:ext uri="{9D8B030D-6E8A-4147-A177-3AD203B41FA5}">
                      <a16:colId xmlns:a16="http://schemas.microsoft.com/office/drawing/2014/main" val="2139517866"/>
                    </a:ext>
                  </a:extLst>
                </a:gridCol>
                <a:gridCol w="752719">
                  <a:extLst>
                    <a:ext uri="{9D8B030D-6E8A-4147-A177-3AD203B41FA5}">
                      <a16:colId xmlns:a16="http://schemas.microsoft.com/office/drawing/2014/main" val="1881317063"/>
                    </a:ext>
                  </a:extLst>
                </a:gridCol>
                <a:gridCol w="752719">
                  <a:extLst>
                    <a:ext uri="{9D8B030D-6E8A-4147-A177-3AD203B41FA5}">
                      <a16:colId xmlns:a16="http://schemas.microsoft.com/office/drawing/2014/main" val="3780455711"/>
                    </a:ext>
                  </a:extLst>
                </a:gridCol>
                <a:gridCol w="685312">
                  <a:extLst>
                    <a:ext uri="{9D8B030D-6E8A-4147-A177-3AD203B41FA5}">
                      <a16:colId xmlns:a16="http://schemas.microsoft.com/office/drawing/2014/main" val="3524695011"/>
                    </a:ext>
                  </a:extLst>
                </a:gridCol>
                <a:gridCol w="685312">
                  <a:extLst>
                    <a:ext uri="{9D8B030D-6E8A-4147-A177-3AD203B41FA5}">
                      <a16:colId xmlns:a16="http://schemas.microsoft.com/office/drawing/2014/main" val="1394234026"/>
                    </a:ext>
                  </a:extLst>
                </a:gridCol>
              </a:tblGrid>
              <a:tr h="176955">
                <a:tc>
                  <a:txBody>
                    <a:bodyPr/>
                    <a:lstStyle/>
                    <a:p>
                      <a:pPr algn="l" fontAlgn="ctr"/>
                      <a:r>
                        <a:rPr lang="es-CL" sz="800" b="1" i="0" u="none" strike="noStrike">
                          <a:solidFill>
                            <a:srgbClr val="FFFFFF"/>
                          </a:solidFill>
                          <a:effectLst/>
                          <a:latin typeface="Calibri" panose="020F0502020204030204" pitchFamily="34" charset="0"/>
                        </a:rPr>
                        <a:t>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426" marR="8426" marT="8426"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426" marR="8426" marT="84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426" marR="8426" marT="84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889311655"/>
                  </a:ext>
                </a:extLst>
              </a:tr>
              <a:tr h="283129">
                <a:tc>
                  <a:txBody>
                    <a:bodyPr/>
                    <a:lstStyle/>
                    <a:p>
                      <a:pPr algn="ctr" fontAlgn="ctr"/>
                      <a:r>
                        <a:rPr lang="es-CL" sz="800" b="1" i="0" u="none" strike="noStrike">
                          <a:solidFill>
                            <a:srgbClr val="FFFFFF"/>
                          </a:solidFill>
                          <a:effectLst/>
                          <a:latin typeface="Calibri" panose="020F0502020204030204" pitchFamily="34" charset="0"/>
                        </a:rPr>
                        <a:t>Cap.</a:t>
                      </a:r>
                    </a:p>
                  </a:txBody>
                  <a:tcPr marL="8426" marR="8426" marT="842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Prog.</a:t>
                      </a:r>
                    </a:p>
                  </a:txBody>
                  <a:tcPr marL="8426" marR="8426" marT="842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Programa Presupuestario</a:t>
                      </a:r>
                    </a:p>
                  </a:txBody>
                  <a:tcPr marL="8426" marR="8426" marT="842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426" marR="8426" marT="842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26" marR="8426" marT="842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26" marR="8426" marT="842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26" marR="8426" marT="8426"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426" marR="8426" marT="842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426" marR="8426" marT="842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129887867"/>
                  </a:ext>
                </a:extLst>
              </a:tr>
              <a:tr h="176955">
                <a:tc>
                  <a:txBody>
                    <a:bodyPr/>
                    <a:lstStyle/>
                    <a:p>
                      <a:pPr algn="ctr" fontAlgn="ctr"/>
                      <a:r>
                        <a:rPr lang="es-CL" sz="800" b="1" i="0" u="none" strike="noStrike">
                          <a:solidFill>
                            <a:srgbClr val="000000"/>
                          </a:solidFill>
                          <a:effectLst/>
                          <a:latin typeface="Calibri" panose="020F0502020204030204" pitchFamily="34" charset="0"/>
                        </a:rPr>
                        <a:t>01</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426" marR="8426" marT="842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Subsecretaría de Bienes Nacionales</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41.761.113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42.346.853 </a:t>
                      </a:r>
                    </a:p>
                  </a:txBody>
                  <a:tcPr marL="8426" marR="8426" marT="842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585.740 </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25.153.621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60,2%</a:t>
                      </a:r>
                    </a:p>
                  </a:txBody>
                  <a:tcPr marL="8426" marR="8426" marT="8426"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59,4%</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35999511"/>
                  </a:ext>
                </a:extLst>
              </a:tr>
              <a:tr h="176955">
                <a:tc>
                  <a:txBody>
                    <a:bodyPr/>
                    <a:lstStyle/>
                    <a:p>
                      <a:pPr algn="ctr" fontAlgn="ctr"/>
                      <a:r>
                        <a:rPr lang="es-CL" sz="800" b="0" i="0" u="none" strike="noStrike">
                          <a:solidFill>
                            <a:srgbClr val="000000"/>
                          </a:solidFill>
                          <a:effectLst/>
                          <a:latin typeface="Calibri" panose="020F0502020204030204" pitchFamily="34" charset="0"/>
                        </a:rPr>
                        <a:t>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     Subsecretaría de Bienes Nacionales</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11.678.662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11.781.221 </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102.559 </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6.677.238</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57,2%</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56,7%</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29461885"/>
                  </a:ext>
                </a:extLst>
              </a:tr>
              <a:tr h="176955">
                <a:tc>
                  <a:txBody>
                    <a:bodyPr/>
                    <a:lstStyle/>
                    <a:p>
                      <a:pPr algn="ctr" fontAlgn="ctr"/>
                      <a:r>
                        <a:rPr lang="es-CL" sz="800" b="0" i="0" u="none" strike="noStrike">
                          <a:solidFill>
                            <a:srgbClr val="000000"/>
                          </a:solidFill>
                          <a:effectLst/>
                          <a:latin typeface="Calibri" panose="020F0502020204030204" pitchFamily="34" charset="0"/>
                        </a:rPr>
                        <a:t>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panose="020F0502020204030204" pitchFamily="34" charset="0"/>
                        </a:rPr>
                        <a:t>03</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panose="020F0502020204030204" pitchFamily="34" charset="0"/>
                        </a:rPr>
                        <a:t>     Regularización de la Propiedad Raíz</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3.762.669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3.762.244 </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-425 </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1.266.750</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33,7%</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33,7%</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26746007"/>
                  </a:ext>
                </a:extLst>
              </a:tr>
              <a:tr h="176955">
                <a:tc>
                  <a:txBody>
                    <a:bodyPr/>
                    <a:lstStyle/>
                    <a:p>
                      <a:pPr algn="ctr" fontAlgn="ctr"/>
                      <a:r>
                        <a:rPr lang="es-CL" sz="800" b="0" i="0" u="none" strike="noStrike">
                          <a:solidFill>
                            <a:srgbClr val="000000"/>
                          </a:solidFill>
                          <a:effectLst/>
                          <a:latin typeface="Calibri" panose="020F0502020204030204" pitchFamily="34" charset="0"/>
                        </a:rPr>
                        <a:t>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panose="020F0502020204030204" pitchFamily="34" charset="0"/>
                        </a:rPr>
                        <a:t>04</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panose="020F0502020204030204" pitchFamily="34" charset="0"/>
                        </a:rPr>
                        <a:t>     Administración de Bienes</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23.172.085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23.368.479 </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196.394 </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15.035.981</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64,9%</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64,3%</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00477769"/>
                  </a:ext>
                </a:extLst>
              </a:tr>
              <a:tr h="176955">
                <a:tc>
                  <a:txBody>
                    <a:bodyPr/>
                    <a:lstStyle/>
                    <a:p>
                      <a:pPr algn="ctr" fontAlgn="ctr"/>
                      <a:r>
                        <a:rPr lang="es-CL" sz="800" b="0" i="0" u="none" strike="noStrike">
                          <a:solidFill>
                            <a:srgbClr val="000000"/>
                          </a:solidFill>
                          <a:effectLst/>
                          <a:latin typeface="Calibri" panose="020F0502020204030204" pitchFamily="34" charset="0"/>
                        </a:rPr>
                        <a:t>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1" u="none" strike="noStrike">
                          <a:solidFill>
                            <a:srgbClr val="000000"/>
                          </a:solidFill>
                          <a:effectLst/>
                          <a:latin typeface="Calibri" panose="020F0502020204030204" pitchFamily="34" charset="0"/>
                        </a:rPr>
                        <a:t>05</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1" u="none" strike="noStrike">
                          <a:solidFill>
                            <a:srgbClr val="000000"/>
                          </a:solidFill>
                          <a:effectLst/>
                          <a:latin typeface="Calibri" panose="020F0502020204030204" pitchFamily="34" charset="0"/>
                        </a:rPr>
                        <a:t>     Catastro</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3.147.697 </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3.434.909 </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287.212 </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2.173.652</a:t>
                      </a:r>
                    </a:p>
                  </a:txBody>
                  <a:tcPr marL="8426" marR="8426" marT="8426"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69,1%</a:t>
                      </a:r>
                    </a:p>
                  </a:txBody>
                  <a:tcPr marL="8426" marR="8426" marT="8426"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63,3%</a:t>
                      </a:r>
                    </a:p>
                  </a:txBody>
                  <a:tcPr marL="8426" marR="8426" marT="8426"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960411330"/>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9" name="1 Título"/>
          <p:cNvSpPr txBox="1">
            <a:spLocks/>
          </p:cNvSpPr>
          <p:nvPr/>
        </p:nvSpPr>
        <p:spPr>
          <a:xfrm>
            <a:off x="386224" y="153350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a:t>
            </a:r>
          </a:p>
        </p:txBody>
      </p:sp>
      <p:sp>
        <p:nvSpPr>
          <p:cNvPr id="8" name="3 Marcador de pie de página">
            <a:extLst>
              <a:ext uri="{FF2B5EF4-FFF2-40B4-BE49-F238E27FC236}">
                <a16:creationId xmlns:a16="http://schemas.microsoft.com/office/drawing/2014/main" id="{EF3D9FE3-EFD7-4C80-A823-F03730BF8E6E}"/>
              </a:ext>
            </a:extLst>
          </p:cNvPr>
          <p:cNvSpPr txBox="1">
            <a:spLocks/>
          </p:cNvSpPr>
          <p:nvPr/>
        </p:nvSpPr>
        <p:spPr>
          <a:xfrm>
            <a:off x="386224" y="5229200"/>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JULIO DE 2018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01: SUBSECRETARÍA DE BIENES NACIONALES </a:t>
            </a:r>
          </a:p>
        </p:txBody>
      </p:sp>
      <p:graphicFrame>
        <p:nvGraphicFramePr>
          <p:cNvPr id="3" name="Tabla 2">
            <a:extLst>
              <a:ext uri="{FF2B5EF4-FFF2-40B4-BE49-F238E27FC236}">
                <a16:creationId xmlns:a16="http://schemas.microsoft.com/office/drawing/2014/main" id="{2F697F71-0F06-4488-998A-B30B49C4E5FB}"/>
              </a:ext>
            </a:extLst>
          </p:cNvPr>
          <p:cNvGraphicFramePr>
            <a:graphicFrameLocks noGrp="1"/>
          </p:cNvGraphicFramePr>
          <p:nvPr>
            <p:extLst>
              <p:ext uri="{D42A27DB-BD31-4B8C-83A1-F6EECF244321}">
                <p14:modId xmlns:p14="http://schemas.microsoft.com/office/powerpoint/2010/main" val="2325935819"/>
              </p:ext>
            </p:extLst>
          </p:nvPr>
        </p:nvGraphicFramePr>
        <p:xfrm>
          <a:off x="628649" y="1988840"/>
          <a:ext cx="7886701" cy="2891786"/>
        </p:xfrm>
        <a:graphic>
          <a:graphicData uri="http://schemas.openxmlformats.org/drawingml/2006/table">
            <a:tbl>
              <a:tblPr/>
              <a:tblGrid>
                <a:gridCol w="273844">
                  <a:extLst>
                    <a:ext uri="{9D8B030D-6E8A-4147-A177-3AD203B41FA5}">
                      <a16:colId xmlns:a16="http://schemas.microsoft.com/office/drawing/2014/main" val="3341528827"/>
                    </a:ext>
                  </a:extLst>
                </a:gridCol>
                <a:gridCol w="273844">
                  <a:extLst>
                    <a:ext uri="{9D8B030D-6E8A-4147-A177-3AD203B41FA5}">
                      <a16:colId xmlns:a16="http://schemas.microsoft.com/office/drawing/2014/main" val="670851334"/>
                    </a:ext>
                  </a:extLst>
                </a:gridCol>
                <a:gridCol w="273844">
                  <a:extLst>
                    <a:ext uri="{9D8B030D-6E8A-4147-A177-3AD203B41FA5}">
                      <a16:colId xmlns:a16="http://schemas.microsoft.com/office/drawing/2014/main" val="1033693417"/>
                    </a:ext>
                  </a:extLst>
                </a:gridCol>
                <a:gridCol w="2869883">
                  <a:extLst>
                    <a:ext uri="{9D8B030D-6E8A-4147-A177-3AD203B41FA5}">
                      <a16:colId xmlns:a16="http://schemas.microsoft.com/office/drawing/2014/main" val="250118597"/>
                    </a:ext>
                  </a:extLst>
                </a:gridCol>
                <a:gridCol w="733901">
                  <a:extLst>
                    <a:ext uri="{9D8B030D-6E8A-4147-A177-3AD203B41FA5}">
                      <a16:colId xmlns:a16="http://schemas.microsoft.com/office/drawing/2014/main" val="3562512093"/>
                    </a:ext>
                  </a:extLst>
                </a:gridCol>
                <a:gridCol w="733901">
                  <a:extLst>
                    <a:ext uri="{9D8B030D-6E8A-4147-A177-3AD203B41FA5}">
                      <a16:colId xmlns:a16="http://schemas.microsoft.com/office/drawing/2014/main" val="3896124115"/>
                    </a:ext>
                  </a:extLst>
                </a:gridCol>
                <a:gridCol w="733901">
                  <a:extLst>
                    <a:ext uri="{9D8B030D-6E8A-4147-A177-3AD203B41FA5}">
                      <a16:colId xmlns:a16="http://schemas.microsoft.com/office/drawing/2014/main" val="2841979775"/>
                    </a:ext>
                  </a:extLst>
                </a:gridCol>
                <a:gridCol w="657225">
                  <a:extLst>
                    <a:ext uri="{9D8B030D-6E8A-4147-A177-3AD203B41FA5}">
                      <a16:colId xmlns:a16="http://schemas.microsoft.com/office/drawing/2014/main" val="1628747688"/>
                    </a:ext>
                  </a:extLst>
                </a:gridCol>
                <a:gridCol w="668179">
                  <a:extLst>
                    <a:ext uri="{9D8B030D-6E8A-4147-A177-3AD203B41FA5}">
                      <a16:colId xmlns:a16="http://schemas.microsoft.com/office/drawing/2014/main" val="623264324"/>
                    </a:ext>
                  </a:extLst>
                </a:gridCol>
                <a:gridCol w="668179">
                  <a:extLst>
                    <a:ext uri="{9D8B030D-6E8A-4147-A177-3AD203B41FA5}">
                      <a16:colId xmlns:a16="http://schemas.microsoft.com/office/drawing/2014/main" val="1903037869"/>
                    </a:ext>
                  </a:extLst>
                </a:gridCol>
              </a:tblGrid>
              <a:tr h="164306">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791322048"/>
                  </a:ext>
                </a:extLst>
              </a:tr>
              <a:tr h="262890">
                <a:tc>
                  <a:txBody>
                    <a:bodyPr/>
                    <a:lstStyle/>
                    <a:p>
                      <a:pPr algn="l" fontAlgn="ctr"/>
                      <a:r>
                        <a:rPr lang="es-CL" sz="800" b="1" i="0" u="none" strike="noStrike">
                          <a:solidFill>
                            <a:srgbClr val="FFFFFF"/>
                          </a:solidFill>
                          <a:effectLst/>
                          <a:latin typeface="Calibri" panose="020F0502020204030204" pitchFamily="34" charset="0"/>
                        </a:rPr>
                        <a:t>Subt.</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130867766"/>
                  </a:ext>
                </a:extLst>
              </a:tr>
              <a:tr h="164306">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11.678.662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11.781.221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102.559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6.677.238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57,2%</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56,7%</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86372345"/>
                  </a:ext>
                </a:extLst>
              </a:tr>
              <a:tr h="164306">
                <a:tc>
                  <a:txBody>
                    <a:bodyPr/>
                    <a:lstStyle/>
                    <a:p>
                      <a:pPr algn="ctr" fontAlgn="ctr"/>
                      <a:r>
                        <a:rPr lang="es-CL" sz="800" b="1" i="0" u="none" strike="noStrike">
                          <a:solidFill>
                            <a:srgbClr val="000000"/>
                          </a:solidFill>
                          <a:effectLst/>
                          <a:latin typeface="Calibri" panose="020F0502020204030204" pitchFamily="34" charset="0"/>
                        </a:rPr>
                        <a:t>21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8.612.876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8.460.764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-152.112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4.936.528</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57,3%</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58,3%</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5030143"/>
                  </a:ext>
                </a:extLst>
              </a:tr>
              <a:tr h="164306">
                <a:tc>
                  <a:txBody>
                    <a:bodyPr/>
                    <a:lstStyle/>
                    <a:p>
                      <a:pPr algn="ctr" fontAlgn="ctr"/>
                      <a:r>
                        <a:rPr lang="es-CL" sz="800" b="1" i="0" u="none" strike="noStrike">
                          <a:solidFill>
                            <a:srgbClr val="000000"/>
                          </a:solidFill>
                          <a:effectLst/>
                          <a:latin typeface="Calibri" panose="020F0502020204030204" pitchFamily="34" charset="0"/>
                        </a:rPr>
                        <a:t>22</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2.595.817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2.344.895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-250.922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1.135.495</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43,7%</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48,4%</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95747977"/>
                  </a:ext>
                </a:extLst>
              </a:tr>
              <a:tr h="164306">
                <a:tc>
                  <a:txBody>
                    <a:bodyPr/>
                    <a:lstStyle/>
                    <a:p>
                      <a:pPr algn="ctr" fontAlgn="ctr"/>
                      <a:r>
                        <a:rPr lang="es-CL" sz="800" b="1" i="0" u="none" strike="noStrike">
                          <a:solidFill>
                            <a:srgbClr val="000000"/>
                          </a:solidFill>
                          <a:effectLst/>
                          <a:latin typeface="Calibri" panose="020F0502020204030204" pitchFamily="34" charset="0"/>
                        </a:rPr>
                        <a:t>23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398.466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398.455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200.087</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1818972,7%</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50,2%</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45261899"/>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398.466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398.455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200.087</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1818972,7%</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50,2%</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28835217"/>
                  </a:ext>
                </a:extLst>
              </a:tr>
              <a:tr h="164306">
                <a:tc>
                  <a:txBody>
                    <a:bodyPr/>
                    <a:lstStyle/>
                    <a:p>
                      <a:pPr algn="ctr" fontAlgn="ctr"/>
                      <a:r>
                        <a:rPr lang="es-CL" sz="800" b="1" i="0" u="none" strike="noStrike">
                          <a:solidFill>
                            <a:srgbClr val="000000"/>
                          </a:solidFill>
                          <a:effectLst/>
                          <a:latin typeface="Calibri" panose="020F0502020204030204" pitchFamily="34" charset="0"/>
                        </a:rPr>
                        <a:t>25</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2.444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2.439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0744749"/>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2.444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2.439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70084932"/>
                  </a:ext>
                </a:extLst>
              </a:tr>
              <a:tr h="164306">
                <a:tc>
                  <a:txBody>
                    <a:bodyPr/>
                    <a:lstStyle/>
                    <a:p>
                      <a:pPr algn="ctr" fontAlgn="ctr"/>
                      <a:r>
                        <a:rPr lang="es-CL" sz="800" b="1" i="0" u="none" strike="noStrike">
                          <a:solidFill>
                            <a:srgbClr val="000000"/>
                          </a:solidFill>
                          <a:effectLst/>
                          <a:latin typeface="Calibri" panose="020F0502020204030204" pitchFamily="34" charset="0"/>
                        </a:rPr>
                        <a:t>29</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466.514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394.097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-72.417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224.427</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48,1%</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56,9%</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35274136"/>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50.787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40.530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-10.257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50.700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99,8%</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125,1%</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05593243"/>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43.786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34.943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-8.843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23.235</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53,1%</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66,5%</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83440141"/>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17.204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15.450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-1.754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6.766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39,3%</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43,8%</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38917667"/>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153.981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122.885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-31.096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129.237</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83,9%</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105,2%</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59207630"/>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200.756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180.289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-20.467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14.489</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18738884"/>
                  </a:ext>
                </a:extLst>
              </a:tr>
              <a:tr h="164306">
                <a:tc>
                  <a:txBody>
                    <a:bodyPr/>
                    <a:lstStyle/>
                    <a:p>
                      <a:pPr algn="ctr" fontAlgn="ctr"/>
                      <a:r>
                        <a:rPr lang="es-CL" sz="800" b="1" i="0" u="none" strike="noStrike">
                          <a:solidFill>
                            <a:srgbClr val="000000"/>
                          </a:solidFill>
                          <a:effectLst/>
                          <a:latin typeface="Calibri" panose="020F0502020204030204" pitchFamily="34" charset="0"/>
                        </a:rPr>
                        <a:t>34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180.560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179.560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180.560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18056,0%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38446023"/>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180.560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179.560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180.560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18056,0%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335181666"/>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8" name="1 Título"/>
          <p:cNvSpPr txBox="1">
            <a:spLocks/>
          </p:cNvSpPr>
          <p:nvPr/>
        </p:nvSpPr>
        <p:spPr>
          <a:xfrm>
            <a:off x="386224" y="1412776"/>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a:t>
            </a:r>
          </a:p>
        </p:txBody>
      </p:sp>
      <p:sp>
        <p:nvSpPr>
          <p:cNvPr id="7" name="3 Marcador de pie de página">
            <a:extLst>
              <a:ext uri="{FF2B5EF4-FFF2-40B4-BE49-F238E27FC236}">
                <a16:creationId xmlns:a16="http://schemas.microsoft.com/office/drawing/2014/main" id="{E0C1AD33-FD84-4261-A37D-F8D77FB671FD}"/>
              </a:ext>
            </a:extLst>
          </p:cNvPr>
          <p:cNvSpPr txBox="1">
            <a:spLocks/>
          </p:cNvSpPr>
          <p:nvPr/>
        </p:nvSpPr>
        <p:spPr>
          <a:xfrm>
            <a:off x="386224" y="4725144"/>
            <a:ext cx="840613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9"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JULIO DE 2018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03: REGULARIZACIÓN DE LA PROPIEDAD RAÍZ</a:t>
            </a:r>
          </a:p>
        </p:txBody>
      </p:sp>
      <p:graphicFrame>
        <p:nvGraphicFramePr>
          <p:cNvPr id="3" name="Tabla 2">
            <a:extLst>
              <a:ext uri="{FF2B5EF4-FFF2-40B4-BE49-F238E27FC236}">
                <a16:creationId xmlns:a16="http://schemas.microsoft.com/office/drawing/2014/main" id="{8626294D-7DD1-4D76-BE81-D1E76FA49898}"/>
              </a:ext>
            </a:extLst>
          </p:cNvPr>
          <p:cNvGraphicFramePr>
            <a:graphicFrameLocks noGrp="1"/>
          </p:cNvGraphicFramePr>
          <p:nvPr>
            <p:extLst>
              <p:ext uri="{D42A27DB-BD31-4B8C-83A1-F6EECF244321}">
                <p14:modId xmlns:p14="http://schemas.microsoft.com/office/powerpoint/2010/main" val="1013693997"/>
              </p:ext>
            </p:extLst>
          </p:nvPr>
        </p:nvGraphicFramePr>
        <p:xfrm>
          <a:off x="628650" y="1868116"/>
          <a:ext cx="7886700" cy="2407084"/>
        </p:xfrm>
        <a:graphic>
          <a:graphicData uri="http://schemas.openxmlformats.org/drawingml/2006/table">
            <a:tbl>
              <a:tblPr/>
              <a:tblGrid>
                <a:gridCol w="273844">
                  <a:extLst>
                    <a:ext uri="{9D8B030D-6E8A-4147-A177-3AD203B41FA5}">
                      <a16:colId xmlns:a16="http://schemas.microsoft.com/office/drawing/2014/main" val="401099468"/>
                    </a:ext>
                  </a:extLst>
                </a:gridCol>
                <a:gridCol w="273844">
                  <a:extLst>
                    <a:ext uri="{9D8B030D-6E8A-4147-A177-3AD203B41FA5}">
                      <a16:colId xmlns:a16="http://schemas.microsoft.com/office/drawing/2014/main" val="1168218089"/>
                    </a:ext>
                  </a:extLst>
                </a:gridCol>
                <a:gridCol w="273844">
                  <a:extLst>
                    <a:ext uri="{9D8B030D-6E8A-4147-A177-3AD203B41FA5}">
                      <a16:colId xmlns:a16="http://schemas.microsoft.com/office/drawing/2014/main" val="351451562"/>
                    </a:ext>
                  </a:extLst>
                </a:gridCol>
                <a:gridCol w="2869882">
                  <a:extLst>
                    <a:ext uri="{9D8B030D-6E8A-4147-A177-3AD203B41FA5}">
                      <a16:colId xmlns:a16="http://schemas.microsoft.com/office/drawing/2014/main" val="3001079139"/>
                    </a:ext>
                  </a:extLst>
                </a:gridCol>
                <a:gridCol w="733901">
                  <a:extLst>
                    <a:ext uri="{9D8B030D-6E8A-4147-A177-3AD203B41FA5}">
                      <a16:colId xmlns:a16="http://schemas.microsoft.com/office/drawing/2014/main" val="3813796508"/>
                    </a:ext>
                  </a:extLst>
                </a:gridCol>
                <a:gridCol w="733901">
                  <a:extLst>
                    <a:ext uri="{9D8B030D-6E8A-4147-A177-3AD203B41FA5}">
                      <a16:colId xmlns:a16="http://schemas.microsoft.com/office/drawing/2014/main" val="1515876864"/>
                    </a:ext>
                  </a:extLst>
                </a:gridCol>
                <a:gridCol w="733901">
                  <a:extLst>
                    <a:ext uri="{9D8B030D-6E8A-4147-A177-3AD203B41FA5}">
                      <a16:colId xmlns:a16="http://schemas.microsoft.com/office/drawing/2014/main" val="2076676317"/>
                    </a:ext>
                  </a:extLst>
                </a:gridCol>
                <a:gridCol w="657225">
                  <a:extLst>
                    <a:ext uri="{9D8B030D-6E8A-4147-A177-3AD203B41FA5}">
                      <a16:colId xmlns:a16="http://schemas.microsoft.com/office/drawing/2014/main" val="2352161989"/>
                    </a:ext>
                  </a:extLst>
                </a:gridCol>
                <a:gridCol w="668179">
                  <a:extLst>
                    <a:ext uri="{9D8B030D-6E8A-4147-A177-3AD203B41FA5}">
                      <a16:colId xmlns:a16="http://schemas.microsoft.com/office/drawing/2014/main" val="438297210"/>
                    </a:ext>
                  </a:extLst>
                </a:gridCol>
                <a:gridCol w="668179">
                  <a:extLst>
                    <a:ext uri="{9D8B030D-6E8A-4147-A177-3AD203B41FA5}">
                      <a16:colId xmlns:a16="http://schemas.microsoft.com/office/drawing/2014/main" val="494790667"/>
                    </a:ext>
                  </a:extLst>
                </a:gridCol>
              </a:tblGrid>
              <a:tr h="164306">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12053215"/>
                  </a:ext>
                </a:extLst>
              </a:tr>
              <a:tr h="262890">
                <a:tc>
                  <a:txBody>
                    <a:bodyPr/>
                    <a:lstStyle/>
                    <a:p>
                      <a:pPr algn="l" fontAlgn="ctr"/>
                      <a:r>
                        <a:rPr lang="es-CL" sz="800" b="1" i="0" u="none" strike="noStrike">
                          <a:solidFill>
                            <a:srgbClr val="FFFFFF"/>
                          </a:solidFill>
                          <a:effectLst/>
                          <a:latin typeface="Calibri" panose="020F0502020204030204" pitchFamily="34" charset="0"/>
                        </a:rPr>
                        <a:t>Subt.</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227060389"/>
                  </a:ext>
                </a:extLst>
              </a:tr>
              <a:tr h="164306">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3.762.669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3.762.244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-425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1.266.750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33,7%</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33,7%</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71935030"/>
                  </a:ext>
                </a:extLst>
              </a:tr>
              <a:tr h="164306">
                <a:tc>
                  <a:txBody>
                    <a:bodyPr/>
                    <a:lstStyle/>
                    <a:p>
                      <a:pPr algn="ctr" fontAlgn="ctr"/>
                      <a:r>
                        <a:rPr lang="es-CL" sz="800" b="1" i="0" u="none" strike="noStrike">
                          <a:solidFill>
                            <a:srgbClr val="000000"/>
                          </a:solidFill>
                          <a:effectLst/>
                          <a:latin typeface="Calibri" panose="020F0502020204030204" pitchFamily="34" charset="0"/>
                        </a:rPr>
                        <a:t>21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1.483.091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1.462.554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-20.537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789.485</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53,2%</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89316809"/>
                  </a:ext>
                </a:extLst>
              </a:tr>
              <a:tr h="164306">
                <a:tc>
                  <a:txBody>
                    <a:bodyPr/>
                    <a:lstStyle/>
                    <a:p>
                      <a:pPr algn="ctr" fontAlgn="ctr"/>
                      <a:r>
                        <a:rPr lang="es-CL" sz="800" b="1" i="0" u="none" strike="noStrike">
                          <a:solidFill>
                            <a:srgbClr val="000000"/>
                          </a:solidFill>
                          <a:effectLst/>
                          <a:latin typeface="Calibri" panose="020F0502020204030204" pitchFamily="34" charset="0"/>
                        </a:rPr>
                        <a:t>22</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1.182.780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1.119.818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-62.962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116.790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9,9%</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98734822"/>
                  </a:ext>
                </a:extLst>
              </a:tr>
              <a:tr h="164306">
                <a:tc>
                  <a:txBody>
                    <a:bodyPr/>
                    <a:lstStyle/>
                    <a:p>
                      <a:pPr algn="ctr" fontAlgn="ctr"/>
                      <a:r>
                        <a:rPr lang="es-CL" sz="800" b="1" i="0" u="none" strike="noStrike">
                          <a:solidFill>
                            <a:srgbClr val="000000"/>
                          </a:solidFill>
                          <a:effectLst/>
                          <a:latin typeface="Calibri" panose="020F0502020204030204" pitchFamily="34" charset="0"/>
                        </a:rPr>
                        <a:t>23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51.187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51.187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01015556"/>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51.187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51.187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72545240"/>
                  </a:ext>
                </a:extLst>
              </a:tr>
              <a:tr h="172522">
                <a:tc>
                  <a:txBody>
                    <a:bodyPr/>
                    <a:lstStyle/>
                    <a:p>
                      <a:pPr algn="ctr" fontAlgn="ctr"/>
                      <a:r>
                        <a:rPr lang="es-CL" sz="800" b="1" i="0" u="none" strike="noStrike">
                          <a:solidFill>
                            <a:srgbClr val="000000"/>
                          </a:solidFill>
                          <a:effectLst/>
                          <a:latin typeface="Calibri" panose="020F0502020204030204" pitchFamily="34" charset="0"/>
                        </a:rPr>
                        <a:t>24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942.152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942.152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247.864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26,3%</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26,3%</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85028328"/>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942.152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942.152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247.864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26,3%</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26,3%</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80007800"/>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Regularización Rezago de la Pequeña Propiedad Raíz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942.152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942.152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247.864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26,3%</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26,3%</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228336"/>
                  </a:ext>
                </a:extLst>
              </a:tr>
              <a:tr h="164306">
                <a:tc>
                  <a:txBody>
                    <a:bodyPr/>
                    <a:lstStyle/>
                    <a:p>
                      <a:pPr algn="ctr" fontAlgn="ctr"/>
                      <a:r>
                        <a:rPr lang="es-CL" sz="800" b="1" i="0" u="none" strike="noStrike">
                          <a:solidFill>
                            <a:srgbClr val="000000"/>
                          </a:solidFill>
                          <a:effectLst/>
                          <a:latin typeface="Calibri" panose="020F0502020204030204" pitchFamily="34" charset="0"/>
                        </a:rPr>
                        <a:t>26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154.646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154.345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-301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80.424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52,1%</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12866119"/>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Devoluciones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154.646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154.345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-301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80.424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52,1%</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25215877"/>
                  </a:ext>
                </a:extLst>
              </a:tr>
              <a:tr h="164306">
                <a:tc>
                  <a:txBody>
                    <a:bodyPr/>
                    <a:lstStyle/>
                    <a:p>
                      <a:pPr algn="ctr" fontAlgn="ctr"/>
                      <a:r>
                        <a:rPr lang="es-CL" sz="800" b="1" i="0" u="none" strike="noStrike">
                          <a:solidFill>
                            <a:srgbClr val="000000"/>
                          </a:solidFill>
                          <a:effectLst/>
                          <a:latin typeface="Calibri" panose="020F0502020204030204" pitchFamily="34" charset="0"/>
                        </a:rPr>
                        <a:t>34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32.188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32.188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32.187</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24882572"/>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32.188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32.188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32.187</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596780781"/>
                  </a:ext>
                </a:extLst>
              </a:tr>
            </a:tbl>
          </a:graphicData>
        </a:graphic>
      </p:graphicFrame>
    </p:spTree>
    <p:extLst>
      <p:ext uri="{BB962C8B-B14F-4D97-AF65-F5344CB8AC3E}">
        <p14:creationId xmlns:p14="http://schemas.microsoft.com/office/powerpoint/2010/main" val="385839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8" name="1 Título"/>
          <p:cNvSpPr txBox="1">
            <a:spLocks/>
          </p:cNvSpPr>
          <p:nvPr/>
        </p:nvSpPr>
        <p:spPr>
          <a:xfrm>
            <a:off x="386224" y="153350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2018                                                                                                                     </a:t>
            </a:r>
            <a:r>
              <a:rPr lang="es-CL" sz="1200" b="1" dirty="0">
                <a:ea typeface="Verdana" pitchFamily="34" charset="0"/>
                <a:cs typeface="Verdana" pitchFamily="34" charset="0"/>
              </a:rPr>
              <a:t>… </a:t>
            </a:r>
            <a:r>
              <a:rPr lang="es-CL" sz="1200" b="1" i="1" dirty="0">
                <a:ea typeface="Verdana" pitchFamily="34" charset="0"/>
                <a:cs typeface="Verdana" pitchFamily="34" charset="0"/>
              </a:rPr>
              <a:t>1 de 2</a:t>
            </a:r>
            <a:endParaRPr lang="es-CL" sz="1200" b="1" dirty="0">
              <a:latin typeface="+mn-lt"/>
              <a:ea typeface="Verdana" pitchFamily="34" charset="0"/>
              <a:cs typeface="Verdana" pitchFamily="34" charset="0"/>
            </a:endParaRPr>
          </a:p>
        </p:txBody>
      </p:sp>
      <p:sp>
        <p:nvSpPr>
          <p:cNvPr id="7" name="3 Marcador de pie de página">
            <a:extLst>
              <a:ext uri="{FF2B5EF4-FFF2-40B4-BE49-F238E27FC236}">
                <a16:creationId xmlns:a16="http://schemas.microsoft.com/office/drawing/2014/main" id="{52F5F0AC-E7B4-40BA-B246-EADF69FD4A0B}"/>
              </a:ext>
            </a:extLst>
          </p:cNvPr>
          <p:cNvSpPr>
            <a:spLocks noGrp="1"/>
          </p:cNvSpPr>
          <p:nvPr>
            <p:ph type="ftr" sz="quarter" idx="11"/>
          </p:nvPr>
        </p:nvSpPr>
        <p:spPr>
          <a:xfrm>
            <a:off x="386224" y="5589240"/>
            <a:ext cx="8406135" cy="365125"/>
          </a:xfrm>
        </p:spPr>
        <p:txBody>
          <a:bodyPr/>
          <a:lstStyle/>
          <a:p>
            <a:r>
              <a:rPr lang="es-CL" sz="1050" b="1" dirty="0"/>
              <a:t>Fuente</a:t>
            </a:r>
            <a:r>
              <a:rPr lang="es-CL" sz="1050" dirty="0"/>
              <a:t>: Elaboración propia en base  a Informes de ejecución presupuestaria mensual de DIPRES.</a:t>
            </a:r>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JULIO DE 2018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14. CAPÍTULO 01. PROGRAMA 04: ADMINISTRACIÓN DE BIENES</a:t>
            </a:r>
          </a:p>
        </p:txBody>
      </p:sp>
      <p:graphicFrame>
        <p:nvGraphicFramePr>
          <p:cNvPr id="2" name="Tabla 1">
            <a:extLst>
              <a:ext uri="{FF2B5EF4-FFF2-40B4-BE49-F238E27FC236}">
                <a16:creationId xmlns:a16="http://schemas.microsoft.com/office/drawing/2014/main" id="{C5D4423F-F944-4373-A7F0-6C606220508D}"/>
              </a:ext>
            </a:extLst>
          </p:cNvPr>
          <p:cNvGraphicFramePr>
            <a:graphicFrameLocks noGrp="1"/>
          </p:cNvGraphicFramePr>
          <p:nvPr>
            <p:extLst>
              <p:ext uri="{D42A27DB-BD31-4B8C-83A1-F6EECF244321}">
                <p14:modId xmlns:p14="http://schemas.microsoft.com/office/powerpoint/2010/main" val="3639875370"/>
              </p:ext>
            </p:extLst>
          </p:nvPr>
        </p:nvGraphicFramePr>
        <p:xfrm>
          <a:off x="628649" y="1988856"/>
          <a:ext cx="7886701" cy="3166350"/>
        </p:xfrm>
        <a:graphic>
          <a:graphicData uri="http://schemas.openxmlformats.org/drawingml/2006/table">
            <a:tbl>
              <a:tblPr/>
              <a:tblGrid>
                <a:gridCol w="273844">
                  <a:extLst>
                    <a:ext uri="{9D8B030D-6E8A-4147-A177-3AD203B41FA5}">
                      <a16:colId xmlns:a16="http://schemas.microsoft.com/office/drawing/2014/main" val="2036118716"/>
                    </a:ext>
                  </a:extLst>
                </a:gridCol>
                <a:gridCol w="273844">
                  <a:extLst>
                    <a:ext uri="{9D8B030D-6E8A-4147-A177-3AD203B41FA5}">
                      <a16:colId xmlns:a16="http://schemas.microsoft.com/office/drawing/2014/main" val="3175177588"/>
                    </a:ext>
                  </a:extLst>
                </a:gridCol>
                <a:gridCol w="273844">
                  <a:extLst>
                    <a:ext uri="{9D8B030D-6E8A-4147-A177-3AD203B41FA5}">
                      <a16:colId xmlns:a16="http://schemas.microsoft.com/office/drawing/2014/main" val="2818821024"/>
                    </a:ext>
                  </a:extLst>
                </a:gridCol>
                <a:gridCol w="2869883">
                  <a:extLst>
                    <a:ext uri="{9D8B030D-6E8A-4147-A177-3AD203B41FA5}">
                      <a16:colId xmlns:a16="http://schemas.microsoft.com/office/drawing/2014/main" val="101470374"/>
                    </a:ext>
                  </a:extLst>
                </a:gridCol>
                <a:gridCol w="733901">
                  <a:extLst>
                    <a:ext uri="{9D8B030D-6E8A-4147-A177-3AD203B41FA5}">
                      <a16:colId xmlns:a16="http://schemas.microsoft.com/office/drawing/2014/main" val="2078139649"/>
                    </a:ext>
                  </a:extLst>
                </a:gridCol>
                <a:gridCol w="733901">
                  <a:extLst>
                    <a:ext uri="{9D8B030D-6E8A-4147-A177-3AD203B41FA5}">
                      <a16:colId xmlns:a16="http://schemas.microsoft.com/office/drawing/2014/main" val="276964298"/>
                    </a:ext>
                  </a:extLst>
                </a:gridCol>
                <a:gridCol w="733901">
                  <a:extLst>
                    <a:ext uri="{9D8B030D-6E8A-4147-A177-3AD203B41FA5}">
                      <a16:colId xmlns:a16="http://schemas.microsoft.com/office/drawing/2014/main" val="1382932758"/>
                    </a:ext>
                  </a:extLst>
                </a:gridCol>
                <a:gridCol w="657225">
                  <a:extLst>
                    <a:ext uri="{9D8B030D-6E8A-4147-A177-3AD203B41FA5}">
                      <a16:colId xmlns:a16="http://schemas.microsoft.com/office/drawing/2014/main" val="2731859244"/>
                    </a:ext>
                  </a:extLst>
                </a:gridCol>
                <a:gridCol w="668179">
                  <a:extLst>
                    <a:ext uri="{9D8B030D-6E8A-4147-A177-3AD203B41FA5}">
                      <a16:colId xmlns:a16="http://schemas.microsoft.com/office/drawing/2014/main" val="2279587649"/>
                    </a:ext>
                  </a:extLst>
                </a:gridCol>
                <a:gridCol w="668179">
                  <a:extLst>
                    <a:ext uri="{9D8B030D-6E8A-4147-A177-3AD203B41FA5}">
                      <a16:colId xmlns:a16="http://schemas.microsoft.com/office/drawing/2014/main" val="1789328281"/>
                    </a:ext>
                  </a:extLst>
                </a:gridCol>
              </a:tblGrid>
              <a:tr h="164306">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ctr"/>
                      <a:r>
                        <a:rPr lang="es-CL" sz="800" b="1" i="0" u="none" strike="noStrike">
                          <a:solidFill>
                            <a:srgbClr val="FFFFFF"/>
                          </a:solidFill>
                          <a:effectLst/>
                          <a:latin typeface="Calibri" panose="020F0502020204030204" pitchFamily="34" charset="0"/>
                        </a:rPr>
                        <a:t>Presupuesto 2018</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ctr"/>
                      <a:r>
                        <a:rPr lang="es-CL" sz="800" b="1" i="0" u="none" strike="noStrike">
                          <a:solidFill>
                            <a:srgbClr val="FFFFFF"/>
                          </a:solidFill>
                          <a:effectLst/>
                          <a:latin typeface="Calibri" panose="020F0502020204030204" pitchFamily="34" charset="0"/>
                        </a:rPr>
                        <a:t>Ejecución</a:t>
                      </a:r>
                    </a:p>
                  </a:txBody>
                  <a:tcPr marL="8215" marR="8215" marT="82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706324892"/>
                  </a:ext>
                </a:extLst>
              </a:tr>
              <a:tr h="262890">
                <a:tc>
                  <a:txBody>
                    <a:bodyPr/>
                    <a:lstStyle/>
                    <a:p>
                      <a:pPr algn="l" fontAlgn="ctr"/>
                      <a:r>
                        <a:rPr lang="es-CL" sz="800" b="1" i="0" u="none" strike="noStrike">
                          <a:solidFill>
                            <a:srgbClr val="FFFFFF"/>
                          </a:solidFill>
                          <a:effectLst/>
                          <a:latin typeface="Calibri" panose="020F0502020204030204" pitchFamily="34" charset="0"/>
                        </a:rPr>
                        <a:t>Subt.</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Ítem</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2018</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15" marR="8215" marT="821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Ley 2018</a:t>
                      </a:r>
                    </a:p>
                  </a:txBody>
                  <a:tcPr marL="8215" marR="8215" marT="821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de Ejecución Ppto. Vigente</a:t>
                      </a:r>
                    </a:p>
                  </a:txBody>
                  <a:tcPr marL="8215" marR="8215" marT="821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717819917"/>
                  </a:ext>
                </a:extLst>
              </a:tr>
              <a:tr h="164306">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23.172.085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23.368.479 </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196.394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15.035.981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64,9%</a:t>
                      </a:r>
                    </a:p>
                  </a:txBody>
                  <a:tcPr marL="8215" marR="8215" marT="8215"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64,3%</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40539055"/>
                  </a:ext>
                </a:extLst>
              </a:tr>
              <a:tr h="164306">
                <a:tc>
                  <a:txBody>
                    <a:bodyPr/>
                    <a:lstStyle/>
                    <a:p>
                      <a:pPr algn="ctr" fontAlgn="ctr"/>
                      <a:r>
                        <a:rPr lang="es-CL" sz="800" b="1" i="0" u="none" strike="noStrike">
                          <a:solidFill>
                            <a:srgbClr val="000000"/>
                          </a:solidFill>
                          <a:effectLst/>
                          <a:latin typeface="Calibri" panose="020F0502020204030204" pitchFamily="34" charset="0"/>
                        </a:rPr>
                        <a:t>21</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3.418.181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3.367.719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-50.462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1.873.700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54,8%</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55,6%</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53773512"/>
                  </a:ext>
                </a:extLst>
              </a:tr>
              <a:tr h="164306">
                <a:tc>
                  <a:txBody>
                    <a:bodyPr/>
                    <a:lstStyle/>
                    <a:p>
                      <a:pPr algn="ctr" fontAlgn="ctr"/>
                      <a:r>
                        <a:rPr lang="es-CL" sz="800" b="1" i="0" u="none" strike="noStrike">
                          <a:solidFill>
                            <a:srgbClr val="000000"/>
                          </a:solidFill>
                          <a:effectLst/>
                          <a:latin typeface="Calibri" panose="020F0502020204030204" pitchFamily="34" charset="0"/>
                        </a:rPr>
                        <a:t>22</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186.130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161.432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-24.698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60.252</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32,4%</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37,3%</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17632245"/>
                  </a:ext>
                </a:extLst>
              </a:tr>
              <a:tr h="164306">
                <a:tc>
                  <a:txBody>
                    <a:bodyPr/>
                    <a:lstStyle/>
                    <a:p>
                      <a:pPr algn="ctr" fontAlgn="ctr"/>
                      <a:r>
                        <a:rPr lang="es-CL" sz="800" b="1" i="0" u="none" strike="noStrike">
                          <a:solidFill>
                            <a:srgbClr val="000000"/>
                          </a:solidFill>
                          <a:effectLst/>
                          <a:latin typeface="Calibri" panose="020F0502020204030204" pitchFamily="34" charset="0"/>
                        </a:rPr>
                        <a:t>23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197.878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197.878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146.569</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74,1%</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09876459"/>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197.878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197.878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146.569</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74,1%</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7541694"/>
                  </a:ext>
                </a:extLst>
              </a:tr>
              <a:tr h="164306">
                <a:tc>
                  <a:txBody>
                    <a:bodyPr/>
                    <a:lstStyle/>
                    <a:p>
                      <a:pPr algn="ctr" fontAlgn="ctr"/>
                      <a:r>
                        <a:rPr lang="es-CL" sz="800" b="1" i="0" u="none" strike="noStrike">
                          <a:solidFill>
                            <a:srgbClr val="000000"/>
                          </a:solidFill>
                          <a:effectLst/>
                          <a:latin typeface="Calibri" panose="020F0502020204030204" pitchFamily="34" charset="0"/>
                        </a:rPr>
                        <a:t>24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1.152.076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1.152.076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330.516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28,7%</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28,7%</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53862937"/>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1.152.076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1.152.076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330.516</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28,7%</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28,7%</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05591852"/>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Gestión y Normalización de Inmuebles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164.658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164.658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62.434</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37,9%</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37,9%</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03230857"/>
                  </a:ext>
                </a:extLst>
              </a:tr>
              <a:tr h="130548">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Normalización de la Cartera de Postulaciones a Propiedad Fiscal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245.098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245.098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94.070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38,4%</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38,4%</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91010963"/>
                  </a:ext>
                </a:extLst>
              </a:tr>
              <a:tr h="14401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Gestión de Propiedad Fiscal en relación a los pueblos indígenas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569.926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569.926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132.229</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23,2%</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23,2%</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08299671"/>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Puesta en Valor del Territorio Fiscal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86.833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86.833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38.118</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43,9%</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43,9%</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1396424"/>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Regularización Rezago de la Pequeña Propiedad Raíz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3.665</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92404717"/>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Recuperación y Fortalecimiento de Rutas Patrimoniales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85.561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85.561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71997091"/>
                  </a:ext>
                </a:extLst>
              </a:tr>
              <a:tr h="164306">
                <a:tc>
                  <a:txBody>
                    <a:bodyPr/>
                    <a:lstStyle/>
                    <a:p>
                      <a:pPr algn="ctr" fontAlgn="ctr"/>
                      <a:r>
                        <a:rPr lang="es-CL" sz="800" b="1" i="0" u="none" strike="noStrike">
                          <a:solidFill>
                            <a:srgbClr val="000000"/>
                          </a:solidFill>
                          <a:effectLst/>
                          <a:latin typeface="Calibri" panose="020F0502020204030204" pitchFamily="34" charset="0"/>
                        </a:rPr>
                        <a:t>25</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5.097.169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5.097.169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3.338.693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65,5%</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65,5%</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2242559"/>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99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Otros Integros al Fisco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5.097.169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5.097.169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3.338.693</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65,5%</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65,5%</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73521564"/>
                  </a:ext>
                </a:extLst>
              </a:tr>
              <a:tr h="164306">
                <a:tc>
                  <a:txBody>
                    <a:bodyPr/>
                    <a:lstStyle/>
                    <a:p>
                      <a:pPr algn="ctr" fontAlgn="ctr"/>
                      <a:r>
                        <a:rPr lang="es-CL" sz="800" b="1" i="0" u="none" strike="noStrike">
                          <a:solidFill>
                            <a:srgbClr val="000000"/>
                          </a:solidFill>
                          <a:effectLst/>
                          <a:latin typeface="Calibri" panose="020F0502020204030204" pitchFamily="34" charset="0"/>
                        </a:rPr>
                        <a:t>32</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65.897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65.897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555.612</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843,2%</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843,2%</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66827988"/>
                  </a:ext>
                </a:extLst>
              </a:tr>
              <a:tr h="164306">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09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Por Ventas a Plazo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65.897 </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65.897 </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555.612</a:t>
                      </a:r>
                    </a:p>
                  </a:txBody>
                  <a:tcPr marL="8215" marR="8215" marT="8215"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843,2%</a:t>
                      </a:r>
                    </a:p>
                  </a:txBody>
                  <a:tcPr marL="8215" marR="8215" marT="8215"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843,2%</a:t>
                      </a:r>
                    </a:p>
                  </a:txBody>
                  <a:tcPr marL="8215" marR="8215" marT="8215"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996874282"/>
                  </a:ext>
                </a:extLst>
              </a:tr>
            </a:tbl>
          </a:graphicData>
        </a:graphic>
      </p:graphicFrame>
    </p:spTree>
    <p:extLst>
      <p:ext uri="{BB962C8B-B14F-4D97-AF65-F5344CB8AC3E}">
        <p14:creationId xmlns:p14="http://schemas.microsoft.com/office/powerpoint/2010/main" val="3361125306"/>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3058</TotalTime>
  <Words>2058</Words>
  <Application>Microsoft Office PowerPoint</Application>
  <PresentationFormat>Presentación en pantalla (4:3)</PresentationFormat>
  <Paragraphs>983</Paragraphs>
  <Slides>11</Slides>
  <Notes>1</Notes>
  <HiddenSlides>0</HiddenSlides>
  <MMClips>0</MMClips>
  <ScaleCrop>false</ScaleCrop>
  <HeadingPairs>
    <vt:vector size="8" baseType="variant">
      <vt:variant>
        <vt:lpstr>Fuentes usadas</vt:lpstr>
      </vt:variant>
      <vt:variant>
        <vt:i4>5</vt:i4>
      </vt: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9" baseType="lpstr">
      <vt:lpstr>Andalus</vt:lpstr>
      <vt:lpstr>Arial</vt:lpstr>
      <vt:lpstr>Calibri</vt:lpstr>
      <vt:lpstr>Times New Roman</vt:lpstr>
      <vt:lpstr>Verdana</vt:lpstr>
      <vt:lpstr>1_Tema de Office</vt:lpstr>
      <vt:lpstr>Tema de Office</vt:lpstr>
      <vt:lpstr>Imagen de mapa de bits</vt:lpstr>
      <vt:lpstr>EJECUCIÓN ACUMULADA DE GASTOS PRESUPUESTARIOS AL MES DE JULIO DE 2018 PARTIDA 01:  MINISTERIO DE BIENES NACIONALES</vt:lpstr>
      <vt:lpstr>EJECUCIÓN ACUMULADA DE GASTOS A JULIO DE 2018  PARTIDA 14 MINISTERIO DE BIENES NACIONALES</vt:lpstr>
      <vt:lpstr>EJECUCIÓN ACUMULADA DE GASTOS A JULIO DE 2018  PARTIDA 14 MINISTERIO DE BIENES NACIONALES</vt:lpstr>
      <vt:lpstr>EJECUCIÓN ACUMULADA DE GASTOS A JULIO DE 2018  PARTIDA 14 MINISTERIO DE BIENES NACIONALES</vt:lpstr>
      <vt:lpstr>Presentación de PowerPoint</vt:lpstr>
      <vt:lpstr>EJECUCIÓN ACUMULADA DE GASTOS A JULIO DE 2018  PARTIDA 14 RESUMEN POR CAPÍTULOS</vt:lpstr>
      <vt:lpstr>EJECUCIÓN ACUMULADA DE GASTOS A JULIO DE 2018  PARTIDA 14. CAPÍTULO 01. PROGRAMA 01: SUBSECRETARÍA DE BIENES NACIONALES </vt:lpstr>
      <vt:lpstr>EJECUCIÓN ACUMULADA DE GASTOS A JULIO DE 2018  PARTIDA 14. CAPÍTULO 01. PROGRAMA 03: REGULARIZACIÓN DE LA PROPIEDAD RAÍZ</vt:lpstr>
      <vt:lpstr>EJECUCIÓN ACUMULADA DE GASTOS A JULIO DE 2018  PARTIDA 14. CAPÍTULO 01. PROGRAMA 04: ADMINISTRACIÓN DE BIENES</vt:lpstr>
      <vt:lpstr>EJECUCIÓN ACUMULADA DE GASTOS A JULIO DE 2018  PARTIDA 14. CAPÍTULO 01. PROGRAMA 04: ADMINISTRACIÓN DE BIENES</vt:lpstr>
      <vt:lpstr>EJECUCIÓN ACUMULADA DE GASTOS A JULIO DE 2018  PARTIDA 14. CAPÍTULO 01. PROGRAMA 05: CATASTRO</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rodrigo ruiz</cp:lastModifiedBy>
  <cp:revision>184</cp:revision>
  <cp:lastPrinted>2018-06-11T15:48:09Z</cp:lastPrinted>
  <dcterms:created xsi:type="dcterms:W3CDTF">2016-06-23T13:38:47Z</dcterms:created>
  <dcterms:modified xsi:type="dcterms:W3CDTF">2018-09-13T13:43:04Z</dcterms:modified>
</cp:coreProperties>
</file>