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43"/>
  </p:notesMasterIdLst>
  <p:sldIdLst>
    <p:sldId id="257" r:id="rId17"/>
    <p:sldId id="258" r:id="rId18"/>
    <p:sldId id="281" r:id="rId19"/>
    <p:sldId id="282" r:id="rId20"/>
    <p:sldId id="280" r:id="rId21"/>
    <p:sldId id="259" r:id="rId22"/>
    <p:sldId id="260" r:id="rId23"/>
    <p:sldId id="261" r:id="rId24"/>
    <p:sldId id="283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5" autoAdjust="0"/>
    <p:restoredTop sz="94660"/>
  </p:normalViewPr>
  <p:slideViewPr>
    <p:cSldViewPr>
      <p:cViewPr>
        <p:scale>
          <a:sx n="90" d="100"/>
          <a:sy n="90" d="100"/>
        </p:scale>
        <p:origin x="-131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heme" Target="theme/theme1.xml"/><Relationship Id="rId20" Type="http://schemas.openxmlformats.org/officeDocument/2006/relationships/slide" Target="slides/slide4.xml"/><Relationship Id="rId4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04-09-2018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68" y="-109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32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34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7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6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9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41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4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6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2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13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22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7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0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89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22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4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24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7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97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4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 smtClean="0">
                <a:latin typeface="+mn-lt"/>
              </a:rPr>
              <a:t/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JULIO </a:t>
            </a:r>
            <a:r>
              <a:rPr lang="es-CL" sz="2000" b="1" dirty="0" smtClean="0">
                <a:latin typeface="+mn-lt"/>
              </a:rPr>
              <a:t>DE 2018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PARTIDA 13: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MINISTERIO DE AGRICULTURA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prstClr val="black"/>
                </a:solidFill>
              </a:rPr>
              <a:t>Valparaíso, </a:t>
            </a:r>
            <a:r>
              <a:rPr lang="es-CL" sz="1200" dirty="0" smtClean="0">
                <a:solidFill>
                  <a:prstClr val="black"/>
                </a:solidFill>
              </a:rPr>
              <a:t>septiembre </a:t>
            </a:r>
            <a:r>
              <a:rPr lang="es-CL" sz="1200" dirty="0" smtClean="0">
                <a:solidFill>
                  <a:prstClr val="black"/>
                </a:solidFill>
              </a:rPr>
              <a:t>2018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62617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581128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00808"/>
            <a:ext cx="715551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71947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INVESTIGACIÓN E INNOVACIÓN TECNOLÓGICA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SILVOAGROPECUARIA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61824"/>
              </p:ext>
            </p:extLst>
          </p:nvPr>
        </p:nvGraphicFramePr>
        <p:xfrm>
          <a:off x="323528" y="1988840"/>
          <a:ext cx="8208912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Hoja de cálculo" r:id="rId3" imgW="7562985" imgH="2524035" progId="Excel.Sheet.8">
                  <p:embed/>
                </p:oleObj>
              </mc:Choice>
              <mc:Fallback>
                <p:oleObj name="Hoja de cálculo" r:id="rId3" imgW="75629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988840"/>
                        <a:ext cx="8208912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9206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1100" y="1470978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77130" y="68932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OFICINA DE ESTUDIOS Y POLÍTICAS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27180"/>
              </p:ext>
            </p:extLst>
          </p:nvPr>
        </p:nvGraphicFramePr>
        <p:xfrm>
          <a:off x="351100" y="1800969"/>
          <a:ext cx="8253348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Hoja de cálculo" r:id="rId3" imgW="8020185" imgH="2924085" progId="Excel.Sheet.8">
                  <p:embed/>
                </p:oleObj>
              </mc:Choice>
              <mc:Fallback>
                <p:oleObj name="Hoja de cálculo" r:id="rId3" imgW="8020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100" y="1800969"/>
                        <a:ext cx="8253348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167347"/>
              </p:ext>
            </p:extLst>
          </p:nvPr>
        </p:nvGraphicFramePr>
        <p:xfrm>
          <a:off x="395536" y="1572581"/>
          <a:ext cx="8208912" cy="473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Hoja de cálculo" r:id="rId3" imgW="7858057" imgH="5352960" progId="Excel.Sheet.8">
                  <p:embed/>
                </p:oleObj>
              </mc:Choice>
              <mc:Fallback>
                <p:oleObj name="Hoja de cálculo" r:id="rId3" imgW="7858057" imgH="53529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572581"/>
                        <a:ext cx="8208912" cy="4736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093296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875545"/>
              </p:ext>
            </p:extLst>
          </p:nvPr>
        </p:nvGraphicFramePr>
        <p:xfrm>
          <a:off x="467544" y="1744563"/>
          <a:ext cx="8136904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Hoja de cálculo" r:id="rId3" imgW="7858057" imgH="4276815" progId="Excel.Sheet.8">
                  <p:embed/>
                </p:oleObj>
              </mc:Choice>
              <mc:Fallback>
                <p:oleObj name="Hoja de cálculo" r:id="rId3" imgW="78580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44563"/>
                        <a:ext cx="8136904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853905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AGRÍCOLA Y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483597"/>
              </p:ext>
            </p:extLst>
          </p:nvPr>
        </p:nvGraphicFramePr>
        <p:xfrm>
          <a:off x="395536" y="1628800"/>
          <a:ext cx="8208912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Hoja de cálculo" r:id="rId3" imgW="7858057" imgH="4133940" progId="Excel.Sheet.8">
                  <p:embed/>
                </p:oleObj>
              </mc:Choice>
              <mc:Fallback>
                <p:oleObj name="Hoja de cálculo" r:id="rId3" imgW="7858057" imgH="4133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08912" cy="413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855963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INSPECCIONES EXPORTACIONES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SILVOAGROPECUARIAS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161889"/>
              </p:ext>
            </p:extLst>
          </p:nvPr>
        </p:nvGraphicFramePr>
        <p:xfrm>
          <a:off x="467544" y="1941190"/>
          <a:ext cx="8064896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Hoja de cálculo" r:id="rId3" imgW="7858057" imgH="1847940" progId="Excel.Sheet.8">
                  <p:embed/>
                </p:oleObj>
              </mc:Choice>
              <mc:Fallback>
                <p:oleObj name="Hoja de cálculo" r:id="rId3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41190"/>
                        <a:ext cx="8064896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437112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961221"/>
              </p:ext>
            </p:extLst>
          </p:nvPr>
        </p:nvGraphicFramePr>
        <p:xfrm>
          <a:off x="395536" y="1628800"/>
          <a:ext cx="8208912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08912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05064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VIGILANCIA Y CONTROL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SILVOAGRÍCOLA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98686"/>
              </p:ext>
            </p:extLst>
          </p:nvPr>
        </p:nvGraphicFramePr>
        <p:xfrm>
          <a:off x="395536" y="1628800"/>
          <a:ext cx="8208912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5" name="Hoja de cálculo" r:id="rId3" imgW="7858057" imgH="2305140" progId="Excel.Sheet.8">
                  <p:embed/>
                </p:oleObj>
              </mc:Choice>
              <mc:Fallback>
                <p:oleObj name="Hoja de cálculo" r:id="rId3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08912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288011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07: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CONTROLES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FRONTERIZOS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465903"/>
              </p:ext>
            </p:extLst>
          </p:nvPr>
        </p:nvGraphicFramePr>
        <p:xfrm>
          <a:off x="395536" y="1700808"/>
          <a:ext cx="8136904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Hoja de cálculo" r:id="rId3" imgW="7858057" imgH="2457450" progId="Excel.Sheet.8">
                  <p:embed/>
                </p:oleObj>
              </mc:Choice>
              <mc:Fallback>
                <p:oleObj name="Hoja de cálculo" r:id="rId3" imgW="7858057" imgH="2457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36904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864075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49757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08: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GESTIÓN Y CONSERVACIÓN DE RECURSOS NATURALES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RENOVABLES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677307"/>
              </p:ext>
            </p:extLst>
          </p:nvPr>
        </p:nvGraphicFramePr>
        <p:xfrm>
          <a:off x="395536" y="1844824"/>
          <a:ext cx="8208912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" name="Hoja de cálculo" r:id="rId3" imgW="7858057" imgH="2933790" progId="Excel.Sheet.8">
                  <p:embed/>
                </p:oleObj>
              </mc:Choice>
              <mc:Fallback>
                <p:oleObj name="Hoja de cálculo" r:id="rId3" imgW="7858057" imgH="2933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44824"/>
                        <a:ext cx="8208912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La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ejecución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del Ministerio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, acumulada al mes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julio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fue de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$351.814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57%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vigente.</a:t>
            </a:r>
            <a:endParaRPr lang="es-CL" sz="1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$5.996 se observó un </a:t>
            </a: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22% </a:t>
            </a: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de avance presupuestario 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 smtClean="0">
                <a:solidFill>
                  <a:prstClr val="black"/>
                </a:solidFill>
              </a:rPr>
              <a:t>El </a:t>
            </a:r>
            <a:r>
              <a:rPr lang="es-CL" sz="1400" b="1" dirty="0">
                <a:solidFill>
                  <a:prstClr val="black"/>
                </a:solidFill>
              </a:rPr>
              <a:t>INDAP</a:t>
            </a:r>
            <a:r>
              <a:rPr lang="es-CL" sz="1400" dirty="0">
                <a:solidFill>
                  <a:prstClr val="black"/>
                </a:solidFill>
              </a:rPr>
              <a:t>, que concentra </a:t>
            </a:r>
            <a:r>
              <a:rPr lang="es-CL" sz="1400" dirty="0" smtClean="0">
                <a:solidFill>
                  <a:prstClr val="black"/>
                </a:solidFill>
              </a:rPr>
              <a:t>la mayor parte </a:t>
            </a:r>
            <a:r>
              <a:rPr lang="es-CL" sz="14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400" dirty="0" smtClean="0">
                <a:solidFill>
                  <a:prstClr val="black"/>
                </a:solidFill>
              </a:rPr>
              <a:t>un gasto de $</a:t>
            </a:r>
            <a:r>
              <a:rPr lang="es-CL" sz="1400" dirty="0" smtClean="0">
                <a:solidFill>
                  <a:prstClr val="black"/>
                </a:solidFill>
              </a:rPr>
              <a:t>165.045 millones, que equivale a un 58% de avance presupuestario.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 smtClean="0">
                <a:solidFill>
                  <a:prstClr val="black"/>
                </a:solidFill>
              </a:rPr>
              <a:t>Respecto </a:t>
            </a:r>
            <a:r>
              <a:rPr lang="es-CL" sz="1400" dirty="0">
                <a:solidFill>
                  <a:prstClr val="black"/>
                </a:solidFill>
              </a:rPr>
              <a:t>a la deuda flotante, correspondiente a los recursos para cancelar obligaciones contraídas en el ejercicio presupuestario anterior, </a:t>
            </a:r>
            <a:r>
              <a:rPr lang="es-CL" sz="1400" dirty="0" smtClean="0">
                <a:solidFill>
                  <a:prstClr val="black"/>
                </a:solidFill>
              </a:rPr>
              <a:t>se han incluido recursos adicionales por $16.135 </a:t>
            </a:r>
            <a:r>
              <a:rPr lang="es-CL" sz="1400" dirty="0" smtClean="0">
                <a:solidFill>
                  <a:prstClr val="black"/>
                </a:solidFill>
              </a:rPr>
              <a:t>millones.</a:t>
            </a:r>
            <a:endParaRPr lang="es-CL" sz="14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</a:rPr>
              <a:t>En </a:t>
            </a:r>
            <a:r>
              <a:rPr lang="es-MX" sz="1400" dirty="0">
                <a:solidFill>
                  <a:prstClr val="black"/>
                </a:solidFill>
              </a:rPr>
              <a:t>cuanto a las </a:t>
            </a:r>
            <a:r>
              <a:rPr lang="es-MX" sz="1400" b="1" dirty="0">
                <a:solidFill>
                  <a:prstClr val="black"/>
                </a:solidFill>
              </a:rPr>
              <a:t>modificaciones presupuestaria</a:t>
            </a:r>
            <a:r>
              <a:rPr lang="es-MX" sz="1400" dirty="0">
                <a:solidFill>
                  <a:prstClr val="black"/>
                </a:solidFill>
              </a:rPr>
              <a:t>, </a:t>
            </a:r>
            <a:r>
              <a:rPr lang="es-MX" sz="1400" dirty="0" smtClean="0">
                <a:solidFill>
                  <a:prstClr val="black"/>
                </a:solidFill>
              </a:rPr>
              <a:t>el capítulo de la Corporación Nacional Forestal, aumentó su disponibilidad en $</a:t>
            </a:r>
            <a:r>
              <a:rPr lang="es-MX" sz="1400" dirty="0" smtClean="0">
                <a:solidFill>
                  <a:prstClr val="black"/>
                </a:solidFill>
              </a:rPr>
              <a:t>15.522 </a:t>
            </a:r>
            <a:r>
              <a:rPr lang="es-MX" sz="1400" dirty="0" smtClean="0">
                <a:solidFill>
                  <a:prstClr val="black"/>
                </a:solidFill>
              </a:rPr>
              <a:t>millones, con </a:t>
            </a:r>
            <a:r>
              <a:rPr lang="es-MX" sz="1400" dirty="0" smtClean="0">
                <a:solidFill>
                  <a:prstClr val="black"/>
                </a:solidFill>
              </a:rPr>
              <a:t>variaciones en todos sus programas de gasto:</a:t>
            </a:r>
          </a:p>
          <a:p>
            <a:pPr algn="just">
              <a:spcBef>
                <a:spcPts val="0"/>
              </a:spcBef>
            </a:pPr>
            <a:r>
              <a:rPr lang="es-MX" sz="1400" dirty="0">
                <a:solidFill>
                  <a:prstClr val="black"/>
                </a:solidFill>
              </a:rPr>
              <a:t>	- Corporación Nacional </a:t>
            </a:r>
            <a:r>
              <a:rPr lang="es-MX" sz="1400" dirty="0" smtClean="0">
                <a:solidFill>
                  <a:prstClr val="black"/>
                </a:solidFill>
              </a:rPr>
              <a:t>Forestal: $10.723 millones adicionales</a:t>
            </a:r>
          </a:p>
          <a:p>
            <a:pPr algn="just">
              <a:spcBef>
                <a:spcPts val="0"/>
              </a:spcBef>
            </a:pPr>
            <a:r>
              <a:rPr lang="es-MX" sz="1400" dirty="0">
                <a:solidFill>
                  <a:prstClr val="black"/>
                </a:solidFill>
              </a:rPr>
              <a:t>	</a:t>
            </a:r>
            <a:r>
              <a:rPr lang="es-MX" sz="1400" dirty="0" smtClean="0">
                <a:solidFill>
                  <a:prstClr val="black"/>
                </a:solidFill>
              </a:rPr>
              <a:t>- </a:t>
            </a:r>
            <a:r>
              <a:rPr lang="es-CL" sz="1400" dirty="0">
                <a:solidFill>
                  <a:prstClr val="black"/>
                </a:solidFill>
              </a:rPr>
              <a:t>Programa de Manejo del </a:t>
            </a:r>
            <a:r>
              <a:rPr lang="es-CL" sz="1400" dirty="0" smtClean="0">
                <a:solidFill>
                  <a:prstClr val="black"/>
                </a:solidFill>
              </a:rPr>
              <a:t>Fuego: $3.345 millones adicionales</a:t>
            </a:r>
          </a:p>
          <a:p>
            <a:pPr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	</a:t>
            </a:r>
            <a:r>
              <a:rPr lang="es-CL" sz="1400" dirty="0">
                <a:solidFill>
                  <a:prstClr val="black"/>
                </a:solidFill>
              </a:rPr>
              <a:t>- </a:t>
            </a:r>
            <a:r>
              <a:rPr lang="es-CL" sz="1400" dirty="0" smtClean="0">
                <a:solidFill>
                  <a:prstClr val="black"/>
                </a:solidFill>
              </a:rPr>
              <a:t>Áreas </a:t>
            </a:r>
            <a:r>
              <a:rPr lang="es-CL" sz="1400" dirty="0">
                <a:solidFill>
                  <a:prstClr val="black"/>
                </a:solidFill>
              </a:rPr>
              <a:t>Silvestres </a:t>
            </a:r>
            <a:r>
              <a:rPr lang="es-CL" sz="1400" dirty="0" smtClean="0">
                <a:solidFill>
                  <a:prstClr val="black"/>
                </a:solidFill>
              </a:rPr>
              <a:t>Protegidas: $1.174 millones adicionales</a:t>
            </a:r>
          </a:p>
          <a:p>
            <a:pPr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	- Gestión </a:t>
            </a:r>
            <a:r>
              <a:rPr lang="es-CL" sz="1400" dirty="0" smtClean="0">
                <a:solidFill>
                  <a:prstClr val="black"/>
                </a:solidFill>
              </a:rPr>
              <a:t>Forestal: $308 millones adicionales</a:t>
            </a:r>
          </a:p>
          <a:p>
            <a:pPr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	</a:t>
            </a:r>
            <a:r>
              <a:rPr lang="es-CL" sz="1400" dirty="0">
                <a:solidFill>
                  <a:prstClr val="black"/>
                </a:solidFill>
              </a:rPr>
              <a:t>- Programa de Arborización </a:t>
            </a:r>
            <a:r>
              <a:rPr lang="es-CL" sz="1400" dirty="0" smtClean="0">
                <a:solidFill>
                  <a:prstClr val="black"/>
                </a:solidFill>
              </a:rPr>
              <a:t>Urbana: $29 millones menos</a:t>
            </a:r>
          </a:p>
          <a:p>
            <a:pPr marL="361950" algn="just">
              <a:spcBef>
                <a:spcPts val="0"/>
              </a:spcBef>
            </a:pPr>
            <a:r>
              <a:rPr lang="es-CL" sz="1400" dirty="0" smtClean="0">
                <a:solidFill>
                  <a:prstClr val="black"/>
                </a:solidFill>
              </a:rPr>
              <a:t>En cuanto a </a:t>
            </a:r>
            <a:r>
              <a:rPr lang="es-MX" sz="1400" dirty="0" smtClean="0">
                <a:solidFill>
                  <a:prstClr val="black"/>
                </a:solidFill>
              </a:rPr>
              <a:t>la </a:t>
            </a:r>
            <a:r>
              <a:rPr lang="es-MX" sz="1400" dirty="0" smtClean="0">
                <a:solidFill>
                  <a:prstClr val="black"/>
                </a:solidFill>
              </a:rPr>
              <a:t>Comisión Nacional de Riego presenta mayores recursos por $396 millones; el Instituto </a:t>
            </a:r>
            <a:r>
              <a:rPr lang="es-MX" sz="1400" dirty="0" smtClean="0">
                <a:solidFill>
                  <a:prstClr val="black"/>
                </a:solidFill>
              </a:rPr>
              <a:t>de     Desarrollo </a:t>
            </a:r>
            <a:r>
              <a:rPr lang="es-MX" sz="1400" dirty="0" smtClean="0">
                <a:solidFill>
                  <a:prstClr val="black"/>
                </a:solidFill>
              </a:rPr>
              <a:t>Agropecuario aumentó su presupuesto vigente en $5.439 millones; y la Subsecretaría de Agricultura presentó mayores recursos por </a:t>
            </a:r>
            <a:r>
              <a:rPr lang="es-MX" sz="1400" dirty="0" smtClean="0">
                <a:solidFill>
                  <a:prstClr val="black"/>
                </a:solidFill>
              </a:rPr>
              <a:t>$245 </a:t>
            </a:r>
            <a:r>
              <a:rPr lang="es-MX" sz="1400" dirty="0" smtClean="0">
                <a:solidFill>
                  <a:prstClr val="black"/>
                </a:solidFill>
              </a:rPr>
              <a:t>millones. </a:t>
            </a:r>
            <a:endParaRPr lang="es-MX" sz="14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3717032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9"/>
            <a:ext cx="77136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09: 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LABORATORIOS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644729"/>
              </p:ext>
            </p:extLst>
          </p:nvPr>
        </p:nvGraphicFramePr>
        <p:xfrm>
          <a:off x="395536" y="1644774"/>
          <a:ext cx="8208912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Hoja de cálculo" r:id="rId3" imgW="7858057" imgH="2000250" progId="Excel.Sheet.8">
                  <p:embed/>
                </p:oleObj>
              </mc:Choice>
              <mc:Fallback>
                <p:oleObj name="Hoja de cálculo" r:id="rId3" imgW="78580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44774"/>
                        <a:ext cx="8208912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936083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CORPORACIÓN NACIONAL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210467"/>
              </p:ext>
            </p:extLst>
          </p:nvPr>
        </p:nvGraphicFramePr>
        <p:xfrm>
          <a:off x="395536" y="1628800"/>
          <a:ext cx="8208912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1" name="Hoja de cálculo" r:id="rId3" imgW="7858057" imgH="3219540" progId="Excel.Sheet.8">
                  <p:embed/>
                </p:oleObj>
              </mc:Choice>
              <mc:Fallback>
                <p:oleObj name="Hoja de cálculo" r:id="rId3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08912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9120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MANEJO DEL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FUEGO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815583"/>
              </p:ext>
            </p:extLst>
          </p:nvPr>
        </p:nvGraphicFramePr>
        <p:xfrm>
          <a:off x="395536" y="1674862"/>
          <a:ext cx="8208912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74862"/>
                        <a:ext cx="8208912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800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ÁREAS SILVESTRES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PROTEGIDAS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267605"/>
              </p:ext>
            </p:extLst>
          </p:nvPr>
        </p:nvGraphicFramePr>
        <p:xfrm>
          <a:off x="395536" y="1641326"/>
          <a:ext cx="8208912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Hoja de cálculo" r:id="rId3" imgW="7858057" imgH="3371850" progId="Excel.Sheet.8">
                  <p:embed/>
                </p:oleObj>
              </mc:Choice>
              <mc:Fallback>
                <p:oleObj name="Hoja de cálculo" r:id="rId3" imgW="7858057" imgH="33718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41326"/>
                        <a:ext cx="8208912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GESTIÓN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51030"/>
              </p:ext>
            </p:extLst>
          </p:nvPr>
        </p:nvGraphicFramePr>
        <p:xfrm>
          <a:off x="395536" y="1683246"/>
          <a:ext cx="8208912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Hoja de cálculo" r:id="rId3" imgW="7858057" imgH="2609760" progId="Excel.Sheet.8">
                  <p:embed/>
                </p:oleObj>
              </mc:Choice>
              <mc:Fallback>
                <p:oleObj name="Hoja de cálculo" r:id="rId3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83246"/>
                        <a:ext cx="8208912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84984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DE ARBORIZACIÓN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URBANA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772882"/>
              </p:ext>
            </p:extLst>
          </p:nvPr>
        </p:nvGraphicFramePr>
        <p:xfrm>
          <a:off x="395536" y="1660401"/>
          <a:ext cx="8208912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7" name="Hoja de cálculo" r:id="rId3" imgW="7858057" imgH="1552485" progId="Excel.Sheet.8">
                  <p:embed/>
                </p:oleObj>
              </mc:Choice>
              <mc:Fallback>
                <p:oleObj name="Hoja de cálculo" r:id="rId3" imgW="7858057" imgH="1552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60401"/>
                        <a:ext cx="8208912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448251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50043"/>
            <a:ext cx="7488832" cy="306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62071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06.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RIEGO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082910"/>
              </p:ext>
            </p:extLst>
          </p:nvPr>
        </p:nvGraphicFramePr>
        <p:xfrm>
          <a:off x="467544" y="1637878"/>
          <a:ext cx="8208912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2" name="Hoja de cálculo" r:id="rId3" imgW="7858057" imgH="4743450" progId="Excel.Sheet.8">
                  <p:embed/>
                </p:oleObj>
              </mc:Choice>
              <mc:Fallback>
                <p:oleObj name="Hoja de cálculo" r:id="rId3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37878"/>
                        <a:ext cx="8208912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61950" algn="just"/>
            <a:r>
              <a:rPr lang="es-MX" sz="1600" dirty="0">
                <a:solidFill>
                  <a:prstClr val="black"/>
                </a:solidFill>
              </a:rPr>
              <a:t>En </a:t>
            </a:r>
            <a:r>
              <a:rPr lang="es-MX" sz="1600" dirty="0" smtClean="0">
                <a:solidFill>
                  <a:prstClr val="black"/>
                </a:solidFill>
              </a:rPr>
              <a:t>la Oficina de Estudios y Políticas Agraria, se observó una baja en los recurso presupuestarios por $203 millones. En el </a:t>
            </a:r>
            <a:r>
              <a:rPr lang="es-MX" sz="1600" dirty="0">
                <a:solidFill>
                  <a:prstClr val="black"/>
                </a:solidFill>
              </a:rPr>
              <a:t>Servicio Agrícola y Ganadero, </a:t>
            </a:r>
            <a:r>
              <a:rPr lang="es-MX" sz="1600" dirty="0" smtClean="0">
                <a:solidFill>
                  <a:prstClr val="black"/>
                </a:solidFill>
              </a:rPr>
              <a:t>los dos programas presupuestarios </a:t>
            </a:r>
            <a:r>
              <a:rPr lang="es-MX" sz="1600" dirty="0">
                <a:solidFill>
                  <a:prstClr val="black"/>
                </a:solidFill>
              </a:rPr>
              <a:t>que </a:t>
            </a:r>
            <a:r>
              <a:rPr lang="es-MX" sz="1600" dirty="0" smtClean="0">
                <a:solidFill>
                  <a:prstClr val="black"/>
                </a:solidFill>
              </a:rPr>
              <a:t>disminuyeron </a:t>
            </a:r>
            <a:r>
              <a:rPr lang="es-MX" sz="1600" dirty="0">
                <a:solidFill>
                  <a:prstClr val="black"/>
                </a:solidFill>
              </a:rPr>
              <a:t>sus recursos </a:t>
            </a:r>
            <a:r>
              <a:rPr lang="es-MX" sz="1600" dirty="0" smtClean="0">
                <a:solidFill>
                  <a:prstClr val="black"/>
                </a:solidFill>
              </a:rPr>
              <a:t>corresponden </a:t>
            </a:r>
            <a:r>
              <a:rPr lang="es-MX" sz="1600" dirty="0">
                <a:solidFill>
                  <a:prstClr val="black"/>
                </a:solidFill>
              </a:rPr>
              <a:t>al </a:t>
            </a:r>
            <a:r>
              <a:rPr lang="es-CL" sz="1600" dirty="0">
                <a:solidFill>
                  <a:prstClr val="black"/>
                </a:solidFill>
              </a:rPr>
              <a:t>Programa Gestión y Conservación de Recursos Naturales Renovables, con una diminución de $1.450 millones, y el Programa Desarrollo </a:t>
            </a:r>
            <a:r>
              <a:rPr lang="es-CL" sz="1600" dirty="0" smtClean="0">
                <a:solidFill>
                  <a:prstClr val="black"/>
                </a:solidFill>
              </a:rPr>
              <a:t>Ganadero, con $121 millones menos.</a:t>
            </a:r>
            <a:endParaRPr lang="es-MX" sz="1600" dirty="0">
              <a:solidFill>
                <a:prstClr val="black"/>
              </a:solidFill>
            </a:endParaRP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transferencias corrientes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4303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645024"/>
            <a:ext cx="5448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5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transferencias de capital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4405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204864"/>
            <a:ext cx="54483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1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 – 2018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78596"/>
            <a:ext cx="4010719" cy="238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78596"/>
            <a:ext cx="4010718" cy="238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437112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461492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976694"/>
              </p:ext>
            </p:extLst>
          </p:nvPr>
        </p:nvGraphicFramePr>
        <p:xfrm>
          <a:off x="414670" y="1783829"/>
          <a:ext cx="8189778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Hoja de cálculo" r:id="rId3" imgW="7410585" imgH="2581185" progId="Excel.Sheet.8">
                  <p:embed/>
                </p:oleObj>
              </mc:Choice>
              <mc:Fallback>
                <p:oleObj name="Hoja de cálculo" r:id="rId3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670" y="1783829"/>
                        <a:ext cx="8189778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157192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9372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16054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720162"/>
              </p:ext>
            </p:extLst>
          </p:nvPr>
        </p:nvGraphicFramePr>
        <p:xfrm>
          <a:off x="395535" y="1579984"/>
          <a:ext cx="82089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Hoja de cálculo" r:id="rId4" imgW="9048885" imgH="3505290" progId="Excel.Sheet.8">
                  <p:embed/>
                </p:oleObj>
              </mc:Choice>
              <mc:Fallback>
                <p:oleObj name="Hoja de cálculo" r:id="rId4" imgW="9048885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5" y="1579984"/>
                        <a:ext cx="8208913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25144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533500"/>
            <a:ext cx="764164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049348"/>
              </p:ext>
            </p:extLst>
          </p:nvPr>
        </p:nvGraphicFramePr>
        <p:xfrm>
          <a:off x="395536" y="1881361"/>
          <a:ext cx="8208911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Hoja de cálculo" r:id="rId3" imgW="7762943" imgH="2771775" progId="Excel.Sheet.8">
                  <p:embed/>
                </p:oleObj>
              </mc:Choice>
              <mc:Fallback>
                <p:oleObj name="Hoja de cálculo" r:id="rId3" imgW="7762943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81361"/>
                        <a:ext cx="8208911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85184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27596"/>
              </p:ext>
            </p:extLst>
          </p:nvPr>
        </p:nvGraphicFramePr>
        <p:xfrm>
          <a:off x="395536" y="1628800"/>
          <a:ext cx="8208911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Hoja de cálculo" r:id="rId3" imgW="7762943" imgH="3362415" progId="Excel.Sheet.8">
                  <p:embed/>
                </p:oleObj>
              </mc:Choice>
              <mc:Fallback>
                <p:oleObj name="Hoja de cálculo" r:id="rId3" imgW="7762943" imgH="33624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08911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8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942</Words>
  <Application>Microsoft Office PowerPoint</Application>
  <PresentationFormat>Presentación en pantalla (4:3)</PresentationFormat>
  <Paragraphs>137</Paragraphs>
  <Slides>26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43" baseType="lpstr"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Hoja de cálculo de Microsoft Excel 97-2003</vt:lpstr>
      <vt:lpstr>EJECUCIÓN ACUMULADA DE GASTOS PRESUPUESTARIOS AL MES DE JULIO DE 2018 PARTIDA 13: MINISTERIO DE AGRICULTURA</vt:lpstr>
      <vt:lpstr>EJECUCIÓN ACUMULADA DE GASTOS A JULIO DE 2018  PARTIDA 13 MINISTERIO DE AGRICULTURA</vt:lpstr>
      <vt:lpstr>Ejecución Presupuestaria de Gastos Acumulada al Mes de JULIO de 2018  Ministerio de Agricultura</vt:lpstr>
      <vt:lpstr>Presentación de PowerPoint</vt:lpstr>
      <vt:lpstr>Presentación de PowerPoint</vt:lpstr>
      <vt:lpstr>EJECUCIÓN ACUMULADA DE GASTOS A JULIO DE 2018  PARTIDA 13 MINISTERIO DE AGRICULTURA</vt:lpstr>
      <vt:lpstr>EJECUCIÓN ACUMULADA DE GASTOS A JULIO DE 2018  PARTIDA 13 RESUMEN POR CAPÍTULOS</vt:lpstr>
      <vt:lpstr>EJECUCIÓN ACUMULADA DE GASTOS A JULIO DE 2018  PARTIDA 13. CAPÍTULO 01. PROGRAMA 01:  SUBSECRETARÍA DE AGRICULTURA</vt:lpstr>
      <vt:lpstr>EJECUCIÓN ACUMULADA DE GASTOS A JULIO DE 2018  PARTIDA 13. CAPÍTULO 01. PROGRAMA 01:  SUBSECRETARÍA DE AGRICULTURA</vt:lpstr>
      <vt:lpstr>EJECUCIÓN ACUMULADA DE GASTOS A JULIO DE 2018  PARTIDA 13. CAPÍTULO 01. PROGRAMA 02:  INVESTIGACIÓN E INNOVACIÓN TECNOLÓGICA SILVOAGROPECUARIA</vt:lpstr>
      <vt:lpstr>EJECUCIÓN ACUMULADA DE GASTOS A JULIO DE 2018  PARTIDA 13. CAPÍTULO 02. PROGRAMA 01:  OFICINA DE ESTUDIOS Y POLÍTICAS AGRARIAS</vt:lpstr>
      <vt:lpstr>EJECUCIÓN ACUMULADA DE GASTOS A JULIO DE 2018  PARTIDA 13. CAPÍTULO 03. PROGRAMA 01:  INSTITUTO DE DESARROLLO AGROPECUARIO</vt:lpstr>
      <vt:lpstr>EJECUCIÓN ACUMULADA DE GASTOS A JULIO DE 2018  PARTIDA 13. CAPÍTULO 03. PROGRAMA 01:  INSTITUTO DE DESARROLLO AGROPECUARIO</vt:lpstr>
      <vt:lpstr>EJECUCIÓN ACUMULADA DE GASTOS A JULIO DE 2018  PARTIDA 13. CAPÍTULO 04. PROGRAMA 01:  SERVICIO AGRÍCOLA Y GANADERO</vt:lpstr>
      <vt:lpstr>EJECUCIÓN ACUMULADA DE GASTOS A JULIO DE 2018  PARTIDA 13. CAPÍTULO 04. PROGRAMA 04:  INSPECCIONES EXPORTACIONES SILVOAGROPECUARIAS</vt:lpstr>
      <vt:lpstr>EJECUCIÓN ACUMULADA DE GASTOS A JULIO DE 2018  PARTIDA 13. CAPÍTULO 04. PROGRAMA 05:  PROGRAMA DESARROLLO GANADERO</vt:lpstr>
      <vt:lpstr>EJECUCIÓN ACUMULADA DE GASTOS A JULIO DE 2018  PARTIDA 13. CAPÍTULO 04. PROGRAMA 06:  VIGILANCIA Y CONTROL SILVOAGRÍCOLA</vt:lpstr>
      <vt:lpstr>EJECUCIÓN ACUMULADA DE GASTOS A JULIO DE 2018  PARTIDA 13. CAPÍTULO 04. PROGRAMA 07:  PROGRAMA DE CONTROLES FRONTERIZOS</vt:lpstr>
      <vt:lpstr>EJECUCIÓN ACUMULADA DE GASTOS A JULIO DE 2018  PARTIDA 13. CAPÍTULO 04. PROGRAMA 08:  PROGRAMA GESTIÓN Y CONSERVACIÓN DE RECURSOS NATURALES RENOVABLES</vt:lpstr>
      <vt:lpstr>EJECUCIÓN ACUMULADA DE GASTOS A JULIO DE 2018  PARTIDA 13. CAPÍTULO 04. PROGRAMA 09:  LABORATORIOS</vt:lpstr>
      <vt:lpstr>EJECUCIÓN ACUMULADA DE GASTOS A JULIO DE 2018  PARTIDA 13. CAPÍTULO 05. PROGRAMA 01:  CORPORACIÓN NACIONAL FORESTAL</vt:lpstr>
      <vt:lpstr>EJECUCIÓN ACUMULADA DE GASTOS A JULIO DE 2018  PARTIDA 13. CAPÍTULO 05. PROGRAMA 03:  PROGRAMA DE MANEJO DEL FUEGO</vt:lpstr>
      <vt:lpstr>EJECUCIÓN ACUMULADA DE GASTOS A JULIO DE 2018  PARTIDA 13. CAPÍTULO 05. PROGRAMA 04:  ÁREAS SILVESTRES PROTEGIDAS</vt:lpstr>
      <vt:lpstr>EJECUCIÓN ACUMULADA DE GASTOS A JULIO DE 2018  PARTIDA 13. CAPÍTULO 05. PROGRAMA 05:  GESTIÓN FORESTAL</vt:lpstr>
      <vt:lpstr>EJECUCIÓN ACUMULADA DE GASTOS A JULIO DE 2018  PARTIDA 13. CAPÍTULO 05. PROGRAMA 06:  PROGRAMA  DE ARBORIZACIÓN URBANA</vt:lpstr>
      <vt:lpstr>EJECUCIÓN ACUMULADA DE GASTOS A JULIO DE 2018  PARTIDA 13. CAPÍTULO 06. PROGRAMA 01:  COMISIÓN NACIONAL DE RIEGO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66</cp:revision>
  <cp:lastPrinted>2016-08-05T21:17:59Z</cp:lastPrinted>
  <dcterms:created xsi:type="dcterms:W3CDTF">2016-08-05T20:56:34Z</dcterms:created>
  <dcterms:modified xsi:type="dcterms:W3CDTF">2018-09-04T19:32:49Z</dcterms:modified>
</cp:coreProperties>
</file>