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98" r:id="rId4"/>
    <p:sldId id="300" r:id="rId5"/>
    <p:sldId id="301" r:id="rId6"/>
    <p:sldId id="302" r:id="rId7"/>
    <p:sldId id="264" r:id="rId8"/>
    <p:sldId id="263" r:id="rId9"/>
    <p:sldId id="265" r:id="rId10"/>
    <p:sldId id="269" r:id="rId11"/>
    <p:sldId id="271" r:id="rId12"/>
    <p:sldId id="273" r:id="rId13"/>
    <p:sldId id="274" r:id="rId14"/>
    <p:sldId id="275" r:id="rId15"/>
    <p:sldId id="287" r:id="rId16"/>
    <p:sldId id="288" r:id="rId17"/>
    <p:sldId id="289" r:id="rId18"/>
    <p:sldId id="290" r:id="rId19"/>
    <p:sldId id="291" r:id="rId20"/>
    <p:sldId id="292" r:id="rId21"/>
    <p:sldId id="293" r:id="rId22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>
      <p:cViewPr>
        <p:scale>
          <a:sx n="73" d="100"/>
          <a:sy n="73" d="100"/>
        </p:scale>
        <p:origin x="-2730" y="-10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06-09-2018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06-09-2018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06-09-2018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06-09-2018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06-09-2018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06-09-2018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06-09-2018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06-09-2018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06-09-2018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06-09-2018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06-09-2018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06-09-2018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06-09-2018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06-09-2018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06-09-2018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06-09-2018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06-09-2018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06-09-2018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06-09-2018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06-09-2018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06-09-2018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06-09-2018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06-09-2018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06-09-2018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06-09-2018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06-09-2018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14" name="Picture 16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422" y="40867"/>
            <a:ext cx="36703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r>
              <a:rPr lang="es-CL" sz="2000" b="1" dirty="0">
                <a:latin typeface="+mn-lt"/>
              </a:rPr>
              <a:t/>
            </a:r>
            <a:br>
              <a:rPr lang="es-CL" sz="2000" b="1" dirty="0">
                <a:latin typeface="+mn-lt"/>
              </a:rPr>
            </a:br>
            <a:r>
              <a:rPr lang="es-CL" sz="2000" b="1" cap="all" dirty="0">
                <a:latin typeface="+mn-lt"/>
              </a:rPr>
              <a:t>al mes de </a:t>
            </a:r>
            <a:r>
              <a:rPr lang="es-CL" sz="2000" b="1" cap="all" dirty="0" smtClean="0">
                <a:latin typeface="+mn-lt"/>
              </a:rPr>
              <a:t>JULIO </a:t>
            </a:r>
            <a:r>
              <a:rPr lang="es-CL" sz="2000" b="1" cap="all" dirty="0">
                <a:latin typeface="+mn-lt"/>
              </a:rPr>
              <a:t>de </a:t>
            </a:r>
            <a:r>
              <a:rPr lang="es-CL" sz="2000" b="1" cap="all" dirty="0" smtClean="0">
                <a:latin typeface="+mn-lt"/>
              </a:rPr>
              <a:t>2018</a:t>
            </a:r>
            <a:r>
              <a:rPr lang="es-CL" sz="2000" b="1" cap="all" dirty="0">
                <a:latin typeface="+mn-lt"/>
              </a:rPr>
              <a:t/>
            </a:r>
            <a:br>
              <a:rPr lang="es-CL" sz="2000" b="1" cap="all" dirty="0">
                <a:latin typeface="+mn-lt"/>
              </a:rPr>
            </a:br>
            <a:r>
              <a:rPr lang="es-CL" sz="2000" b="1" cap="all" dirty="0">
                <a:latin typeface="+mn-lt"/>
              </a:rPr>
              <a:t>Partida 12</a:t>
            </a:r>
            <a:r>
              <a:rPr lang="es-CL" sz="2000" b="1" dirty="0">
                <a:latin typeface="+mn-lt"/>
              </a:rPr>
              <a:t>: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OBRAS PÚBLICAS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</a:t>
            </a:r>
            <a:r>
              <a:rPr lang="es-CL" sz="1200" dirty="0" smtClean="0"/>
              <a:t>septiembre </a:t>
            </a:r>
            <a:r>
              <a:rPr lang="es-CL" sz="1200" dirty="0" smtClean="0"/>
              <a:t>2018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03" name="Picture 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48680"/>
            <a:ext cx="498680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44013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02: DIRECCIÓN DE ARQUITECTURA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026928"/>
              </p:ext>
            </p:extLst>
          </p:nvPr>
        </p:nvGraphicFramePr>
        <p:xfrm>
          <a:off x="467544" y="1767433"/>
          <a:ext cx="814828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Hoja de cálculo" r:id="rId3" imgW="7581990" imgH="3533762" progId="Excel.Sheet.8">
                  <p:embed/>
                </p:oleObj>
              </mc:Choice>
              <mc:Fallback>
                <p:oleObj name="Hoja de cálculo" r:id="rId3" imgW="7581990" imgH="353376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67433"/>
                        <a:ext cx="814828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87218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03: DIRECCIÓN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977684"/>
              </p:ext>
            </p:extLst>
          </p:nvPr>
        </p:nvGraphicFramePr>
        <p:xfrm>
          <a:off x="467544" y="1772816"/>
          <a:ext cx="8148280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Hoja de cálculo" r:id="rId3" imgW="8039190" imgH="3991001" progId="Excel.Sheet.8">
                  <p:embed/>
                </p:oleObj>
              </mc:Choice>
              <mc:Fallback>
                <p:oleObj name="Hoja de cálculo" r:id="rId3" imgW="8039190" imgH="399100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80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46409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04: DIRECCIÓN DE VIALIDAD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487646"/>
              </p:ext>
            </p:extLst>
          </p:nvPr>
        </p:nvGraphicFramePr>
        <p:xfrm>
          <a:off x="467544" y="1628800"/>
          <a:ext cx="8148280" cy="4716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Hoja de cálculo" r:id="rId3" imgW="7820092" imgH="5210188" progId="Excel.Sheet.8">
                  <p:embed/>
                </p:oleObj>
              </mc:Choice>
              <mc:Fallback>
                <p:oleObj name="Hoja de cálculo" r:id="rId3" imgW="7820092" imgH="521018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28800"/>
                        <a:ext cx="8148280" cy="4716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29612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06: DIRECCIÓN DE OBRAS PORTUARIAS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201789"/>
              </p:ext>
            </p:extLst>
          </p:nvPr>
        </p:nvGraphicFramePr>
        <p:xfrm>
          <a:off x="386224" y="1844824"/>
          <a:ext cx="8229600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Hoja de cálculo" r:id="rId3" imgW="8496390" imgH="3362430" progId="Excel.Sheet.8">
                  <p:embed/>
                </p:oleObj>
              </mc:Choice>
              <mc:Fallback>
                <p:oleObj name="Hoja de cálculo" r:id="rId3" imgW="8496390" imgH="336243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844824"/>
                        <a:ext cx="8229600" cy="336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66124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07: DIRECCIÓN DE AEROPUERTOS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088057"/>
              </p:ext>
            </p:extLst>
          </p:nvPr>
        </p:nvGraphicFramePr>
        <p:xfrm>
          <a:off x="386224" y="1772816"/>
          <a:ext cx="8229600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Hoja de cálculo" r:id="rId3" imgW="7848779" imgH="3800514" progId="Excel.Sheet.8">
                  <p:embed/>
                </p:oleObj>
              </mc:Choice>
              <mc:Fallback>
                <p:oleObj name="Hoja de cálculo" r:id="rId3" imgW="7848779" imgH="380051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72816"/>
                        <a:ext cx="8229600" cy="380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65616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08: ADMINISTRACIÓN SISTEMA CONCESIONES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23617"/>
              </p:ext>
            </p:extLst>
          </p:nvPr>
        </p:nvGraphicFramePr>
        <p:xfrm>
          <a:off x="386224" y="1700808"/>
          <a:ext cx="8229600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Hoja de cálculo" r:id="rId3" imgW="7820092" imgH="3838470" progId="Excel.Sheet.8">
                  <p:embed/>
                </p:oleObj>
              </mc:Choice>
              <mc:Fallback>
                <p:oleObj name="Hoja de cálculo" r:id="rId3" imgW="7820092" imgH="383847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229600" cy="383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44522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11: DIRECCIÓN DE PLANEAMIENTO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290176"/>
              </p:ext>
            </p:extLst>
          </p:nvPr>
        </p:nvGraphicFramePr>
        <p:xfrm>
          <a:off x="467544" y="1839441"/>
          <a:ext cx="8148279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Hoja de cálculo" r:id="rId3" imgW="8239282" imgH="3533762" progId="Excel.Sheet.8">
                  <p:embed/>
                </p:oleObj>
              </mc:Choice>
              <mc:Fallback>
                <p:oleObj name="Hoja de cálculo" r:id="rId3" imgW="8239282" imgH="353376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39441"/>
                        <a:ext cx="8148279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0809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12: AGUA POTABLE RURAL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91743"/>
              </p:ext>
            </p:extLst>
          </p:nvPr>
        </p:nvGraphicFramePr>
        <p:xfrm>
          <a:off x="467544" y="1855068"/>
          <a:ext cx="8148279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Hoja de cálculo" r:id="rId3" imgW="7801087" imgH="3086100" progId="Excel.Sheet.8">
                  <p:embed/>
                </p:oleObj>
              </mc:Choice>
              <mc:Fallback>
                <p:oleObj name="Hoja de cálculo" r:id="rId3" imgW="7801087" imgH="308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55068"/>
                        <a:ext cx="8148279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72817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04. PROGRAMA 01: DIRECCIÓN GENERAL DE AGUAS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228005"/>
              </p:ext>
            </p:extLst>
          </p:nvPr>
        </p:nvGraphicFramePr>
        <p:xfrm>
          <a:off x="386225" y="1772816"/>
          <a:ext cx="8229599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Hoja de cálculo" r:id="rId3" imgW="8886892" imgH="3848047" progId="Excel.Sheet.8">
                  <p:embed/>
                </p:oleObj>
              </mc:Choice>
              <mc:Fallback>
                <p:oleObj name="Hoja de cálculo" r:id="rId3" imgW="8886892" imgH="384804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5" y="1772816"/>
                        <a:ext cx="8229599" cy="384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6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8518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4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4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4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05. PROGRAMA 01: INSTITUTO NACIONAL DE HIDRÁULICA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405328"/>
              </p:ext>
            </p:extLst>
          </p:nvPr>
        </p:nvGraphicFramePr>
        <p:xfrm>
          <a:off x="467544" y="1772816"/>
          <a:ext cx="8148280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Hoja de cálculo" r:id="rId3" imgW="7734390" imgH="3229054" progId="Excel.Sheet.8">
                  <p:embed/>
                </p:oleObj>
              </mc:Choice>
              <mc:Fallback>
                <p:oleObj name="Hoja de cálculo" r:id="rId3" imgW="7734390" imgH="322905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80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Para el año </a:t>
            </a:r>
            <a:r>
              <a:rPr lang="es-CL" sz="1600" dirty="0" smtClean="0">
                <a:latin typeface="+mn-lt"/>
              </a:rPr>
              <a:t>2018 </a:t>
            </a:r>
            <a:r>
              <a:rPr lang="es-CL" sz="1600" dirty="0">
                <a:latin typeface="+mn-lt"/>
              </a:rPr>
              <a:t>la Partida presenta un presupuesto aprobado de </a:t>
            </a:r>
            <a:r>
              <a:rPr lang="es-CL" sz="1600" b="1" dirty="0">
                <a:latin typeface="+mn-lt"/>
              </a:rPr>
              <a:t>$</a:t>
            </a:r>
            <a:r>
              <a:rPr lang="es-CL" sz="1600" b="1" dirty="0" smtClean="0">
                <a:latin typeface="+mn-lt"/>
              </a:rPr>
              <a:t>2.404.756 </a:t>
            </a:r>
            <a:r>
              <a:rPr lang="es-CL" sz="1600" b="1" dirty="0">
                <a:latin typeface="+mn-lt"/>
              </a:rPr>
              <a:t>millones</a:t>
            </a:r>
            <a:r>
              <a:rPr lang="es-CL" sz="1600" dirty="0">
                <a:latin typeface="+mn-lt"/>
              </a:rPr>
              <a:t>, de los cuales un 90% se destina a iniciativas de inversión y transferencias de </a:t>
            </a:r>
            <a:r>
              <a:rPr lang="es-CL" sz="1600" dirty="0" smtClean="0">
                <a:latin typeface="+mn-lt"/>
              </a:rPr>
              <a:t>capital.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/>
              <a:t>El gasto total </a:t>
            </a:r>
            <a:r>
              <a:rPr lang="es-CL" sz="1600" dirty="0"/>
              <a:t>del </a:t>
            </a:r>
            <a:r>
              <a:rPr lang="es-CL" sz="1600" dirty="0" smtClean="0"/>
              <a:t>Ministerio ascendió </a:t>
            </a:r>
            <a:r>
              <a:rPr lang="es-CL" sz="1600" dirty="0"/>
              <a:t>a </a:t>
            </a:r>
            <a:r>
              <a:rPr lang="es-CL" sz="1600" b="1" dirty="0" smtClean="0"/>
              <a:t>$</a:t>
            </a:r>
            <a:r>
              <a:rPr lang="es-CL" sz="1600" b="1" dirty="0" smtClean="0"/>
              <a:t>1.506.692 </a:t>
            </a:r>
            <a:r>
              <a:rPr lang="es-CL" sz="1600" b="1" dirty="0"/>
              <a:t>millones</a:t>
            </a:r>
            <a:r>
              <a:rPr lang="es-CL" sz="1600" dirty="0"/>
              <a:t>, es decir, un </a:t>
            </a:r>
            <a:r>
              <a:rPr lang="es-CL" sz="1600" b="1" dirty="0" smtClean="0"/>
              <a:t>57%</a:t>
            </a:r>
            <a:r>
              <a:rPr lang="es-CL" sz="1600" dirty="0" smtClean="0"/>
              <a:t> </a:t>
            </a:r>
            <a:r>
              <a:rPr lang="es-CL" sz="1600" dirty="0"/>
              <a:t>respecto de la ley </a:t>
            </a:r>
            <a:r>
              <a:rPr lang="es-CL" sz="1600" dirty="0" smtClean="0"/>
              <a:t>vigente</a:t>
            </a:r>
            <a:r>
              <a:rPr lang="es-CL" sz="1600" dirty="0" smtClean="0"/>
              <a:t>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Respecto a las variaciones del presupuesto inicial, la Partida presenta al mes de julio un aumento consolidado de </a:t>
            </a:r>
            <a:r>
              <a:rPr lang="es-CL" sz="1600" b="1" dirty="0"/>
              <a:t>$258.282 millones</a:t>
            </a:r>
            <a:r>
              <a:rPr lang="es-CL" sz="1600" dirty="0"/>
              <a:t>, destacándose los aumentos para el Subtítulo 29 Adquisición de Activos No Financieros por $5.220 millones y para el pago de la deuda flotante por $285.036.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/>
              <a:t>Para los Subtítulo 31 Iniciativas de Inversión, y 33 Transferencias de Capital, se observaron disminuciones en el presupuesto aprobado por el Congreso Nacional, que llegan a $25.809 millones para iniciativas de inversión, y $1.086 millones para las transferencias de capital.</a:t>
            </a: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CL" sz="1600" dirty="0" smtClean="0">
                <a:latin typeface="+mn-lt"/>
              </a:rPr>
              <a:t> </a:t>
            </a: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941168"/>
            <a:ext cx="8406135" cy="3426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07. PROGRAMA 01: SUPERINTENDENCIA DE SERVICIOS SANITARIOS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970516"/>
              </p:ext>
            </p:extLst>
          </p:nvPr>
        </p:nvGraphicFramePr>
        <p:xfrm>
          <a:off x="467544" y="1628800"/>
          <a:ext cx="8148279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Hoja de cálculo" r:id="rId3" imgW="7724708" imgH="3229054" progId="Excel.Sheet.8">
                  <p:embed/>
                </p:oleObj>
              </mc:Choice>
              <mc:Fallback>
                <p:oleObj name="Hoja de cálculo" r:id="rId3" imgW="7724708" imgH="322905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28800"/>
                        <a:ext cx="8148279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CL" sz="1600" dirty="0" smtClean="0"/>
              <a:t>En </a:t>
            </a:r>
            <a:r>
              <a:rPr lang="es-CL" sz="1600" dirty="0"/>
              <a:t>cuanto a los programas, la </a:t>
            </a:r>
            <a:r>
              <a:rPr lang="es-CL" sz="1600" b="1" dirty="0"/>
              <a:t>Dirección de Vialidad</a:t>
            </a:r>
            <a:r>
              <a:rPr lang="es-CL" sz="1600" dirty="0"/>
              <a:t>, con recursos vigentes por </a:t>
            </a:r>
            <a:r>
              <a:rPr lang="es-CL" sz="1600" b="1" dirty="0"/>
              <a:t> </a:t>
            </a:r>
            <a:r>
              <a:rPr lang="es-CL" sz="1600" dirty="0"/>
              <a:t> $</a:t>
            </a:r>
            <a:r>
              <a:rPr lang="es-CL" sz="1600" dirty="0" smtClean="0"/>
              <a:t>1.243.918, </a:t>
            </a:r>
            <a:r>
              <a:rPr lang="es-CL" sz="1600" dirty="0"/>
              <a:t>representa el 46% de los recursos del Ministerio, el que al mes de julio alcanzó una ejecución de </a:t>
            </a:r>
            <a:r>
              <a:rPr lang="es-CL" sz="1600" b="1" dirty="0" smtClean="0"/>
              <a:t>53%</a:t>
            </a:r>
            <a:r>
              <a:rPr lang="es-CL" sz="1600" dirty="0" smtClean="0"/>
              <a:t> </a:t>
            </a:r>
            <a:r>
              <a:rPr lang="es-CL" sz="1600" dirty="0"/>
              <a:t>respecto al presupuesto 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CL" sz="1600" dirty="0" smtClean="0"/>
              <a:t>En </a:t>
            </a:r>
            <a:r>
              <a:rPr lang="es-CL" sz="1600" dirty="0"/>
              <a:t>iniciativas de inversión, con recursos vigentes por $</a:t>
            </a:r>
            <a:r>
              <a:rPr lang="es-CL" sz="1600" dirty="0" smtClean="0"/>
              <a:t>1.581.166 </a:t>
            </a:r>
            <a:r>
              <a:rPr lang="es-CL" sz="1600" dirty="0"/>
              <a:t>millones, alcanzaron un avance presupuestario de un </a:t>
            </a:r>
            <a:r>
              <a:rPr lang="es-CL" sz="1600" dirty="0" smtClean="0"/>
              <a:t>47</a:t>
            </a:r>
            <a:r>
              <a:rPr lang="es-CL" sz="1600" dirty="0"/>
              <a:t>%, según la siguiente desagregación: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endParaRPr lang="es-CL" sz="1600" dirty="0" smtClean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56423"/>
              </p:ext>
            </p:extLst>
          </p:nvPr>
        </p:nvGraphicFramePr>
        <p:xfrm>
          <a:off x="1004888" y="3717032"/>
          <a:ext cx="7134225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Hoja de cálculo" r:id="rId3" imgW="7134113" imgH="2143243" progId="Excel.Sheet.12">
                  <p:embed/>
                </p:oleObj>
              </mc:Choice>
              <mc:Fallback>
                <p:oleObj name="Hoja de cálculo" r:id="rId3" imgW="7134113" imgH="2143243" progId="Excel.Sheet.12">
                  <p:embed/>
                  <p:pic>
                    <p:nvPicPr>
                      <p:cNvPr id="0" name="6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3717032"/>
                        <a:ext cx="7134225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296123"/>
            <a:ext cx="8406135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199584" cy="323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301208"/>
            <a:ext cx="8406135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7730"/>
            <a:ext cx="6192688" cy="331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7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760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34403"/>
              </p:ext>
            </p:extLst>
          </p:nvPr>
        </p:nvGraphicFramePr>
        <p:xfrm>
          <a:off x="467544" y="1798687"/>
          <a:ext cx="8148280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Hoja de cálculo" r:id="rId3" imgW="7134113" imgH="2638438" progId="Excel.Sheet.8">
                  <p:embed/>
                </p:oleObj>
              </mc:Choice>
              <mc:Fallback>
                <p:oleObj name="Hoja de cálculo" r:id="rId3" imgW="7134113" imgH="263843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98687"/>
                        <a:ext cx="8148280" cy="263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6" y="479715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014412"/>
              </p:ext>
            </p:extLst>
          </p:nvPr>
        </p:nvGraphicFramePr>
        <p:xfrm>
          <a:off x="461963" y="1628800"/>
          <a:ext cx="8153861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Hoja de cálculo" r:id="rId4" imgW="8219918" imgH="3095678" progId="Excel.Sheet.8">
                  <p:embed/>
                </p:oleObj>
              </mc:Choice>
              <mc:Fallback>
                <p:oleObj name="Hoja de cálculo" r:id="rId4" imgW="8219918" imgH="309567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1963" y="1628800"/>
                        <a:ext cx="8153861" cy="309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86407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01. PROGRAMA 01: SECRETARÍA Y ADMINISTRACIÓN GENERAL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858575"/>
              </p:ext>
            </p:extLst>
          </p:nvPr>
        </p:nvGraphicFramePr>
        <p:xfrm>
          <a:off x="386224" y="1628800"/>
          <a:ext cx="8229599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Hoja de cálculo" r:id="rId3" imgW="7839097" imgH="3086100" progId="Excel.Sheet.8">
                  <p:embed/>
                </p:oleObj>
              </mc:Choice>
              <mc:Fallback>
                <p:oleObj name="Hoja de cálculo" r:id="rId3" imgW="7839097" imgH="308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628800"/>
                        <a:ext cx="8229599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872187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01: ADMINISTRACIÓN Y EJECUCIÓN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644116"/>
              </p:ext>
            </p:extLst>
          </p:nvPr>
        </p:nvGraphicFramePr>
        <p:xfrm>
          <a:off x="467545" y="1772816"/>
          <a:ext cx="8148280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Hoja de cálculo" r:id="rId3" imgW="8124892" imgH="3991001" progId="Excel.Sheet.8">
                  <p:embed/>
                </p:oleObj>
              </mc:Choice>
              <mc:Fallback>
                <p:oleObj name="Hoja de cálculo" r:id="rId3" imgW="8124892" imgH="399100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772816"/>
                        <a:ext cx="8148280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3049</TotalTime>
  <Words>732</Words>
  <Application>Microsoft Office PowerPoint</Application>
  <PresentationFormat>Presentación en pantalla (4:3)</PresentationFormat>
  <Paragraphs>90</Paragraphs>
  <Slides>20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1_Tema de Office</vt:lpstr>
      <vt:lpstr>Tema de Office</vt:lpstr>
      <vt:lpstr>Imagen de mapa de bits</vt:lpstr>
      <vt:lpstr>Hoja de cálculo de Microsoft Excel 97-2003</vt:lpstr>
      <vt:lpstr>Hoja de cálculo de Microsoft Excel</vt:lpstr>
      <vt:lpstr>EJECUCIÓN ACUMULADA DE GASTOS PRESUPUESTARIOS al mes de JULIO de 2018 Partida 12: MINISTERIO DE OBRAS PÚBLICAS</vt:lpstr>
      <vt:lpstr>EJECUCIÓN ACUMULADA DE GASTOS A JULIO DE 2018  PARTIDA 12 MINISTERIO DE OBRAS PÚBLICAS</vt:lpstr>
      <vt:lpstr>EJECUCIÓN ACUMULADA DE GASTOS A JULIO DE 2018  PARTIDA 12 MINISTERIO DE OBRAS PÚBLICAS</vt:lpstr>
      <vt:lpstr>Presentación de PowerPoint</vt:lpstr>
      <vt:lpstr>Presentación de PowerPoint</vt:lpstr>
      <vt:lpstr>EJECUCIÓN ACUMULADA DE GASTOS A JULIO DE 2018  PARTIDA 12 MINISTERIO DE OBRAS PÚBLICAS</vt:lpstr>
      <vt:lpstr>EJECUCIÓN ACUMULADA DE GASTOS A JULIO DE 2018  PARTIDA 12 RESUMEN POR CAPÍTULOS</vt:lpstr>
      <vt:lpstr>EJECUCIÓN ACUMULADA DE GASTOS A JULIO DE 2018  PARTIDA 12. CAPÍTULO 01. PROGRAMA 01: SECRETARÍA Y ADMINISTRACIÓN GENERAL</vt:lpstr>
      <vt:lpstr>EJECUCIÓN ACUMULADA DE GASTOS A JULIO DE 2018  PARTIDA 12. CAPÍTULO 02. PROGRAMA 01: ADMINISTRACIÓN Y EJECUCIÓN DE OBRAS PÚBLICAS</vt:lpstr>
      <vt:lpstr>EJECUCIÓN ACUMULADA DE GASTOS A JULIO DE 2018  PARTIDA 12. CAPÍTULO 02. PROGRAMA 02: DIRECCIÓN DE ARQUITECTURA</vt:lpstr>
      <vt:lpstr>EJECUCIÓN ACUMULADA DE GASTOS A JULIO DE 2018  PARTIDA 12. CAPÍTULO 02. PROGRAMA 03: DIRECCIÓN DE OBRAS PÚBLICAS</vt:lpstr>
      <vt:lpstr>EJECUCIÓN ACUMULADA DE GASTOS A JULIO DE 2018  PARTIDA 12. CAPÍTULO 02. PROGRAMA 04: DIRECCIÓN DE VIALIDAD</vt:lpstr>
      <vt:lpstr>EJECUCIÓN ACUMULADA DE GASTOS A JULIO DE 2018  PARTIDA 12. CAPÍTULO 02. PROGRAMA 06: DIRECCIÓN DE OBRAS PORTUARIAS</vt:lpstr>
      <vt:lpstr>EJECUCIÓN ACUMULADA DE GASTOS A JULIO DE 2018  PARTIDA 12. CAPÍTULO 02. PROGRAMA 07: DIRECCIÓN DE AEROPUERTOS</vt:lpstr>
      <vt:lpstr>EJECUCIÓN ACUMULADA DE GASTOS A JULIO DE 2018  PARTIDA 12. CAPÍTULO 02. PROGRAMA 08: ADMINISTRACIÓN SISTEMA CONCESIONES</vt:lpstr>
      <vt:lpstr>EJECUCIÓN ACUMULADA DE GASTOS A JULIO DE 2018  PARTIDA 12. CAPÍTULO 02. PROGRAMA 11: DIRECCIÓN DE PLANEAMIENTO</vt:lpstr>
      <vt:lpstr>EJECUCIÓN ACUMULADA DE GASTOS A JULIO DE 2018  PARTIDA 12. CAPÍTULO 02. PROGRAMA 12: AGUA POTABLE RURAL</vt:lpstr>
      <vt:lpstr>EJECUCIÓN ACUMULADA DE GASTOS A JULIO DE 2018  PARTIDA 12. CAPÍTULO 04. PROGRAMA 01: DIRECCIÓN GENERAL DE AGUAS</vt:lpstr>
      <vt:lpstr>EJECUCIÓN ACUMULADA DE GASTOS A JULIO DE 2018  PARTIDA 12. CAPÍTULO 05. PROGRAMA 01: INSTITUTO NACIONAL DE HIDRÁULICA</vt:lpstr>
      <vt:lpstr>EJECUCIÓN ACUMULADA DE GASTOS A JULIO DE 2018  PARTIDA 12. CAPÍTULO 07. PROGRAMA 01: SUPERINTENDENCIA DE SERVICIOS SANITARIOS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 Santiago</cp:lastModifiedBy>
  <cp:revision>181</cp:revision>
  <cp:lastPrinted>2018-08-21T18:55:33Z</cp:lastPrinted>
  <dcterms:created xsi:type="dcterms:W3CDTF">2016-06-23T13:38:47Z</dcterms:created>
  <dcterms:modified xsi:type="dcterms:W3CDTF">2018-09-06T14:40:32Z</dcterms:modified>
</cp:coreProperties>
</file>