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154-4B0B-8813-1F013ED4A32D}"/>
                </c:ext>
              </c:extLst>
            </c:dLbl>
            <c:dLbl>
              <c:idx val="4"/>
              <c:layout>
                <c:manualLayout>
                  <c:x val="-1.6260162601626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54-4B0B-8813-1F013ED4A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Partida'!$X$23:$AD$23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Partida'!$X$24:$AD$24</c:f>
              <c:numCache>
                <c:formatCode>0.0%</c:formatCode>
                <c:ptCount val="7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  <c:pt idx="4">
                  <c:v>8.2045857082983009E-2</c:v>
                </c:pt>
                <c:pt idx="5">
                  <c:v>8.5376114115513338E-2</c:v>
                </c:pt>
                <c:pt idx="6">
                  <c:v>7.3775677913821183E-2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154-4B0B-8813-1F013ED4A32D}"/>
            </c:ext>
          </c:extLst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24421498210927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54-4B0B-8813-1F013ED4A32D}"/>
                </c:ext>
              </c:extLst>
            </c:dLbl>
            <c:dLbl>
              <c:idx val="1"/>
              <c:layout>
                <c:manualLayout>
                  <c:x val="1.6260162601625966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54-4B0B-8813-1F013ED4A32D}"/>
                </c:ext>
              </c:extLst>
            </c:dLbl>
            <c:dLbl>
              <c:idx val="2"/>
              <c:layout>
                <c:manualLayout>
                  <c:x val="1.3550135501355014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54-4B0B-8813-1F013ED4A32D}"/>
                </c:ext>
              </c:extLst>
            </c:dLbl>
            <c:dLbl>
              <c:idx val="5"/>
              <c:layout>
                <c:manualLayout>
                  <c:x val="1.0645375914836993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3952095808383235E-2"/>
                  <c:y val="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Partida'!$X$23:$AD$23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Partida'!$X$25:$AD$25</c:f>
              <c:numCache>
                <c:formatCode>0.0%</c:formatCode>
                <c:ptCount val="7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  <c:pt idx="4">
                  <c:v>7.7242113714669269E-2</c:v>
                </c:pt>
                <c:pt idx="5">
                  <c:v>8.038865276836904E-2</c:v>
                </c:pt>
                <c:pt idx="6">
                  <c:v>7.0373341482230609E-2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154-4B0B-8813-1F013ED4A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56608"/>
        <c:axId val="4758144"/>
      </c:barChart>
      <c:catAx>
        <c:axId val="475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8144"/>
        <c:crosses val="autoZero"/>
        <c:auto val="1"/>
        <c:lblAlgn val="ctr"/>
        <c:lblOffset val="100"/>
        <c:noMultiLvlLbl val="0"/>
      </c:catAx>
      <c:valAx>
        <c:axId val="47581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66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es-CL" sz="1200"/>
              <a:t>Ejecución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-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44444444444444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666666666666666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222222222222221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2222222222222215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8888888888888892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1944444444444445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Partida'!$AK$23:$AQ$23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Partida'!$AK$24:$AQ$24</c:f>
              <c:numCache>
                <c:formatCode>0.0%</c:formatCode>
                <c:ptCount val="7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  <c:pt idx="4">
                  <c:v>0.38886252017277534</c:v>
                </c:pt>
                <c:pt idx="5">
                  <c:v>0.47423863428828866</c:v>
                </c:pt>
                <c:pt idx="6">
                  <c:v>0.54801431220210983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4"/>
              <c:layout>
                <c:manualLayout>
                  <c:x val="2.2222222222222324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88888888888888E-2"/>
                  <c:y val="1.3888888888888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Partida'!$AK$23:$AQ$23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Partida'!$AK$25:$AQ$25</c:f>
              <c:numCache>
                <c:formatCode>0.0%</c:formatCode>
                <c:ptCount val="7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  <c:pt idx="4">
                  <c:v>0.38017849293628325</c:v>
                </c:pt>
                <c:pt idx="5">
                  <c:v>0.46056714570465229</c:v>
                </c:pt>
                <c:pt idx="6">
                  <c:v>0.53094048718688291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05984"/>
        <c:axId val="4924160"/>
      </c:lineChart>
      <c:catAx>
        <c:axId val="4905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24160"/>
        <c:crosses val="autoZero"/>
        <c:auto val="1"/>
        <c:lblAlgn val="ctr"/>
        <c:lblOffset val="100"/>
        <c:noMultiLvlLbl val="0"/>
      </c:catAx>
      <c:valAx>
        <c:axId val="49241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4905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septiembre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301208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522373"/>
              </p:ext>
            </p:extLst>
          </p:nvPr>
        </p:nvGraphicFramePr>
        <p:xfrm>
          <a:off x="604683" y="1796108"/>
          <a:ext cx="7874001" cy="3286125"/>
        </p:xfrm>
        <a:graphic>
          <a:graphicData uri="http://schemas.openxmlformats.org/drawingml/2006/table">
            <a:tbl>
              <a:tblPr/>
              <a:tblGrid>
                <a:gridCol w="371325"/>
                <a:gridCol w="342762"/>
                <a:gridCol w="355457"/>
                <a:gridCol w="2234299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75.143.283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-1.584.339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46.930.178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40.163.459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-449.558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23.582.329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-925.354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13.665.772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1.336.927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-209.427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-75.004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-101.246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-29.643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9.351.152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9.351.152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27954"/>
              </p:ext>
            </p:extLst>
          </p:nvPr>
        </p:nvGraphicFramePr>
        <p:xfrm>
          <a:off x="539552" y="1705192"/>
          <a:ext cx="8229602" cy="3944355"/>
        </p:xfrm>
        <a:graphic>
          <a:graphicData uri="http://schemas.openxmlformats.org/drawingml/2006/table">
            <a:tbl>
              <a:tblPr/>
              <a:tblGrid>
                <a:gridCol w="267729"/>
                <a:gridCol w="328575"/>
                <a:gridCol w="304237"/>
                <a:gridCol w="2948053"/>
                <a:gridCol w="730168"/>
                <a:gridCol w="730168"/>
                <a:gridCol w="730168"/>
                <a:gridCol w="730168"/>
                <a:gridCol w="730168"/>
                <a:gridCol w="730168"/>
              </a:tblGrid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5.188.443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-170.908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2.396.973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46,2%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3.214.578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-23.007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1.730.652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1.488.991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-89.138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391.382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80.292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80.292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44.520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37.836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44.520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37.836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349.674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-58.676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149.227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80.110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-20.272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39.602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7.277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-1.842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6.998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96,2%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163.129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-18.519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48.629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-12.306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59.957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50.529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-5.737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42.670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23731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9959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942156" y="1600200"/>
          <a:ext cx="7259688" cy="4525963"/>
        </p:xfrm>
        <a:graphic>
          <a:graphicData uri="http://schemas.openxmlformats.org/drawingml/2006/table">
            <a:tbl>
              <a:tblPr/>
              <a:tblGrid>
                <a:gridCol w="317487"/>
                <a:gridCol w="306148"/>
                <a:gridCol w="317487"/>
                <a:gridCol w="2236586"/>
                <a:gridCol w="680330"/>
                <a:gridCol w="680330"/>
                <a:gridCol w="680330"/>
                <a:gridCol w="680330"/>
                <a:gridCol w="680330"/>
                <a:gridCol w="680330"/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372.027.850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-4.240.428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218.746.466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306.351.656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-331.093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182.568.600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58.690.245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-3.702.868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29.855.609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43.393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43.393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4.633.110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244.207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1.035.188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-206.467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901.696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209.039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-52.899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39.371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186.110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-47.096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200.059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188.631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-21.414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197.750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242.332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-61.323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254.066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209.076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-23.735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210.450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744.058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744.058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4111" y="5013176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6931" y="2276872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199" y="2675858"/>
          <a:ext cx="8229602" cy="2374647"/>
        </p:xfrm>
        <a:graphic>
          <a:graphicData uri="http://schemas.openxmlformats.org/drawingml/2006/table">
            <a:tbl>
              <a:tblPr/>
              <a:tblGrid>
                <a:gridCol w="367365"/>
                <a:gridCol w="339106"/>
                <a:gridCol w="351665"/>
                <a:gridCol w="2650052"/>
                <a:gridCol w="753569"/>
                <a:gridCol w="753569"/>
                <a:gridCol w="753569"/>
                <a:gridCol w="753569"/>
                <a:gridCol w="753569"/>
                <a:gridCol w="753569"/>
              </a:tblGrid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74.425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42.544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22.030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50.132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31.402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840408"/>
              </p:ext>
            </p:extLst>
          </p:nvPr>
        </p:nvGraphicFramePr>
        <p:xfrm>
          <a:off x="472985" y="1786348"/>
          <a:ext cx="8229599" cy="4488862"/>
        </p:xfrm>
        <a:graphic>
          <a:graphicData uri="http://schemas.openxmlformats.org/drawingml/2006/table">
            <a:tbl>
              <a:tblPr/>
              <a:tblGrid>
                <a:gridCol w="370760"/>
                <a:gridCol w="342240"/>
                <a:gridCol w="354915"/>
                <a:gridCol w="2598486"/>
                <a:gridCol w="760533"/>
                <a:gridCol w="760533"/>
                <a:gridCol w="760533"/>
                <a:gridCol w="760533"/>
                <a:gridCol w="760533"/>
                <a:gridCol w="760533"/>
              </a:tblGrid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103.183.988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-2.043.448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31.586.843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19.098.007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-222.432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11.154.757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36.107.341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-1.797.439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17.848.710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27.371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27.371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933.188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-118.674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550.346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83.961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-21.247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76.145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48.352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-3.380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49.441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102,3%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487.277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-55.318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147.296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22.417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-5.673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16.742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291.181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-33.056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260.722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1.188.638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1.188.638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31896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72.423.286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-2.814.516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44.887.347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28.036.893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-96.532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15.863.208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38.476.810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-2.366.723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19.848.110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280.772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280.772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2.443.198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-350.044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619.279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1.858.011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-210.927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473.132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-90.559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453336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046019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996786"/>
              </p:ext>
            </p:extLst>
          </p:nvPr>
        </p:nvGraphicFramePr>
        <p:xfrm>
          <a:off x="683569" y="1273683"/>
          <a:ext cx="7776862" cy="5107652"/>
        </p:xfrm>
        <a:graphic>
          <a:graphicData uri="http://schemas.openxmlformats.org/drawingml/2006/table">
            <a:tbl>
              <a:tblPr/>
              <a:tblGrid>
                <a:gridCol w="347684"/>
                <a:gridCol w="320941"/>
                <a:gridCol w="332828"/>
                <a:gridCol w="2496203"/>
                <a:gridCol w="713201"/>
                <a:gridCol w="713201"/>
                <a:gridCol w="713201"/>
                <a:gridCol w="713201"/>
                <a:gridCol w="713201"/>
                <a:gridCol w="713201"/>
              </a:tblGrid>
              <a:tr h="1476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36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219.977.382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-520.012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125.849.510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184.728.896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-553.348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109.557.455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27.284.535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-812.645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11.086.895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3.656.362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634.270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1.701.065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1.459.080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-233.994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147.002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652.480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-144.061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66.851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-13.771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45.831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244.434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24.876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85.294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356.611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-85.292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14.925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83.350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-9.462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55.354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-6.284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334.589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334.589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711199" y="2129631"/>
          <a:ext cx="7721601" cy="3467100"/>
        </p:xfrm>
        <a:graphic>
          <a:graphicData uri="http://schemas.openxmlformats.org/drawingml/2006/table">
            <a:tbl>
              <a:tblPr/>
              <a:tblGrid>
                <a:gridCol w="371322"/>
                <a:gridCol w="342759"/>
                <a:gridCol w="355454"/>
                <a:gridCol w="208194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626" y="573325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6626" y="1700808"/>
            <a:ext cx="777686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28651" y="2091531"/>
          <a:ext cx="7886698" cy="35433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46995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35.825.545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22.260.104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15.203.312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8.804.129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17.001.812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-1.624.132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10.464.519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614.496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-89.405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54.716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-47.720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-6.054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2.808.656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2.808.656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1" y="616530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30661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906440" y="1600205"/>
          <a:ext cx="7331120" cy="4525953"/>
        </p:xfrm>
        <a:graphic>
          <a:graphicData uri="http://schemas.openxmlformats.org/drawingml/2006/table">
            <a:tbl>
              <a:tblPr/>
              <a:tblGrid>
                <a:gridCol w="344613"/>
                <a:gridCol w="318104"/>
                <a:gridCol w="329885"/>
                <a:gridCol w="2097130"/>
                <a:gridCol w="706898"/>
                <a:gridCol w="706898"/>
                <a:gridCol w="706898"/>
                <a:gridCol w="706898"/>
                <a:gridCol w="706898"/>
                <a:gridCol w="706898"/>
              </a:tblGrid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6.750.539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114.902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2.873.241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1.517.184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-17.409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829.748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1.408.449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-1.620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380.528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1.503.725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18.517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18.517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1.463.823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1.399.939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21.385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21.385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104.117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-20.684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19.229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-4.866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7.181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-816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44.287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-11.207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33.420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-3.795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/>
              <a:t>La ejecución </a:t>
            </a:r>
            <a:r>
              <a:rPr lang="es-CL" sz="1200" dirty="0" smtClean="0"/>
              <a:t>presupuestaria del mes de julio de la Partida alcanzó a $125.648 </a:t>
            </a:r>
            <a:r>
              <a:rPr lang="es-CL" sz="1200" dirty="0"/>
              <a:t>millones, equivalente a un </a:t>
            </a:r>
            <a:r>
              <a:rPr lang="es-CL" sz="1200" dirty="0" smtClean="0"/>
              <a:t>7</a:t>
            </a:r>
            <a:r>
              <a:rPr lang="es-CL" sz="1200" dirty="0"/>
              <a:t>% respecto de la ley inicial de presupuestos. Este porcentaje </a:t>
            </a:r>
            <a:r>
              <a:rPr lang="es-CL" sz="1200" dirty="0" smtClean="0"/>
              <a:t> es  </a:t>
            </a:r>
            <a:r>
              <a:rPr lang="es-CL" sz="1200" dirty="0"/>
              <a:t>inferior al </a:t>
            </a:r>
            <a:r>
              <a:rPr lang="es-CL" sz="1200" dirty="0" smtClean="0"/>
              <a:t> 7,4% </a:t>
            </a:r>
            <a:r>
              <a:rPr lang="es-CL" sz="1200" dirty="0"/>
              <a:t>ejecutado en </a:t>
            </a:r>
            <a:r>
              <a:rPr lang="es-CL" sz="1200" dirty="0" smtClean="0"/>
              <a:t>el mismo mes del </a:t>
            </a:r>
            <a:r>
              <a:rPr lang="es-CL" sz="1200" dirty="0"/>
              <a:t>año anterior.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/>
              <a:t>Con ello, el comportamiento de la ejecución acumulada al mes de </a:t>
            </a:r>
            <a:r>
              <a:rPr lang="es-CL" sz="1200" dirty="0" smtClean="0"/>
              <a:t>julio, </a:t>
            </a:r>
            <a:r>
              <a:rPr lang="es-CL" sz="1200" dirty="0"/>
              <a:t>que suma </a:t>
            </a:r>
            <a:r>
              <a:rPr lang="es-CL" sz="1200" dirty="0" smtClean="0"/>
              <a:t>$947.989 </a:t>
            </a:r>
            <a:r>
              <a:rPr lang="es-CL" sz="1200" dirty="0"/>
              <a:t>millones, equivalente a un </a:t>
            </a:r>
            <a:r>
              <a:rPr lang="es-CL" sz="1200" dirty="0" smtClean="0"/>
              <a:t>53% </a:t>
            </a:r>
            <a:r>
              <a:rPr lang="es-CL" sz="1200" dirty="0"/>
              <a:t>de avance, presenta una trayectoria similar al acumulado en el mismo </a:t>
            </a:r>
            <a:r>
              <a:rPr lang="es-CL" sz="1200" dirty="0" smtClean="0"/>
              <a:t>período </a:t>
            </a:r>
            <a:r>
              <a:rPr lang="es-CL" sz="1200" dirty="0"/>
              <a:t>del año anterior. Por otra parte, la ejecución en dólares acumuló un gasto de </a:t>
            </a:r>
            <a:r>
              <a:rPr lang="es-CL" sz="1200" dirty="0" smtClean="0"/>
              <a:t>$81.296 </a:t>
            </a:r>
            <a:r>
              <a:rPr lang="es-CL" sz="1200" dirty="0"/>
              <a:t>miles, equivalente a  </a:t>
            </a:r>
            <a:r>
              <a:rPr lang="es-CL" sz="1200" dirty="0" smtClean="0"/>
              <a:t>42,7%.  </a:t>
            </a:r>
            <a:endParaRPr lang="es-CL" sz="12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/>
              <a:t>En el mes de </a:t>
            </a:r>
            <a:r>
              <a:rPr lang="es-CL" sz="1200" dirty="0" smtClean="0"/>
              <a:t>julio, </a:t>
            </a:r>
            <a:r>
              <a:rPr lang="es-CL" sz="1200" dirty="0"/>
              <a:t>la modificación presupuestaria observada da cuenta de </a:t>
            </a:r>
            <a:r>
              <a:rPr lang="es-CL" sz="1200" dirty="0" smtClean="0"/>
              <a:t>una rebaja en la autorización de gastos por un total de $16.328 millones, que rebaja la autorización de gastos para los Subtítulos: “21 Gastos en Personal” por $3.484 millones, “22 Bienes y Servicios de Consumo” por $17.846 millones, “24 Transferencias Corrientes” por $285 millones y “29 Adquisición de Activos No Financieros” por $3.516 millones., y un incremento del Servicio </a:t>
            </a:r>
            <a:r>
              <a:rPr lang="es-CL" sz="1200" dirty="0"/>
              <a:t>a la Deuda por </a:t>
            </a:r>
            <a:r>
              <a:rPr lang="es-CL" sz="1200" dirty="0" smtClean="0"/>
              <a:t>$8.075 </a:t>
            </a:r>
            <a:r>
              <a:rPr lang="es-CL" sz="1200" dirty="0"/>
              <a:t>millones, que normalmente provienen de operaciones de años anteriores.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 smtClean="0"/>
              <a:t>La rebaja presupuestaria afectó en mayor medida a los siguientes programas presupuestarios: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 smtClean="0"/>
              <a:t>Ejército de Chile </a:t>
            </a:r>
            <a:r>
              <a:rPr lang="es-CL" sz="1200" dirty="0"/>
              <a:t> </a:t>
            </a:r>
            <a:r>
              <a:rPr lang="es-CL" sz="1200" dirty="0" smtClean="0"/>
              <a:t>por  $5.169 millones, Organismos de Salud del Ejército por $1.584 millones, Armada de Chile por $4.240 millones, Dirección General de Territorio Marítimo $2.043 millones, Dirección de Sanidad $2.814 millones, Fuerza Aérea de Chile $520 millones. Por otra parte, Organismos de Salud de la FACH fue incrementado su presupuesto en $1.080 millones.</a:t>
            </a:r>
            <a:endParaRPr lang="es-CL" sz="1200" dirty="0"/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8012" y="1783749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/>
                <a:gridCol w="342629"/>
                <a:gridCol w="355319"/>
                <a:gridCol w="2388885"/>
                <a:gridCol w="761398"/>
                <a:gridCol w="761398"/>
                <a:gridCol w="761398"/>
                <a:gridCol w="761398"/>
                <a:gridCol w="761398"/>
                <a:gridCol w="761398"/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4.311.017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-112.213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2.179.093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2.549.046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1.498.114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-56.308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/>
                <a:gridCol w="340145"/>
                <a:gridCol w="352742"/>
                <a:gridCol w="2632969"/>
                <a:gridCol w="755876"/>
                <a:gridCol w="755876"/>
                <a:gridCol w="755876"/>
                <a:gridCol w="755876"/>
                <a:gridCol w="755876"/>
                <a:gridCol w="755876"/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6.097.011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-357.135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3.681.478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2.741.969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-39.114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1.563.445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1.977.657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-142.976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1.185.807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7.063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7.063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1.364.413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-175.024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922.727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45.034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-11.396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23.719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-6.002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6.719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743.610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-84.417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582.514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75.530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-19.113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32.220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476.520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-54.096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257.814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1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66" y="53178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137597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394637"/>
              </p:ext>
            </p:extLst>
          </p:nvPr>
        </p:nvGraphicFramePr>
        <p:xfrm>
          <a:off x="507167" y="1365266"/>
          <a:ext cx="8210796" cy="5016065"/>
        </p:xfrm>
        <a:graphic>
          <a:graphicData uri="http://schemas.openxmlformats.org/drawingml/2006/table">
            <a:tbl>
              <a:tblPr/>
              <a:tblGrid>
                <a:gridCol w="357257"/>
                <a:gridCol w="329774"/>
                <a:gridCol w="341990"/>
                <a:gridCol w="2784771"/>
                <a:gridCol w="732834"/>
                <a:gridCol w="732834"/>
                <a:gridCol w="732834"/>
                <a:gridCol w="732834"/>
                <a:gridCol w="732834"/>
                <a:gridCol w="732834"/>
              </a:tblGrid>
              <a:tr h="117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88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299.873.544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457.859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119.818.012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105.575.210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-1.006.082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62.124.935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24.637.917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-1.449.746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10.099.624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831.949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626.507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1.028.840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123.492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-81.950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62.285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708.457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708.457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966.555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1.189.067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1.025.586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92.728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92.728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73.007.380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-6.314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11.544.616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3.232.735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-6.314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725.766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10.818.850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575.938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-1.124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289.195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85.750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57.506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 Fondos de Terceros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490.188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-957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231.689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12.436.288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-1.671.991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6.220.177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521.048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-131.853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240.595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-60.884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106.570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9.626.979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-1.092.882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5.762.192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1.103.101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-279.143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249.376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944.565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-107.229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102.039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54.194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54.194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40.302.822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-11.936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23.346.547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21.753.821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21.753.821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6.183.306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-11.936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1.592.726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6.111.486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-11.936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1.520.906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3.920.817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3.920.817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676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89856" y="1841356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84199" y="2186781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8"/>
                <a:gridCol w="2335870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2.775.885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-120.955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946.125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1.461.679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-61.802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378.772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-48.388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805781"/>
          <a:ext cx="7937498" cy="4114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14.674.394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-250.727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7.275.012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9.187.143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-74.544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5.513.383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2.144.085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-203.454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909.870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717.008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-49.386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264.548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77850" y="2329656"/>
          <a:ext cx="7988299" cy="306705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9"/>
                <a:gridCol w="2348567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4.262.881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-173.794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2.192.486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2.766.490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-99.587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1.519.104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-66.453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-7.754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817380" y="1600200"/>
          <a:ext cx="7509240" cy="4525963"/>
        </p:xfrm>
        <a:graphic>
          <a:graphicData uri="http://schemas.openxmlformats.org/drawingml/2006/table">
            <a:tbl>
              <a:tblPr/>
              <a:tblGrid>
                <a:gridCol w="331540"/>
                <a:gridCol w="306037"/>
                <a:gridCol w="317372"/>
                <a:gridCol w="2473799"/>
                <a:gridCol w="680082"/>
                <a:gridCol w="680082"/>
                <a:gridCol w="680082"/>
                <a:gridCol w="680082"/>
                <a:gridCol w="680082"/>
                <a:gridCol w="680082"/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14.027.713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-268.170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8.633.018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621.444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-43.623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356.987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1.055.244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-94.667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481.748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12.249.949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-210.714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7.691.146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5.510.949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72.866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5.354.638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253.836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124.195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136.748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134.848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79.870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55.100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827.983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-319.266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827.983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1.411.643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-438.040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1.411.643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2.800.869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674.166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2.800.869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6.739.000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-283.580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2.336.508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141.568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2.144.109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-255.716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501.846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4.033.343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-27.864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1.545.278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146.024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19.997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-488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-1.818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83.140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83.140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12.620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70.520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313131"/>
          <a:ext cx="8229599" cy="3100100"/>
        </p:xfrm>
        <a:graphic>
          <a:graphicData uri="http://schemas.openxmlformats.org/drawingml/2006/table">
            <a:tbl>
              <a:tblPr/>
              <a:tblGrid>
                <a:gridCol w="364032"/>
                <a:gridCol w="336029"/>
                <a:gridCol w="348475"/>
                <a:gridCol w="2700677"/>
                <a:gridCol w="746731"/>
                <a:gridCol w="746731"/>
                <a:gridCol w="746731"/>
                <a:gridCol w="746731"/>
                <a:gridCol w="746731"/>
                <a:gridCol w="746731"/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13.530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12.557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5.137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6.319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6.234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-1.883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4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7" y="5877272"/>
            <a:ext cx="7632848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/>
                <a:gridCol w="2297884"/>
                <a:gridCol w="808405"/>
                <a:gridCol w="781754"/>
                <a:gridCol w="781754"/>
                <a:gridCol w="710686"/>
                <a:gridCol w="710686"/>
                <a:gridCol w="710686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1.769.133.321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-16.328.707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947.974.079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1.189.307.200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-3.484.372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705.486.966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310.542.751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-17.846.049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146.234.269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746.989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1.846.020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22.582.144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-283.580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14.285.959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73.743.811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11.889.903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349.211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24.356.987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-3.516.700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10.341.883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1.188.638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1.936.792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41.443.479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23.275.440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16.099.192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8.075.898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31.138.998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49950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9" y="4653136"/>
            <a:ext cx="7344816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840631"/>
              </p:ext>
            </p:extLst>
          </p:nvPr>
        </p:nvGraphicFramePr>
        <p:xfrm>
          <a:off x="827584" y="2188337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/>
                <a:gridCol w="2335561"/>
                <a:gridCol w="718634"/>
                <a:gridCol w="718634"/>
                <a:gridCol w="718634"/>
                <a:gridCol w="718634"/>
                <a:gridCol w="718634"/>
                <a:gridCol w="718634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620688"/>
            <a:ext cx="77067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8183" y="1387369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322559"/>
              </p:ext>
            </p:extLst>
          </p:nvPr>
        </p:nvGraphicFramePr>
        <p:xfrm>
          <a:off x="599377" y="1705316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/>
                <a:gridCol w="761687"/>
                <a:gridCol w="178996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543.167.699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-5.169.635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318.122.747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75.143.283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-1.584.339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46.930.178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5.188.443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-170.908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2.396.973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372.027.850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-4.240.428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218.746.466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103.183.988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-2.043.448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31.586.843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72.423.286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-2.814.516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44.887.347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219.977.382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-520.012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125.849.510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35.825.545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22.260.104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6.750.539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4.311.017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-112.213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2.179.093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6.097.011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-357.135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3.681.478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299.873.544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457.859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119.818.012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2.775.885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-120.955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946.125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14.674.394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-250.727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7.275.012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4.262.881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-173.794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2.192.486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14.027.713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-268.170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8.633.018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1.779.710.460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-16.172.701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958.378.633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3469" y="6381328"/>
            <a:ext cx="7623360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76142"/>
            <a:ext cx="76953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11.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5" y="103645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801131"/>
              </p:ext>
            </p:extLst>
          </p:nvPr>
        </p:nvGraphicFramePr>
        <p:xfrm>
          <a:off x="611558" y="1340771"/>
          <a:ext cx="7776865" cy="4968548"/>
        </p:xfrm>
        <a:graphic>
          <a:graphicData uri="http://schemas.openxmlformats.org/drawingml/2006/table">
            <a:tbl>
              <a:tblPr/>
              <a:tblGrid>
                <a:gridCol w="329114"/>
                <a:gridCol w="390062"/>
                <a:gridCol w="353494"/>
                <a:gridCol w="2315994"/>
                <a:gridCol w="731367"/>
                <a:gridCol w="694798"/>
                <a:gridCol w="767935"/>
                <a:gridCol w="731367"/>
                <a:gridCol w="731367"/>
                <a:gridCol w="731367"/>
              </a:tblGrid>
              <a:tr h="140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543.167.699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-5.169.635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318.122.747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466.606.547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-485.397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278.334.867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68.865.395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-4.450.724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28.888.929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348.427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348.427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3.942.210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271.664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19.595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252.069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1.608.011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30.533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30.533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1.185.269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-233.514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300.288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234.195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-59.264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475.113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-120.230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72.630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101.738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16.795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100.621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-25.463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107.020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84,9%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106,4%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141.278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-16.039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103.843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73,5%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132.324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-15.022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803.951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803.951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5.503.362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5.503.362</a:t>
                      </a:r>
                    </a:p>
                  </a:txBody>
                  <a:tcPr marL="6402" marR="6402" marT="6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02" marR="6402" marT="6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686" y="6165304"/>
            <a:ext cx="786024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11.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6"/>
            <a:ext cx="7860248" cy="2588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633507"/>
              </p:ext>
            </p:extLst>
          </p:nvPr>
        </p:nvGraphicFramePr>
        <p:xfrm>
          <a:off x="552951" y="1671618"/>
          <a:ext cx="8127997" cy="4349669"/>
        </p:xfrm>
        <a:graphic>
          <a:graphicData uri="http://schemas.openxmlformats.org/drawingml/2006/table">
            <a:tbl>
              <a:tblPr/>
              <a:tblGrid>
                <a:gridCol w="371330"/>
                <a:gridCol w="342766"/>
                <a:gridCol w="355461"/>
                <a:gridCol w="2488228"/>
                <a:gridCol w="761702"/>
                <a:gridCol w="761702"/>
                <a:gridCol w="761702"/>
                <a:gridCol w="761702"/>
                <a:gridCol w="761702"/>
                <a:gridCol w="761702"/>
              </a:tblGrid>
              <a:tr h="207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1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2920</TotalTime>
  <Words>7847</Words>
  <Application>Microsoft Office PowerPoint</Application>
  <PresentationFormat>Presentación en pantalla (4:3)</PresentationFormat>
  <Paragraphs>4805</Paragraphs>
  <Slides>27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JULIO 2018 PARTIDA 11: MINISTERIO DE DEFENSA NACIONAL</vt:lpstr>
      <vt:lpstr>EJECUCIÓN ACUMULADADE GASTOS A JULIO DE 2018  PARTIDA 11 MINISTERIO DE DEFENSA NACIONAL</vt:lpstr>
      <vt:lpstr>COMPORTAMIENTO DE LA EJECUCIÓN MENSUAL DE GASTOS A JULIO DE 2018  PARTIDA 11 MINISTERIO DE DEFENSA NACIONAL</vt:lpstr>
      <vt:lpstr>COMPORTAMIENTO DE LA EJECUCIÓN ACUMULADA DE GASTOS A JULIO DE 2018  PARTIDA 11 MINISTERIO DE DEFENSA NACIONAL</vt:lpstr>
      <vt:lpstr>EJECUCIÓN ACUMULADA DE GASTOS A JULIO 2018  PARTIDA 11 MINISTERIO DE DEFENSA NACIONAL</vt:lpstr>
      <vt:lpstr>EJECUCIÓN ACUMULADA DE GASTOS A JULIO 2018  PARTIDA 11 MINISTERIO DE DEFENSA NACIONAL</vt:lpstr>
      <vt:lpstr>EJECUCIÓN ACUMULADA DE GASTOS A JULIO 2018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218</cp:revision>
  <cp:lastPrinted>2016-07-14T20:27:16Z</cp:lastPrinted>
  <dcterms:created xsi:type="dcterms:W3CDTF">2016-06-23T13:38:47Z</dcterms:created>
  <dcterms:modified xsi:type="dcterms:W3CDTF">2018-12-28T13:12:57Z</dcterms:modified>
</cp:coreProperties>
</file>