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0"/>
  </p:notesMasterIdLst>
  <p:handoutMasterIdLst>
    <p:handoutMasterId r:id="rId61"/>
  </p:handoutMasterIdLst>
  <p:sldIdLst>
    <p:sldId id="256" r:id="rId3"/>
    <p:sldId id="298" r:id="rId4"/>
    <p:sldId id="339" r:id="rId5"/>
    <p:sldId id="299" r:id="rId6"/>
    <p:sldId id="264" r:id="rId7"/>
    <p:sldId id="263" r:id="rId8"/>
    <p:sldId id="330" r:id="rId9"/>
    <p:sldId id="347" r:id="rId10"/>
    <p:sldId id="265" r:id="rId11"/>
    <p:sldId id="331" r:id="rId12"/>
    <p:sldId id="268" r:id="rId13"/>
    <p:sldId id="271" r:id="rId14"/>
    <p:sldId id="301" r:id="rId15"/>
    <p:sldId id="302" r:id="rId16"/>
    <p:sldId id="304" r:id="rId17"/>
    <p:sldId id="306" r:id="rId18"/>
    <p:sldId id="307" r:id="rId19"/>
    <p:sldId id="332" r:id="rId20"/>
    <p:sldId id="333" r:id="rId21"/>
    <p:sldId id="308" r:id="rId22"/>
    <p:sldId id="309" r:id="rId23"/>
    <p:sldId id="310" r:id="rId24"/>
    <p:sldId id="334" r:id="rId25"/>
    <p:sldId id="311" r:id="rId26"/>
    <p:sldId id="312" r:id="rId27"/>
    <p:sldId id="313" r:id="rId28"/>
    <p:sldId id="314" r:id="rId29"/>
    <p:sldId id="340" r:id="rId30"/>
    <p:sldId id="345" r:id="rId31"/>
    <p:sldId id="341" r:id="rId32"/>
    <p:sldId id="342" r:id="rId33"/>
    <p:sldId id="315" r:id="rId34"/>
    <p:sldId id="335" r:id="rId35"/>
    <p:sldId id="316" r:id="rId36"/>
    <p:sldId id="336" r:id="rId37"/>
    <p:sldId id="317" r:id="rId38"/>
    <p:sldId id="318" r:id="rId39"/>
    <p:sldId id="337" r:id="rId40"/>
    <p:sldId id="319" r:id="rId41"/>
    <p:sldId id="338" r:id="rId42"/>
    <p:sldId id="320" r:id="rId43"/>
    <p:sldId id="321" r:id="rId44"/>
    <p:sldId id="322" r:id="rId45"/>
    <p:sldId id="343" r:id="rId46"/>
    <p:sldId id="346" r:id="rId47"/>
    <p:sldId id="344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48" r:id="rId56"/>
    <p:sldId id="349" r:id="rId57"/>
    <p:sldId id="350" r:id="rId58"/>
    <p:sldId id="351" r:id="rId5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659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38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511A53-2B8D-4197-A3ED-099956649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851106"/>
              </p:ext>
            </p:extLst>
          </p:nvPr>
        </p:nvGraphicFramePr>
        <p:xfrm>
          <a:off x="628649" y="1893833"/>
          <a:ext cx="7886702" cy="261771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967520042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687650702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955762253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382837374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8171297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81315082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275262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825736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5659001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26735960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45428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3833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3.483.219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3.019.797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-463.422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523.609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9061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8190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95994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1.232.580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-125.661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646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923.400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736.920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-186.480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315.016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61609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1.143.538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1.026.955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-116.583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5514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7.547.433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343.803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28349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7.547.433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343.803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5490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169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1405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Suplementario por Costo de Capital Adicional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9134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94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466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65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 PROGRAMA DE INFRAESTRUCTURA EDUCACIONAL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5150078-1FD2-45BE-8077-D01F7F22A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992145"/>
              </p:ext>
            </p:extLst>
          </p:nvPr>
        </p:nvGraphicFramePr>
        <p:xfrm>
          <a:off x="628649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386620675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715391132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4156935039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55142576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66489606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5021292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76931061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46166502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597417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1036331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24593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17030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7485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2067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882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DA2E1D-C96C-41BE-BBB3-475A17DFF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64883"/>
              </p:ext>
            </p:extLst>
          </p:nvPr>
        </p:nvGraphicFramePr>
        <p:xfrm>
          <a:off x="628649" y="1910375"/>
          <a:ext cx="7886702" cy="399368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136207472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513714750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36044723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96426210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3061576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84921194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18813371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87955406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249121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408984893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48705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02337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57.161.063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29.767.606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10.195.178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8865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56.319.388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28.927.932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9.354.504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881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56.319.388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28.927.932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9.354.504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11879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16.743.389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16.743.389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256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9.996.562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9.996.562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1.820.222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1183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Técnico Profesional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2.187.981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2.187.981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76024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 Curricular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1.807.512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1.807.512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348.007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23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Estándares de Aprendizaje Indicativos y de Gestión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183.563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228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Intercultural Bilingüe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3.544.164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3.544.164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792.025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901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Aprendizaje del Inglés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2.462.581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2.462.581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719.387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7799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Supervisión Técnico Pedagógica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1.431.270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35897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para el Mejoramiento de la Calidad de la Educación y Fomento de la Participación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1.268.136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1.568.136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414.879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46026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Técnico Profesional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2.197.081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1.897.081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321.397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86684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898.541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898.541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0380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de Adultos y Reinserción Escolar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10.390.626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10.390.626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4.235.619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5923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Transversalidad Educativa, Convivencia Escolar y Prevención del Consumo de Drogas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1.547.260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1.547.260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5655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Escolar Rural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1.556.446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3417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104.276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9250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839.674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83983,4%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80894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839.674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83983,4%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40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4262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6EB0C0-7E79-4AAC-B75A-CBFD87C1E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672009"/>
              </p:ext>
            </p:extLst>
          </p:nvPr>
        </p:nvGraphicFramePr>
        <p:xfrm>
          <a:off x="628649" y="1881575"/>
          <a:ext cx="7886702" cy="3691643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292231802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47728033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126398933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304390601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42395772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7734154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4829700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0029945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4574331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00696081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99870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14804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29.865.747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6.914.936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9.315.439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12625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26.505.869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5.969.720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3224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26.505.869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5.969.720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3276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9430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2.657.615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2.657.615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728162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Adicional, Red de Maestros de Maestros, Art.17, Ley 19.715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681.066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681.066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14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 Docente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6.619.698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-1.235.900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70296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Bonificación, por Aplicación letra g) Art. 72, DFL(Ed.) N° 1, de 1996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11856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Calidad de la Formación Inicial de Docentes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910.251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78240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Formación de Directores y Liderazgo Educativo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1.627.072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1.627.072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5878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Liderazgo Educativo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16106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y Promoción del Desarrollo Profesional Docente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4.196.340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2.534.061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8597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Inducción al Ejercicio Profesional Docente y Mentoría a Docentes Principiantes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2.703.445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2.703.445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45802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-38.179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2685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-38.179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8234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3.021.539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294023,9%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733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3.021.539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294023,9%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5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6" y="569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C2AFE2-DF32-406A-9818-57EABEBAC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229324"/>
              </p:ext>
            </p:extLst>
          </p:nvPr>
        </p:nvGraphicFramePr>
        <p:xfrm>
          <a:off x="628649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971510946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4282881555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57696880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89980793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5368701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90658727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023598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605179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137697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3184000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612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522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0856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90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23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148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59EF363-23A1-4ED6-AEE6-C96747E02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544060"/>
              </p:ext>
            </p:extLst>
          </p:nvPr>
        </p:nvGraphicFramePr>
        <p:xfrm>
          <a:off x="628649" y="1856829"/>
          <a:ext cx="7886702" cy="2953315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71614925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252547688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3635229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97227501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96050495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78580141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1815026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46610841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8808460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80207860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0782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765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53.371.916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3.192.539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33.686.299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0187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45.586.122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27.930.459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8430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45.586.122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27.930.459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7553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144.694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2943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Recursos de Aprendizaje (Bibliotecas CRA)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5.521.676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5.521.676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345.668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72072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Textos para la Educación Escolar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35.314.920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35.314.920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26.964.783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66518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2.102.018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2.102.018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453.212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68236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275.332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3370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6.963.431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4.934.477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58676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3917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6397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7532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3344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82136,3%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2431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82136,3%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91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3329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5262" y="44589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12: FORTALECIMIENTO DE LA EDUCACIÓN ESCOLAR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774736-00B6-482F-BE7C-B6C485A75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05100"/>
              </p:ext>
            </p:extLst>
          </p:nvPr>
        </p:nvGraphicFramePr>
        <p:xfrm>
          <a:off x="709358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960622437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343350061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82619661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30404277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786851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1145035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861084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592158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468756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0117540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9934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127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973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688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11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63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11B7130-660A-4DFD-ADB9-BC8836A0D7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227764"/>
              </p:ext>
            </p:extLst>
          </p:nvPr>
        </p:nvGraphicFramePr>
        <p:xfrm>
          <a:off x="628649" y="1910375"/>
          <a:ext cx="7886702" cy="3036053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096099889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817813054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226359753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28794052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11461745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8691661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817378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4037369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8178508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538714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53405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45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5.531.398.995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3.185.092.677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6225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5.463.942.339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5.468.698.954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4.756.615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3.124.411.432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93289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4.783.420.284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4.750.870.785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-32.549.499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2.759.300.456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26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D.L. 3.166/80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60.330.606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60.330.606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51.526.167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5839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Escolaridad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3.314.911.189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3.301.999.468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-12.911.721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1.935.760.843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9191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Internado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19.508.023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19.282.029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-225.994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7.825.973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4973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Ruralidad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78.599.502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77.799.248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-800.254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41.536.367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76666"/>
                  </a:ext>
                </a:extLst>
              </a:tr>
              <a:tr h="123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Refuerzo Educativo, Art.39, D.F.L.(Ed) N°2, de 1998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795.715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795.715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8813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1° y 2° art. 5 transitorio, D.F.L.(Ed.) N°2, de 1998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34.628.205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34.496.141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-132.064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19.863.442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65173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3°  art. 5° transitorio D.F.L. (Ed.) N° 2, de 1998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380.905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34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Proretención, Ley  N° 19.873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40.465.981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40.465.981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35.094.038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252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Escolar Preferencial, Ley N° 20.248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786.099.272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782.269.678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-3.829.594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443.128.723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5415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por Concentración, Art.16 de la ley N°20.248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145.520.928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144.791.482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-729.446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83.551.544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3105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por Gratuidad, Art.49 bis, D.F.L.(Ed.)N°2, de 1998.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302.175.401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288.259.532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-13.915.869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140.855.793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7402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80.548.890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23.332.901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26.821.433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9912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80.548.890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23.332.901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26.821.433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171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852C03-7EBC-4D01-9F85-26A98A0AC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492659"/>
              </p:ext>
            </p:extLst>
          </p:nvPr>
        </p:nvGraphicFramePr>
        <p:xfrm>
          <a:off x="683566" y="1910374"/>
          <a:ext cx="7776867" cy="3990632"/>
        </p:xfrm>
        <a:graphic>
          <a:graphicData uri="http://schemas.openxmlformats.org/drawingml/2006/table">
            <a:tbl>
              <a:tblPr/>
              <a:tblGrid>
                <a:gridCol w="322542">
                  <a:extLst>
                    <a:ext uri="{9D8B030D-6E8A-4147-A177-3AD203B41FA5}">
                      <a16:colId xmlns:a16="http://schemas.microsoft.com/office/drawing/2014/main" val="2304004385"/>
                    </a:ext>
                  </a:extLst>
                </a:gridCol>
                <a:gridCol w="297732">
                  <a:extLst>
                    <a:ext uri="{9D8B030D-6E8A-4147-A177-3AD203B41FA5}">
                      <a16:colId xmlns:a16="http://schemas.microsoft.com/office/drawing/2014/main" val="277737400"/>
                    </a:ext>
                  </a:extLst>
                </a:gridCol>
                <a:gridCol w="308760">
                  <a:extLst>
                    <a:ext uri="{9D8B030D-6E8A-4147-A177-3AD203B41FA5}">
                      <a16:colId xmlns:a16="http://schemas.microsoft.com/office/drawing/2014/main" val="3680585307"/>
                    </a:ext>
                  </a:extLst>
                </a:gridCol>
                <a:gridCol w="2878071">
                  <a:extLst>
                    <a:ext uri="{9D8B030D-6E8A-4147-A177-3AD203B41FA5}">
                      <a16:colId xmlns:a16="http://schemas.microsoft.com/office/drawing/2014/main" val="422351619"/>
                    </a:ext>
                  </a:extLst>
                </a:gridCol>
                <a:gridCol w="661627">
                  <a:extLst>
                    <a:ext uri="{9D8B030D-6E8A-4147-A177-3AD203B41FA5}">
                      <a16:colId xmlns:a16="http://schemas.microsoft.com/office/drawing/2014/main" val="1005794044"/>
                    </a:ext>
                  </a:extLst>
                </a:gridCol>
                <a:gridCol w="661627">
                  <a:extLst>
                    <a:ext uri="{9D8B030D-6E8A-4147-A177-3AD203B41FA5}">
                      <a16:colId xmlns:a16="http://schemas.microsoft.com/office/drawing/2014/main" val="2321097695"/>
                    </a:ext>
                  </a:extLst>
                </a:gridCol>
                <a:gridCol w="661627">
                  <a:extLst>
                    <a:ext uri="{9D8B030D-6E8A-4147-A177-3AD203B41FA5}">
                      <a16:colId xmlns:a16="http://schemas.microsoft.com/office/drawing/2014/main" val="3651490259"/>
                    </a:ext>
                  </a:extLst>
                </a:gridCol>
                <a:gridCol w="661627">
                  <a:extLst>
                    <a:ext uri="{9D8B030D-6E8A-4147-A177-3AD203B41FA5}">
                      <a16:colId xmlns:a16="http://schemas.microsoft.com/office/drawing/2014/main" val="3416168959"/>
                    </a:ext>
                  </a:extLst>
                </a:gridCol>
                <a:gridCol w="661627">
                  <a:extLst>
                    <a:ext uri="{9D8B030D-6E8A-4147-A177-3AD203B41FA5}">
                      <a16:colId xmlns:a16="http://schemas.microsoft.com/office/drawing/2014/main" val="3616538639"/>
                    </a:ext>
                  </a:extLst>
                </a:gridCol>
                <a:gridCol w="661627">
                  <a:extLst>
                    <a:ext uri="{9D8B030D-6E8A-4147-A177-3AD203B41FA5}">
                      <a16:colId xmlns:a16="http://schemas.microsoft.com/office/drawing/2014/main" val="3479099009"/>
                    </a:ext>
                  </a:extLst>
                </a:gridCol>
              </a:tblGrid>
              <a:tr h="149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069922"/>
                  </a:ext>
                </a:extLst>
              </a:tr>
              <a:tr h="2388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78523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623.306.066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637.279.279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13.973.213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338.289.543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6815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Desempeño Díficil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12.284.363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18.949.791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6.665.428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11.262.219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02134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Compensatoria, Art.3°,Ley N° 19.200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2.045.308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2.036.975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1.253.101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755464"/>
                  </a:ext>
                </a:extLst>
              </a:tr>
              <a:tr h="147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Art.41 Ley N° 21.050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10.656.686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10.656.686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645.034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331871"/>
                  </a:ext>
                </a:extLst>
              </a:tr>
              <a:tr h="283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Adicional Especial, Art.41,D.F.L .(Ed) N°2, de 1998 e  inciso final del Art. cuadragésimo octavo transitorio de la Ley N°20.903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61.736.562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61.736.562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35.820.694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13247"/>
                  </a:ext>
                </a:extLst>
              </a:tr>
              <a:tr h="166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Desempeño de Excelencia, Art.40,D.F.L.(Ed) N°2, de 1998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60.777.073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60.777.073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28.622.590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30272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Profesores Encargados, Ley N°19.715, Art.13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3.752.202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3.696.751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-55.451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1.769.844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058230"/>
                  </a:ext>
                </a:extLst>
              </a:tr>
              <a:tr h="23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Excelencia Pedagógica, ley N°19.715 y Art. octavo transitorio de la Ley N°20.903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2.091.199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2.091.199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1.026.976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11686"/>
                  </a:ext>
                </a:extLst>
              </a:tr>
              <a:tr h="23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Variable de Desempeño Individual Art.17, ley N°19.933 y Art. octavo transitorio de la Ley N° 20.903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2.788.351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2.788.351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449.265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047357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por Desempeño Colectivo, Art.18, Ley N°19.933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4.719.800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4.719.800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1.071.929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970290"/>
                  </a:ext>
                </a:extLst>
              </a:tr>
              <a:tr h="23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Reconocimiento Profesional,  Art. 54 del D.F.L. (Ed.)N°1, de 1996 y la Ley N° 20.158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323.762.865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321.532.155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-2.230.710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184.197.627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546839"/>
                  </a:ext>
                </a:extLst>
              </a:tr>
              <a:tr h="23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Desempeño de Excelencia, Asistentes de la Educación, Ley N° 20.244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4.269.171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4.269.171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1.976.173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92856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Especial para Docentes Jubilados, Art.4°, Ley N°20.501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0493"/>
                  </a:ext>
                </a:extLst>
              </a:tr>
              <a:tr h="149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Adicional por Antigüedad, Art.7°, Ley N°20.964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10.400.907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10.400.907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251.643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6455"/>
                  </a:ext>
                </a:extLst>
              </a:tr>
              <a:tr h="174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Extraordinario, Art. 6° y 7° de la  Ley N°20.822 y Ley N° 20.976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6.213.270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6.213.270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1.448.992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126349"/>
                  </a:ext>
                </a:extLst>
              </a:tr>
              <a:tr h="1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Complementario, Art. 6° de la Ley N° 20.822 y la Ley N° 20.976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7.258.245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7.258.245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1.625.567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523671"/>
                  </a:ext>
                </a:extLst>
              </a:tr>
              <a:tr h="23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Tramo de Desarrollo Profesional, artículos 49 y 63 del D.F.L. (Ed.) N°1, de 1996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56.953.692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56.621.203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-332.489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31.221.056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68814"/>
                  </a:ext>
                </a:extLst>
              </a:tr>
              <a:tr h="28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Docencia en Establecimientos de Alta Concentración de  Alumnos Prioritarios, artículos 50 y 63 del D.F.L.(Ed.) N°1,de 1996.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61.402.628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60.712.495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-690.133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34.204.820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085971"/>
                  </a:ext>
                </a:extLst>
              </a:tr>
              <a:tr h="143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Personal Asistente de la Educación, Art.59 de la Ley N° 20.883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2.788.870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2.757.085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-31.785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1.430.513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36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1E8286-6DD2-4BCE-A886-43A27ECB8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33428"/>
              </p:ext>
            </p:extLst>
          </p:nvPr>
        </p:nvGraphicFramePr>
        <p:xfrm>
          <a:off x="715586" y="2124789"/>
          <a:ext cx="7886702" cy="1543778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139594391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2088987977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330290022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64300589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9964354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4531457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3138519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4688259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7881001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18281130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1056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337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43.836.573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43.836.573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41.848.040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2615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43.835.573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41.848.040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6072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Anual de Apoyo al Mantenimiento, Art. 37, DFL(Ed) N°2, de 1998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43.835.573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41.848.040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749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075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89291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18.853.468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18.853.468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18.833.205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920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85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48657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Del presupuesto aprobado al Ministerio de Educación (</a:t>
            </a:r>
            <a:r>
              <a:rPr lang="es-CL" sz="1400" b="1" dirty="0"/>
              <a:t>$11.062.790 millones)</a:t>
            </a:r>
            <a:r>
              <a:rPr lang="es-CL" sz="1400" dirty="0"/>
              <a:t> un 84% se destina a transferencias corrientes, recursos que al mes de julio registraron erogaciones del 52,4% calculado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julio ascendió a </a:t>
            </a:r>
            <a:r>
              <a:rPr lang="es-CL" sz="1400" b="1" dirty="0"/>
              <a:t>$668.527 millones</a:t>
            </a:r>
            <a:r>
              <a:rPr lang="es-CL" sz="1400" dirty="0"/>
              <a:t>, es decir, un </a:t>
            </a:r>
            <a:r>
              <a:rPr lang="es-CL" sz="1400" b="1" dirty="0"/>
              <a:t>6%</a:t>
            </a:r>
            <a:r>
              <a:rPr lang="es-CL" sz="1400" dirty="0"/>
              <a:t> respecto de la ley inicial, que comparado a igual mes de 2017, significó un gasto levemente inferior en 0,3 puntos porcentuales.  Respecto a la ejecución presupuestaria acumulada, el Ministerio en su conjunto acumuló una erogación de 51,2% respecto del presupuesto inicial y un 50,7% del presupuesto vigente. La diferencia se explica por el incremento consolidado de $110.637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En cuanto a los programas, un 83% del presupuesto vigente, se concentra en la Subsecretaría de Educación y en la Junta Nacional de Auxilio Escolar y Becas, que al mes de julio alcanzaron niveles de ejecución del 50,8% y 56,3%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Sin considerar los recién creados Servicios de Educación Huasco y Costa Araucanía, el programa “Mejoramiento de la Calidad de la Educación” es el que presenta la menor tasa de gasto con un 17,8%, mientras que los programas “Programa de Infraestructura Educacional”, “Apoyo y Supervisión de Establecimientos Educacionales Subvencionados” y  “Fortalecimiento de la Educación Escolar Pública” presentan una ejecución del 100%.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144C31-BAEE-4511-9145-3D9BC801F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124782"/>
              </p:ext>
            </p:extLst>
          </p:nvPr>
        </p:nvGraphicFramePr>
        <p:xfrm>
          <a:off x="628649" y="1938691"/>
          <a:ext cx="7886702" cy="144309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546680288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470623035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59327300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41301283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54432949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0758052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93489675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6245756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2669249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00709941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2466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845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4.347.530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2.468.775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1713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4.061.091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4.053.889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2.261.179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0682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225.721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1774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62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43590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004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034" y="141246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EFFF60-7DCA-4935-9CD0-8977E8A4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140663"/>
              </p:ext>
            </p:extLst>
          </p:nvPr>
        </p:nvGraphicFramePr>
        <p:xfrm>
          <a:off x="683568" y="1867804"/>
          <a:ext cx="7776862" cy="4369513"/>
        </p:xfrm>
        <a:graphic>
          <a:graphicData uri="http://schemas.openxmlformats.org/drawingml/2006/table">
            <a:tbl>
              <a:tblPr/>
              <a:tblGrid>
                <a:gridCol w="322542">
                  <a:extLst>
                    <a:ext uri="{9D8B030D-6E8A-4147-A177-3AD203B41FA5}">
                      <a16:colId xmlns:a16="http://schemas.microsoft.com/office/drawing/2014/main" val="1458401687"/>
                    </a:ext>
                  </a:extLst>
                </a:gridCol>
                <a:gridCol w="297731">
                  <a:extLst>
                    <a:ext uri="{9D8B030D-6E8A-4147-A177-3AD203B41FA5}">
                      <a16:colId xmlns:a16="http://schemas.microsoft.com/office/drawing/2014/main" val="776285268"/>
                    </a:ext>
                  </a:extLst>
                </a:gridCol>
                <a:gridCol w="308760">
                  <a:extLst>
                    <a:ext uri="{9D8B030D-6E8A-4147-A177-3AD203B41FA5}">
                      <a16:colId xmlns:a16="http://schemas.microsoft.com/office/drawing/2014/main" val="1052153151"/>
                    </a:ext>
                  </a:extLst>
                </a:gridCol>
                <a:gridCol w="2878073">
                  <a:extLst>
                    <a:ext uri="{9D8B030D-6E8A-4147-A177-3AD203B41FA5}">
                      <a16:colId xmlns:a16="http://schemas.microsoft.com/office/drawing/2014/main" val="3055888939"/>
                    </a:ext>
                  </a:extLst>
                </a:gridCol>
                <a:gridCol w="661626">
                  <a:extLst>
                    <a:ext uri="{9D8B030D-6E8A-4147-A177-3AD203B41FA5}">
                      <a16:colId xmlns:a16="http://schemas.microsoft.com/office/drawing/2014/main" val="1035189820"/>
                    </a:ext>
                  </a:extLst>
                </a:gridCol>
                <a:gridCol w="661626">
                  <a:extLst>
                    <a:ext uri="{9D8B030D-6E8A-4147-A177-3AD203B41FA5}">
                      <a16:colId xmlns:a16="http://schemas.microsoft.com/office/drawing/2014/main" val="1083903179"/>
                    </a:ext>
                  </a:extLst>
                </a:gridCol>
                <a:gridCol w="661626">
                  <a:extLst>
                    <a:ext uri="{9D8B030D-6E8A-4147-A177-3AD203B41FA5}">
                      <a16:colId xmlns:a16="http://schemas.microsoft.com/office/drawing/2014/main" val="2491937358"/>
                    </a:ext>
                  </a:extLst>
                </a:gridCol>
                <a:gridCol w="661626">
                  <a:extLst>
                    <a:ext uri="{9D8B030D-6E8A-4147-A177-3AD203B41FA5}">
                      <a16:colId xmlns:a16="http://schemas.microsoft.com/office/drawing/2014/main" val="1156598716"/>
                    </a:ext>
                  </a:extLst>
                </a:gridCol>
                <a:gridCol w="661626">
                  <a:extLst>
                    <a:ext uri="{9D8B030D-6E8A-4147-A177-3AD203B41FA5}">
                      <a16:colId xmlns:a16="http://schemas.microsoft.com/office/drawing/2014/main" val="2207915760"/>
                    </a:ext>
                  </a:extLst>
                </a:gridCol>
                <a:gridCol w="661626">
                  <a:extLst>
                    <a:ext uri="{9D8B030D-6E8A-4147-A177-3AD203B41FA5}">
                      <a16:colId xmlns:a16="http://schemas.microsoft.com/office/drawing/2014/main" val="3492873911"/>
                    </a:ext>
                  </a:extLst>
                </a:gridCol>
              </a:tblGrid>
              <a:tr h="143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072303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134015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282.616.177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11.524.085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131.966.444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952417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218.950.113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-1.225.678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112.608.630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056281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218.950.113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-1.225.678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112.608.630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17714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137.948.148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138.562.291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614.143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92.414.480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72018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5.508.376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5.508.376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294.317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290792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10.202.282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10.202.282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5.101.141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942919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20.374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2.971.128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2.971.128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1.484.112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827242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3.358.026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1.267.064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-2.090.962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10333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4.351.399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4.351.399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375254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8.822.061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8.822.061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035137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37.602.668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37.602.668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10.918.194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717499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167019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20.807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61.911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606172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N°20.910, CFT Estatales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5.258.414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5.258.414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2.083.334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715344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45, Ley N°20.883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251.141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251.141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251.141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142633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20.996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2.511.689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2.511.689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384644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51.220.063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444.972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6.912.813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94924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51.220.063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444.972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6.912.813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545694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2.569.650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2.569.650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165395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121.854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871.854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55.637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529040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621.804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621.804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322214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189.963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-305.028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195660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23.471.392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23.471.392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6.815.080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5930"/>
                  </a:ext>
                </a:extLst>
              </a:tr>
              <a:tr h="16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</a:t>
                      </a:r>
                      <a:r>
                        <a:rPr lang="es-CL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20.842, Universidades O´Higgins y Aysén-Infraestructura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95888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20.910, CFT Estatales, Infraestructura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419153"/>
                  </a:ext>
                </a:extLst>
              </a:tr>
              <a:tr h="154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Estatales-Infraestructura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190867"/>
                  </a:ext>
                </a:extLst>
              </a:tr>
              <a:tr h="14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140.210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12.304.791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12.445.001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8876,0%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425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595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5324382-922C-4D3C-8F57-F9102010D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49711"/>
              </p:ext>
            </p:extLst>
          </p:nvPr>
        </p:nvGraphicFramePr>
        <p:xfrm>
          <a:off x="628649" y="1861293"/>
          <a:ext cx="7886702" cy="3870663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86231328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782580479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102525906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05267752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15815070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3352737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42550772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280287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19526944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180676385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68397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4925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2.078.253.591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5.115.518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709.267.596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1603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1.398.930.060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1.497.403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642.754.270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8043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1.398.930.060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1.497.403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642.754.270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82069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96.049.203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95.435.060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-614.143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63.650.456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03490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3°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8820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del acceso gratuito a las Universidades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680.992.458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665.673.940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-15.318.518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314.209.539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47372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del acceso gratuito a Institutos Profesionales y Centros de Formación Técnica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311.980.662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287.133.737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-24.846.925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128.898.360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70523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Educación Superior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229.789.634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266.991.773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37.202.139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111.111.436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3970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1.129.829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1.114.717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425.974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536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Pasantías Técnicos Nivel Superior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3.489.445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3.489.445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647.512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7693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443.162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2.534.124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2.090.962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94096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955.752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955.752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350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D.F.L. (Ed.) N° 4, de 1981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1.426.653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815905"/>
                  </a:ext>
                </a:extLst>
              </a:tr>
              <a:tr h="145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29.675.500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29.675.500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11.870.198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4579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en el Extranjero Beca Vocación de Profesor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4048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186.480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02368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183.937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7906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20.634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30.873.956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30.873.956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11.147.464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0223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9109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Fomento de Investigación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7.093.764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7.093.764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24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339E60-BA43-45E9-9318-EF32C0E80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354535"/>
              </p:ext>
            </p:extLst>
          </p:nvPr>
        </p:nvGraphicFramePr>
        <p:xfrm>
          <a:off x="628649" y="2082567"/>
          <a:ext cx="7886702" cy="3073325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33963689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787867944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578813505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392375558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0940680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1618413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3871362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2692336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15699943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83778638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95024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1176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7.994.915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84629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7.994.915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5528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11.937.785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2.518.332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5.026.459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6812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11.937.785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2.518.332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5.026.459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06956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1.006.964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1.006.964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05108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483.835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2.697.139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2.213.304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1.947.139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775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155.451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4820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379.926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08990"/>
                  </a:ext>
                </a:extLst>
              </a:tr>
              <a:tr h="187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7.698.305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7.698.305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3.079.320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0207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147.528.521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148.628.304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1.099.783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53.491.952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106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122.407.701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122.407.701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41.536.883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3689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7.683.883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7.683.883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4.320.252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99698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17.078.418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17.045.127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-33.291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6.146.879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9895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357.519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357.519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353.865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914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1.134.074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1.134.073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113407,3%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08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34F865-255E-4E47-BA31-FB2A6EFAD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232929"/>
              </p:ext>
            </p:extLst>
          </p:nvPr>
        </p:nvGraphicFramePr>
        <p:xfrm>
          <a:off x="628649" y="1861658"/>
          <a:ext cx="7886702" cy="2114305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8616302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2289462862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971255136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18245054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30850137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585288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9772284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65875444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7296512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50216743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4988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9078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6.836.951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4.948.802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040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3.848.461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3.838.372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2.117.798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0935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362.160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341.746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982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2259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2015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385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20.129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2.256.557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2.256.557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2.256.557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44740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Ley N° 20.027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263.798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263.798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263.798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57995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36716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82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318DE7-5C0E-4C49-89EF-6A0C176A8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700743"/>
              </p:ext>
            </p:extLst>
          </p:nvPr>
        </p:nvGraphicFramePr>
        <p:xfrm>
          <a:off x="628649" y="1861659"/>
          <a:ext cx="7886702" cy="2573906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495704811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39949952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197446691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80474484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94344410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6158680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70899451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42093259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76966377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35355728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52235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18644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32.472.772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17.476.851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25623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24.258.234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24.109.761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-148.473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13.256.558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5866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6.513.896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6.069.781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-444.115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2.655.344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3768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0638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32240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6762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1.058.129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940.695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-117.434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63076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55013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43681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104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925.482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781.373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-144.109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65803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50787,0%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1290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50787,0%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391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E79A45-7148-4E71-83D2-90F4B8AD2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099634"/>
              </p:ext>
            </p:extLst>
          </p:nvPr>
        </p:nvGraphicFramePr>
        <p:xfrm>
          <a:off x="628649" y="1861659"/>
          <a:ext cx="7886702" cy="2986289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79508344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80268305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960228659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92473688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13510399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45552206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87723166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644659961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50299252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79480213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345749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4864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37.639.175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11.795.008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755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9.457.978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9.220.449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-237.529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5.037.433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7535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2.355.425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2.180.796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-174.629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1.063.228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04288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24.323.384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4.151.129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852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24.323.384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4.151.129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24971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Logros de Aprendizaje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18.112.523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18.124.791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1.769.256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067426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Desempeño, Párrafo 2° del Título II de la Ley N°20.529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4.304.849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4.469.783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2.266.437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15063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del Cumplimiento de Estándares de Desempeño Profesional Docente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1.728.810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1.728.810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115.436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7637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613.458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535.559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798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5423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4160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3292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444.231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147.443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80466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137798,7%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86573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137798,7%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901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8A0D23-85EB-4797-8197-D2041A51E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80453"/>
              </p:ext>
            </p:extLst>
          </p:nvPr>
        </p:nvGraphicFramePr>
        <p:xfrm>
          <a:off x="628649" y="1861659"/>
          <a:ext cx="7886702" cy="273890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416804299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776144850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488359291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305801080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10292545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31510298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6853365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447724933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490066467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779410098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326190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673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313.042.658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5.973.651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187.055.118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6509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3.251.513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3.237.660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1.398.301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8021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901.435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849.174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-52.261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6378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302.652.727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6.003.750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181.364.379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759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302.652.727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6.003.750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181.364.379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35033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302.652.727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6.003.750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181.364.379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45262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89.981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7172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9529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4481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4.010.701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9402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4.010.701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1046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4.010.701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697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586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55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0313DA-4BF2-4A50-9A39-7EDD58721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76875"/>
              </p:ext>
            </p:extLst>
          </p:nvPr>
        </p:nvGraphicFramePr>
        <p:xfrm>
          <a:off x="628649" y="1861659"/>
          <a:ext cx="7886702" cy="3068888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176209471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82307952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675449740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40186206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072546867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80805461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15639296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3005106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10146308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489022081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337069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1742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6.694.456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-38.749.098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5.881.416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1248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22.534.258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3.081.028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-19.453.230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1143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7.276.162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-6.329.498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761.863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979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1115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97349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8.538.445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1.532.112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-7.006.333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1.532.110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28441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3.620.476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1.357.870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-2.262.606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1.357.870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14897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1.647.876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746.838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-901.038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746.838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1338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91313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1.734.373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-1.156.249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74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60814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4.917.969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-4.743.727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174.240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9523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4.767.189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-4.600.220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86313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150.780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-143.507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4693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54980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06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22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2A24D6-40CC-4A66-9E63-DAC4B891A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550360"/>
              </p:ext>
            </p:extLst>
          </p:nvPr>
        </p:nvGraphicFramePr>
        <p:xfrm>
          <a:off x="628649" y="1861659"/>
          <a:ext cx="7886702" cy="2903894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38740630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945831277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087148191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3005343501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578919317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65448717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41279200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7139583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50462604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26347348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374056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5901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2.564.480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-2.422.718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03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2.274.668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-2.151.117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272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81.534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-79.943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7707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117.990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525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-74.851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9354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8394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9295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1.512.205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-1.512.205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070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-333.450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67243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-333.450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8174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1.178.755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-1.178.755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6301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-614.455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20091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9029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749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77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7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 los aumentos al presupuesto inicial, la Partida presenta al mes de julio un aumento consolidado del </a:t>
            </a:r>
            <a:r>
              <a:rPr lang="es-CL" sz="1400" b="1" dirty="0"/>
              <a:t>$110.637 millones</a:t>
            </a:r>
            <a:r>
              <a:rPr lang="es-CL" sz="1400" dirty="0"/>
              <a:t>.  Destacando por su volumen los incrementos registrados en el subtítulo 23 Prestaciones de Seguridad Social, por $5.779 millones (bonificación por retiro) y subtítulo 34 Servicio de la Deuda por $246.052 millones, destinados al pago de las obligaciones devengadas al 31 de diciembre de 2017 (deuda flotante), existiendo a la fecha decretos de modificación presupuestaria pendientes de tramitación.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400" dirty="0"/>
              <a:t>En cuanto a las reducciones al presupuesto inicial, existen modificaciones por </a:t>
            </a:r>
            <a:r>
              <a:rPr lang="es-CL" sz="1400" b="1" dirty="0"/>
              <a:t>$150.091 </a:t>
            </a:r>
            <a:r>
              <a:rPr lang="es-CL" sz="1400" dirty="0"/>
              <a:t>millones derivadas principalmente de la creación del presupuesto de las Subsecretaría de las Culturas, y las Artes; y, Subsecretaría del Patrimonio Cultural ($134.776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RED DE BIBLIOTECAS PÚBLICAS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8DC3F8-263C-470B-BD31-EF37AC626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304659"/>
              </p:ext>
            </p:extLst>
          </p:nvPr>
        </p:nvGraphicFramePr>
        <p:xfrm>
          <a:off x="628649" y="1861659"/>
          <a:ext cx="7886702" cy="2408912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65967124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509545351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550553545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02210371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20097609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74367817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54872049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812743982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41070787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75699978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0472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7914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1.561.077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-4.896.374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1.106.472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5627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1.277.045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-1.115.541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91933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4.954.499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906.453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-4.048.046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906.452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0129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4948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1642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-184.128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8529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-72.168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286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62121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-75.331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40454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1648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6854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70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61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CONSEJO DE MONUMENTOS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487C41-7D7D-44ED-9726-04363A7E4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074059"/>
              </p:ext>
            </p:extLst>
          </p:nvPr>
        </p:nvGraphicFramePr>
        <p:xfrm>
          <a:off x="628649" y="1861659"/>
          <a:ext cx="7886702" cy="191393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513595970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430427878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794984302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54798492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981971131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07344170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615639132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420864455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99111932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790120849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0565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65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522.611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-2.446.812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404.863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3038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1.251.676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-1.000.296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251.380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754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1.618.870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-1.469.438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6410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259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6021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44.323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2258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73419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1090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819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03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618C15-5C11-4DFA-9C68-A7B7E2BC2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681350"/>
              </p:ext>
            </p:extLst>
          </p:nvPr>
        </p:nvGraphicFramePr>
        <p:xfrm>
          <a:off x="688918" y="1825620"/>
          <a:ext cx="7766164" cy="4267677"/>
        </p:xfrm>
        <a:graphic>
          <a:graphicData uri="http://schemas.openxmlformats.org/drawingml/2006/table">
            <a:tbl>
              <a:tblPr/>
              <a:tblGrid>
                <a:gridCol w="285416">
                  <a:extLst>
                    <a:ext uri="{9D8B030D-6E8A-4147-A177-3AD203B41FA5}">
                      <a16:colId xmlns:a16="http://schemas.microsoft.com/office/drawing/2014/main" val="1292727300"/>
                    </a:ext>
                  </a:extLst>
                </a:gridCol>
                <a:gridCol w="285416">
                  <a:extLst>
                    <a:ext uri="{9D8B030D-6E8A-4147-A177-3AD203B41FA5}">
                      <a16:colId xmlns:a16="http://schemas.microsoft.com/office/drawing/2014/main" val="166982067"/>
                    </a:ext>
                  </a:extLst>
                </a:gridCol>
                <a:gridCol w="285416">
                  <a:extLst>
                    <a:ext uri="{9D8B030D-6E8A-4147-A177-3AD203B41FA5}">
                      <a16:colId xmlns:a16="http://schemas.microsoft.com/office/drawing/2014/main" val="3223311792"/>
                    </a:ext>
                  </a:extLst>
                </a:gridCol>
                <a:gridCol w="2560180">
                  <a:extLst>
                    <a:ext uri="{9D8B030D-6E8A-4147-A177-3AD203B41FA5}">
                      <a16:colId xmlns:a16="http://schemas.microsoft.com/office/drawing/2014/main" val="1085196754"/>
                    </a:ext>
                  </a:extLst>
                </a:gridCol>
                <a:gridCol w="764914">
                  <a:extLst>
                    <a:ext uri="{9D8B030D-6E8A-4147-A177-3AD203B41FA5}">
                      <a16:colId xmlns:a16="http://schemas.microsoft.com/office/drawing/2014/main" val="2632123220"/>
                    </a:ext>
                  </a:extLst>
                </a:gridCol>
                <a:gridCol w="764914">
                  <a:extLst>
                    <a:ext uri="{9D8B030D-6E8A-4147-A177-3AD203B41FA5}">
                      <a16:colId xmlns:a16="http://schemas.microsoft.com/office/drawing/2014/main" val="3831381881"/>
                    </a:ext>
                  </a:extLst>
                </a:gridCol>
                <a:gridCol w="764914">
                  <a:extLst>
                    <a:ext uri="{9D8B030D-6E8A-4147-A177-3AD203B41FA5}">
                      <a16:colId xmlns:a16="http://schemas.microsoft.com/office/drawing/2014/main" val="2984833391"/>
                    </a:ext>
                  </a:extLst>
                </a:gridCol>
                <a:gridCol w="684998">
                  <a:extLst>
                    <a:ext uri="{9D8B030D-6E8A-4147-A177-3AD203B41FA5}">
                      <a16:colId xmlns:a16="http://schemas.microsoft.com/office/drawing/2014/main" val="1226986309"/>
                    </a:ext>
                  </a:extLst>
                </a:gridCol>
                <a:gridCol w="684998">
                  <a:extLst>
                    <a:ext uri="{9D8B030D-6E8A-4147-A177-3AD203B41FA5}">
                      <a16:colId xmlns:a16="http://schemas.microsoft.com/office/drawing/2014/main" val="2323812585"/>
                    </a:ext>
                  </a:extLst>
                </a:gridCol>
                <a:gridCol w="684998">
                  <a:extLst>
                    <a:ext uri="{9D8B030D-6E8A-4147-A177-3AD203B41FA5}">
                      <a16:colId xmlns:a16="http://schemas.microsoft.com/office/drawing/2014/main" val="1659013895"/>
                    </a:ext>
                  </a:extLst>
                </a:gridCol>
              </a:tblGrid>
              <a:tr h="175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974512"/>
                  </a:ext>
                </a:extLst>
              </a:tr>
              <a:tr h="2814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638405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347.945.868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19.795.175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176.086.444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84181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7.850.698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9.558.631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1.707.933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5.537.174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364795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1.437.066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1.245.650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-191.416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728.055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058600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313.203.332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311.348.676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-1.854.656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149.608.931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453482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109.946.351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109.777.171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-169.180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49.245.022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38742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62.316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148131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Postgrado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37.795.634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37.669.288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-126.346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23.481.715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493154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Publicaciones Científicas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171.112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171.112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761909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4.691.806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4.691.806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1.184.727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046324"/>
                  </a:ext>
                </a:extLst>
              </a:tr>
              <a:tr h="197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información Electrónica para Ciencia y Tecnología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7.793.353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7.793.353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5.069.505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470096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52.686.791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52.686.791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19.408.541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857549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6.385.278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6.342.444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-42.834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24.389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77497"/>
                  </a:ext>
                </a:extLst>
              </a:tr>
              <a:tr h="165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360.061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360.061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47.153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551076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203.256.981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201.571.505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-1.685.476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100.363.909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070943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136.567.326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136.567.326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79.996.617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658353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20.663.603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19.994.262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-669.341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5.736.204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505472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6.152.119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6.124.332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-27.787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3.937.278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898608"/>
                  </a:ext>
                </a:extLst>
              </a:tr>
              <a:tr h="281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Regionales de Investigación Científica y Tecnológica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5.166.545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5.157.996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-8.549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547.839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320467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29.766.048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28.786.249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-979.799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10.145.971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697449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619.110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619.110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066540"/>
                  </a:ext>
                </a:extLst>
              </a:tr>
              <a:tr h="175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 Mineria Virtuosa, Inclusiva y Sostenida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4.322.230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4.322.230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829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9F2BDCC-7CE1-4BD4-9221-18B74A2C1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485794"/>
              </p:ext>
            </p:extLst>
          </p:nvPr>
        </p:nvGraphicFramePr>
        <p:xfrm>
          <a:off x="628650" y="1861659"/>
          <a:ext cx="7886699" cy="2713948"/>
        </p:xfrm>
        <a:graphic>
          <a:graphicData uri="http://schemas.openxmlformats.org/drawingml/2006/table">
            <a:tbl>
              <a:tblPr/>
              <a:tblGrid>
                <a:gridCol w="289845">
                  <a:extLst>
                    <a:ext uri="{9D8B030D-6E8A-4147-A177-3AD203B41FA5}">
                      <a16:colId xmlns:a16="http://schemas.microsoft.com/office/drawing/2014/main" val="3749444109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1234653756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991984716"/>
                    </a:ext>
                  </a:extLst>
                </a:gridCol>
                <a:gridCol w="2599916">
                  <a:extLst>
                    <a:ext uri="{9D8B030D-6E8A-4147-A177-3AD203B41FA5}">
                      <a16:colId xmlns:a16="http://schemas.microsoft.com/office/drawing/2014/main" val="3397805195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842260113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513922039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3540139322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3020624100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2738296083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1301247708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849402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96957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5076420,0%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18878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53417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84216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225.511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240.444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6833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07627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8.560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3056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96.288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125.491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72754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109.694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-11.182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18809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5.362.863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-59.218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198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5.362.863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-59.218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02774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FONDEQUIP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5.362.863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-59.218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55947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19.923.778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19.924.083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398481,7%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34859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19.923.778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19.924.083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398481,7%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71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A420A0-6048-4E19-8DCC-15C3A3917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888454"/>
              </p:ext>
            </p:extLst>
          </p:nvPr>
        </p:nvGraphicFramePr>
        <p:xfrm>
          <a:off x="628649" y="1861659"/>
          <a:ext cx="7886702" cy="4087622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402902340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170257696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899950223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391105591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3650182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15369338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20192907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65123954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08088202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433930427"/>
                    </a:ext>
                  </a:extLst>
                </a:gridCol>
              </a:tblGrid>
              <a:tr h="168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494265"/>
                  </a:ext>
                </a:extLst>
              </a:tr>
              <a:tr h="2689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876091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799.374.153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147.399.246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447.727.395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64564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15.868.604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15.775.108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-93.496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10.125.530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043848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5.569.967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5.207.171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-362.796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2.380.782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650497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999176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920941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286.272.949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14642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286.272.949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044911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JUNJI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93.295.823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93.295.823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36.068.745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423540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Instituciones Colaboradoras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595.962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595.962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42602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Educación Básica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328.372.580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328.372.580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155.067.086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906071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070042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Programas de la JUNAEB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3.150.250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3.150.250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1.374.272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63996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de Vacaciones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3.624.227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3.624.227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3.186.416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98777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Kinder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30.403.900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30.403.900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14.723.873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981044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Enseñanza 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133.619.524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133.619.524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62.362.475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234982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Refuerzo Educativo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308.965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308.965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390421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Prekinder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25.474.145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25.474.145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11.532.928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3927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Alimentacion Especial para Estudiantes Adultos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8.422.919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8.422.919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1.834.653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673951"/>
                  </a:ext>
                </a:extLst>
              </a:tr>
              <a:tr h="18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Alimentación para Actividades Extraescolares en liceos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176.897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176.897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926085"/>
                  </a:ext>
                </a:extLst>
              </a:tr>
              <a:tr h="268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Reescolarización plan 12 años escolaridad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205.560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205.560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993433"/>
                  </a:ext>
                </a:extLst>
              </a:tr>
              <a:tr h="16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Manipuladoras, Licitación ID 85-35-LP11, Líneas 3 y 4.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009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79409D-2B8C-4DB0-BAB8-76899D81A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075189"/>
              </p:ext>
            </p:extLst>
          </p:nvPr>
        </p:nvGraphicFramePr>
        <p:xfrm>
          <a:off x="628649" y="1910375"/>
          <a:ext cx="7886702" cy="2078924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2973284538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87492396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110456830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48573680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807355761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9675155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727169951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75516731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719726612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10388407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58185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43258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1.673.984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1.446.048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-227.936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1244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03178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1912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38621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150.676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43034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921.744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-104.256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81834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0797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7199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148.084.474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148.083.474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148.521.768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14852176,8%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505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148.084.474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148.083.474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148.521.768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14852176,8%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167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E9B90B-1EB1-4506-BE32-9C6A95CC3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12084"/>
              </p:ext>
            </p:extLst>
          </p:nvPr>
        </p:nvGraphicFramePr>
        <p:xfrm>
          <a:off x="628649" y="1861659"/>
          <a:ext cx="7886702" cy="273890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235409129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83203278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184609187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404420158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44244180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65368481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45429019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707131667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81472600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811128694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268143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706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34.046.317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2.676.971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16.596.066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2455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1.869.756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1.848.728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1.241.917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672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377.349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332.523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-44.826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77381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12.457.765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0439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12.457.765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493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oral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8.779.801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8.779.801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3.388.027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6226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médica prebásica,básica,media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7.824.215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7.824.215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2.018.774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7544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y escuelas saludables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11.761.421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11.761.421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7.050.964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0468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23768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71636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6485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2.743.795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274379,5%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469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2.743.795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274379,5%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8923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909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04935" y="14175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5A1640-EE19-4606-A5F9-A380509A6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91817"/>
              </p:ext>
            </p:extLst>
          </p:nvPr>
        </p:nvGraphicFramePr>
        <p:xfrm>
          <a:off x="628649" y="1872845"/>
          <a:ext cx="7886702" cy="3662866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267816251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74916456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646010130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61749030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70328132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94081160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19781617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054733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27236112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607453770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299507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0401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388.841.647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21.628.759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224.047.442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4793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323.607.826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323.589.879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148.699.546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5097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323.252.025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323.234.078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148.527.416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06498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Becas Indígenas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29.666.963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29.666.963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13.600.305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9157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Campamentos  Recreativos para Escolares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2.212.412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2.212.412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1.239.459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074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Utiles Escolares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7.841.910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7.841.910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7.168.958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01228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 Familiar Estudiantil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8.169.806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8.169.806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3.484.668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1207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Becas Art.56 Ley N° 18.681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3.967.581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3.967.581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1.702.359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9913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Presidente de  la República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28.958.676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28.958.676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12.731.014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50085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para la Prueba de Selección Universitaria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5.966.380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5.966.380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37691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Mantención  para Educación Superior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218.707.450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218.689.503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98.993.710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302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Tarjeta  Nacional del Estudiante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7.608.816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7.608.816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4.843.996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158523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Prácticas Profesionales, Educación Media Técnico Profesional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3.880.321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3.880.321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2.201.485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116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Apoyo y Retención Escolar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4.983.191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4.983.191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2.131.585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9063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Asistencialidad Educación Superior Chaitén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2187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Polimetales de Arica, Ley  N° 20.590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1.080.707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1.080.707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389.618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7171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Incendios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182.628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1135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59476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Hogares insulares V Región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22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1CED95-8A07-48C4-B726-2521A2D5F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416082"/>
              </p:ext>
            </p:extLst>
          </p:nvPr>
        </p:nvGraphicFramePr>
        <p:xfrm>
          <a:off x="744662" y="1868116"/>
          <a:ext cx="7886702" cy="1650806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94848819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548267747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022003830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80079690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63643717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90111447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44430250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59208032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18949487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61588691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482045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465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37.177.449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0210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37.177.449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505992"/>
                  </a:ext>
                </a:extLst>
              </a:tr>
              <a:tr h="297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 con excelencia, de Establecimientos de Educación Particular Subvencionados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10.050.435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10.050.435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8.641.092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3026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Básico, de Establecimientos de Educación del Sector Municipal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33.552.627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33.552.627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28.536.357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9662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21.647.706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21.646.706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38.170.447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3817044,7%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8244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21.647.706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21.646.706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38.170.447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3817044,7%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017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9AEB541-805F-4800-B8D7-AD95E4B6D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029789"/>
              </p:ext>
            </p:extLst>
          </p:nvPr>
        </p:nvGraphicFramePr>
        <p:xfrm>
          <a:off x="628649" y="1881354"/>
          <a:ext cx="7886702" cy="356387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87383281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38286534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572641926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88005992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82032616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60408291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278132387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21729566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43653541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83584439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69161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8770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617.865.900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-6.431.118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328.963.541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81411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216.654.051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216.185.397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-468.654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112.473.316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6916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40.241.622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37.424.200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-2.817.422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17.142.864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69957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8.520.726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8.520.726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11.250.618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0662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2690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8.489.401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8.489.401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11.188.340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628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202.990.510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202.990.510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113.048.960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974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5.844.104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2.052.077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503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5.844.104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2.052.077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4022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198.216.268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197.146.406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110.996.883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6811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con Municipalidades y otras Instituciones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190.277.128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189.207.266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107.422.469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0798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5.978.796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5.978.796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2.847.263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4735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986.643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0983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973.701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973.701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128.753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58977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9115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4186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710.447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3462,2%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3469,0%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84160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18.442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46532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692.005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19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21A50A6-CCA2-4B09-B13E-96A02ED69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3" y="1791259"/>
            <a:ext cx="4067988" cy="249562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6A4D42F-86D5-4C1D-AC2C-FC0DD675D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477" y="1791259"/>
            <a:ext cx="4067990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6CD986-1FE1-43F0-91A3-8AC1E8345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159427"/>
              </p:ext>
            </p:extLst>
          </p:nvPr>
        </p:nvGraphicFramePr>
        <p:xfrm>
          <a:off x="628649" y="1873370"/>
          <a:ext cx="7886702" cy="356387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223771956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29902435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431623905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77869022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30989824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44225686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575045662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907714213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38650444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631526347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919153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1172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6.348.225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5.343.708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-1.004.517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1.969.639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983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8339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2.295.478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1.872.030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-423.448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813.908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959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652.718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586.174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-66.544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9742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1.226.313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-247.653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607.541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5352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1.060.434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952.324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-108.110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102.642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2735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1.061.879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904.698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-157.181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03514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67.208.483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968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67.208.483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517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-6.547.623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91976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-6.547.623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0138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18.465.394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18.465.394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08258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Recuperacion  por Anticipos a Contratistas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-18.465.394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-31.386.280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-6.547.623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8134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0266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47089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240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913.483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11.693.887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10.780.404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11.329.558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2816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912.483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895.778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532.359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5390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10.798.109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10.797.109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10.797.199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1079719,9%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841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B00C211-ECEB-446E-A735-3D89AC0E3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710356"/>
              </p:ext>
            </p:extLst>
          </p:nvPr>
        </p:nvGraphicFramePr>
        <p:xfrm>
          <a:off x="628649" y="1863564"/>
          <a:ext cx="7886702" cy="3992854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13858247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04736958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4220229904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67194486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54655255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44818506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20256563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76065883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71127398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76727964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598042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09312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15.725.650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8.555.247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1460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5.877.808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5.864.435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3.360.959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4321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1.361.965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-131.726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283.963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80144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3618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245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54286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4.440.573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421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4.440.573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7515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1.035.353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1.035.353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545.748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53037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Conozca  a su Hijo y Proyecto Mejoramiento Atención a la Infancia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6.807.331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6.807.331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3.719.241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8485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238.310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238.310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175.584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5190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264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229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-62.819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6739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124.579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03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3477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105.986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11212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0005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1170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3740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182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A5B18C-5257-4F5E-95AD-069D41731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66002"/>
              </p:ext>
            </p:extLst>
          </p:nvPr>
        </p:nvGraphicFramePr>
        <p:xfrm>
          <a:off x="628649" y="1868116"/>
          <a:ext cx="7886702" cy="2243918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26095416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59637260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129039961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1847809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09696668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25154039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80090398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41964126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63562701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4464471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184425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134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703.341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373.365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7781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466.234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432.625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-33.609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217.045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805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191.947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101.693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431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7096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9992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727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64419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5585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7747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4577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73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01040D-5BC6-4B5B-B3DD-1EBEEB437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957893"/>
              </p:ext>
            </p:extLst>
          </p:nvPr>
        </p:nvGraphicFramePr>
        <p:xfrm>
          <a:off x="628649" y="1868116"/>
          <a:ext cx="7886702" cy="3398876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72179981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34394770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872096629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83150295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78494191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86007688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44696636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401999964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57263140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731772464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08925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174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2.211.438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1.141.126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8495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1.873.115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1.864.583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1380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256.287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227.924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-28.363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122.755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74405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595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4833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09327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87008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3850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Art.87, letra g), DFL N°2,  de 2010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33765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821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011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1660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8877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39642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981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576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0440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035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B90C0C-13D4-4A42-A6E9-A3D3A487F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180769"/>
              </p:ext>
            </p:extLst>
          </p:nvPr>
        </p:nvGraphicFramePr>
        <p:xfrm>
          <a:off x="628649" y="1868116"/>
          <a:ext cx="7886702" cy="4223846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53004619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49203356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490486526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4041661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06777685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35445680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56591287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60209276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68073678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272151269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79236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4533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14.792.846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-70.144.748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14.791.843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82158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15.593.003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2.112.297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-13.480.706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2.112.295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00669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4.180.859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-3.927.213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253.643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62762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6401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17218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52.061.988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10.876.706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-41.185.282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10.876.708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280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21.519.851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8.497.634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-13.022.217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8.497.637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99113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-412.032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2095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2.973.435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-1.486.718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1353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3.012.813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-1.506.407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2059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2.128.999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1.064.499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-1.064.500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2456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3.258.535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-1.629.268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7979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6.609.715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1.421.013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-5.188.702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1.421.013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6801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-599.258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53715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1.513.774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-1.135.332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378.442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35723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-1.142.050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9460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-1.142.050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397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29.400.087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2.379.072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-27.021.015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2.379.071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48831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13.037.034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1.428.978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-11.608.056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1.428.978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120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3.544.518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-3.191.231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4297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1.402.521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-1.401.885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5764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-459.987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0697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3.068.109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-3.016.470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61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85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1A994A-FA3B-4CBE-B075-D2EAED41E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733707"/>
              </p:ext>
            </p:extLst>
          </p:nvPr>
        </p:nvGraphicFramePr>
        <p:xfrm>
          <a:off x="632720" y="1870856"/>
          <a:ext cx="7878560" cy="4172788"/>
        </p:xfrm>
        <a:graphic>
          <a:graphicData uri="http://schemas.openxmlformats.org/drawingml/2006/table">
            <a:tbl>
              <a:tblPr/>
              <a:tblGrid>
                <a:gridCol w="274706">
                  <a:extLst>
                    <a:ext uri="{9D8B030D-6E8A-4147-A177-3AD203B41FA5}">
                      <a16:colId xmlns:a16="http://schemas.microsoft.com/office/drawing/2014/main" val="2189459968"/>
                    </a:ext>
                  </a:extLst>
                </a:gridCol>
                <a:gridCol w="274706">
                  <a:extLst>
                    <a:ext uri="{9D8B030D-6E8A-4147-A177-3AD203B41FA5}">
                      <a16:colId xmlns:a16="http://schemas.microsoft.com/office/drawing/2014/main" val="4049962164"/>
                    </a:ext>
                  </a:extLst>
                </a:gridCol>
                <a:gridCol w="274706">
                  <a:extLst>
                    <a:ext uri="{9D8B030D-6E8A-4147-A177-3AD203B41FA5}">
                      <a16:colId xmlns:a16="http://schemas.microsoft.com/office/drawing/2014/main" val="2539515327"/>
                    </a:ext>
                  </a:extLst>
                </a:gridCol>
                <a:gridCol w="2867927">
                  <a:extLst>
                    <a:ext uri="{9D8B030D-6E8A-4147-A177-3AD203B41FA5}">
                      <a16:colId xmlns:a16="http://schemas.microsoft.com/office/drawing/2014/main" val="2978593487"/>
                    </a:ext>
                  </a:extLst>
                </a:gridCol>
                <a:gridCol w="736211">
                  <a:extLst>
                    <a:ext uri="{9D8B030D-6E8A-4147-A177-3AD203B41FA5}">
                      <a16:colId xmlns:a16="http://schemas.microsoft.com/office/drawing/2014/main" val="1341145225"/>
                    </a:ext>
                  </a:extLst>
                </a:gridCol>
                <a:gridCol w="736211">
                  <a:extLst>
                    <a:ext uri="{9D8B030D-6E8A-4147-A177-3AD203B41FA5}">
                      <a16:colId xmlns:a16="http://schemas.microsoft.com/office/drawing/2014/main" val="754617920"/>
                    </a:ext>
                  </a:extLst>
                </a:gridCol>
                <a:gridCol w="736211">
                  <a:extLst>
                    <a:ext uri="{9D8B030D-6E8A-4147-A177-3AD203B41FA5}">
                      <a16:colId xmlns:a16="http://schemas.microsoft.com/office/drawing/2014/main" val="440264676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2001948724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1020232953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2571562682"/>
                    </a:ext>
                  </a:extLst>
                </a:gridCol>
              </a:tblGrid>
              <a:tr h="164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643534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98073"/>
                  </a:ext>
                </a:extLst>
              </a:tr>
              <a:tr h="19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1.814.684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147.189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-1.667.495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147.189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19996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896.086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-838.454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57.632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711764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Cultural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2.608.345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-2.594.665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13.679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148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1.313.894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184.014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-1.129.880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184.014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842032"/>
                  </a:ext>
                </a:extLst>
              </a:tr>
              <a:tr h="15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1.071.316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117.496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-953.820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117.496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490446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-159.072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317111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574270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45268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1.049.574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-1.047.834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75899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42.821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-42.821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05794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265.981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-264.353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52787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539114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339.606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-339.494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43782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-7.442.712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606630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-7.442.712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930300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4.589.147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-4.589.147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588403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-2.113.560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87250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-2.113.560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747977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-2.475.587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718100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-2.475.587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594212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798894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14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212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40526" y="7062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FONDOS CULTURALES Y ARTÍSTICOS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7CE72E-A7D4-4FFC-8649-0D29CB762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16973"/>
              </p:ext>
            </p:extLst>
          </p:nvPr>
        </p:nvGraphicFramePr>
        <p:xfrm>
          <a:off x="628649" y="1868116"/>
          <a:ext cx="7886702" cy="222086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236907383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201808096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616179439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71256935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35908745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50817529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19891438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45420212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38806158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906558371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13522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9072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19.049.784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-18.539.292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11.633.650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3845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2.388.926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-2.153.743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48201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531.610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-525.906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6035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-23.388.974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3417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-23.388.974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534228"/>
                  </a:ext>
                </a:extLst>
              </a:tr>
              <a:tr h="162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6.992.399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2.627.990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-4.364.409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2.627.989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7698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14.124.604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5.487.716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-8.636.888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5.487.716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9252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5.182.212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1.195.479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-3.986.733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1.195.478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8501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8.367.325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1.966.381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-6.400.944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1.966.381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91840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11520,0%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86906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11520,0%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473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4548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36AE79-A96A-483A-B08A-1AE74AAF1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688778"/>
              </p:ext>
            </p:extLst>
          </p:nvPr>
        </p:nvGraphicFramePr>
        <p:xfrm>
          <a:off x="628649" y="1844824"/>
          <a:ext cx="7886702" cy="2408912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078347081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842334579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956672235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74488643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37343381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0164684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680494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63069399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94344407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55402577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7257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219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6.798.919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-347.118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2.198.312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32824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3.296.466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3.257.072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1.559.320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18224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1.029.022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989.628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169.848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6119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1.826.285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1.826.285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949.071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0157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441.159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9800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3.047.955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2.832.747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-215.208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584.105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9957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801.616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704.100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-97.516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27012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8762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5570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9278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-17.351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1849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608.696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-62.257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752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EDFB4B-2870-4857-ADBC-6B408B23D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98152"/>
              </p:ext>
            </p:extLst>
          </p:nvPr>
        </p:nvGraphicFramePr>
        <p:xfrm>
          <a:off x="628649" y="1940124"/>
          <a:ext cx="7886702" cy="1253954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63985379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165676540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4292715553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85167112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38637764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73710804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952459221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38372098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61022211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78531493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017585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3993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96.390.258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485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301.694.919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301.694.919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24.906.851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5817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118.367.719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118.367.719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71.483.407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367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63.805.084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66.225.248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2.420.164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50.504.100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26573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54.562.635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52.142.471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-2.420.164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20.979.307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81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B13F9BE-07A1-40D5-AD14-8D90F8E58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842334"/>
              </p:ext>
            </p:extLst>
          </p:nvPr>
        </p:nvGraphicFramePr>
        <p:xfrm>
          <a:off x="744662" y="1940124"/>
          <a:ext cx="7886702" cy="923966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30832231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05502293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471225314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55476707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12946795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147892547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13559284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49229978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573561522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848796623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77370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69773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-30.968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869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1633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04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DAACEA-4FA5-4279-965F-532334E52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488514"/>
              </p:ext>
            </p:extLst>
          </p:nvPr>
        </p:nvGraphicFramePr>
        <p:xfrm>
          <a:off x="628651" y="1727010"/>
          <a:ext cx="7886698" cy="2573906"/>
        </p:xfrm>
        <a:graphic>
          <a:graphicData uri="http://schemas.openxmlformats.org/drawingml/2006/table">
            <a:tbl>
              <a:tblPr/>
              <a:tblGrid>
                <a:gridCol w="778933">
                  <a:extLst>
                    <a:ext uri="{9D8B030D-6E8A-4147-A177-3AD203B41FA5}">
                      <a16:colId xmlns:a16="http://schemas.microsoft.com/office/drawing/2014/main" val="3273668372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1253111340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1949627603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1914482825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254325942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1775144301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3416054969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4138017448"/>
                    </a:ext>
                  </a:extLst>
                </a:gridCol>
              </a:tblGrid>
              <a:tr h="16499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70959"/>
                  </a:ext>
                </a:extLst>
              </a:tr>
              <a:tr h="26399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675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11.062.790.470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11.173.428.007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110.637.537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5.666.820.290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8579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492.312.753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475.362.744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-16.950.009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242.376.039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94757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111.935.906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97.096.701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-14.839.205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34.970.283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1026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9.468.968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15.247.854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5.778.886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17.596.606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5071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9.336.705.247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9.250.058.584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-86.646.663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4.843.437.020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1118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160.365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397.641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294.830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479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714.747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3994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20.778.880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14.794.143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-5.984.737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4.153.093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2788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7.994.915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627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163.506.335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155.916.387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-7.589.948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67.552.286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995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-6.547.623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678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260.493.116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255.332.988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-5.160.128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138.238.539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98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148.608.829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394.610.451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246.001.622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316.039.555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182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5008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58EC8D-D5E6-4171-A82A-41A206780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3836"/>
              </p:ext>
            </p:extLst>
          </p:nvPr>
        </p:nvGraphicFramePr>
        <p:xfrm>
          <a:off x="628649" y="1956148"/>
          <a:ext cx="7886702" cy="2408912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223951747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961819319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152683579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69579261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601348181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80112698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78398077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97566361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358222751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525062264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46472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4083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2.887.363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969.124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0002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2.152.838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2.149.892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700.555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8173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2.100.488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2.097.542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9749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561.495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23893,4%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23893,4%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5097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70.102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1632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563.673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62177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249.260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3766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70.912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7174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-10.514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1092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21.438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7004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76.438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66.136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89321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574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96A24B-F962-42A9-B65B-7843C2583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085631"/>
              </p:ext>
            </p:extLst>
          </p:nvPr>
        </p:nvGraphicFramePr>
        <p:xfrm>
          <a:off x="628649" y="1940124"/>
          <a:ext cx="7886702" cy="2243918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8748648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47704647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211905941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5634875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858444187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71902316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19074243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42897957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62662510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54632383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424915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89678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44.903.842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-248.560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17.023.238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802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35.776.233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16.492.430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1917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35.764.070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35.764.070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6.673.725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4375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3.868.182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336363,7%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336363,7%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331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54031,8%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54031,8%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622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8420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5165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501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671.989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88551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0130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530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A32FCC-07AF-47B6-BBAE-5B9739492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750283"/>
              </p:ext>
            </p:extLst>
          </p:nvPr>
        </p:nvGraphicFramePr>
        <p:xfrm>
          <a:off x="628649" y="1940124"/>
          <a:ext cx="7886702" cy="191393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435296846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67991624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394751992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235994248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60597947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132338875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81426847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13983222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63497756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400392530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96863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85951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2.228.817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-54.383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818.091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583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1.714.803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1.711.552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567.694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008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376.924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349.631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7144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191.473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118.981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46713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1034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94098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0644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7861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15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C0757C3-C0F0-4A0C-BD71-5FDDFD52A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684738"/>
              </p:ext>
            </p:extLst>
          </p:nvPr>
        </p:nvGraphicFramePr>
        <p:xfrm>
          <a:off x="628649" y="1940124"/>
          <a:ext cx="7886702" cy="2078924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425466815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250746408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444438312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25550539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4283186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679883488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62344368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51140790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221999074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016571884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92449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80350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31.405.269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31.296.527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11.172.728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6981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21.605.951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21.605.951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10.740.637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9667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7147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218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6724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670.862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512.120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-158.742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5606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564.237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437.243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-126.994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9494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106.625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-31.748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65608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742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9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ACF1E97-3FC3-4741-BD49-81C2E5CB0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655995"/>
              </p:ext>
            </p:extLst>
          </p:nvPr>
        </p:nvGraphicFramePr>
        <p:xfrm>
          <a:off x="628649" y="1940124"/>
          <a:ext cx="7886702" cy="108896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4038333925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83104434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160062193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88122411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773286331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78164304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18980050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777996007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87167237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641554359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951866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3173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34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1.023.763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1.023.763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5597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243.375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243.375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33313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316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DA2DFD3-0314-47BE-991A-FDE9DA3972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180769"/>
              </p:ext>
            </p:extLst>
          </p:nvPr>
        </p:nvGraphicFramePr>
        <p:xfrm>
          <a:off x="628649" y="1940124"/>
          <a:ext cx="7886702" cy="1418948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65848301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523332780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507900315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405704276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2815736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73293718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7384077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94834541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12756515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340577392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382022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7266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7308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9.900.030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9.900.030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45963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3.417.899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3.417.899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363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3474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121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83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C38D4C7-9308-4BF7-810F-C212F2C50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8782"/>
              </p:ext>
            </p:extLst>
          </p:nvPr>
        </p:nvGraphicFramePr>
        <p:xfrm>
          <a:off x="628649" y="1940124"/>
          <a:ext cx="7886702" cy="108896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59047715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127828924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494574960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360934524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63153523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244503006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71985113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404505202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238891931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4226292119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19735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107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69971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4741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1810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44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1E7072-A4DB-4DF8-AE6A-4E7F70ACB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73588"/>
              </p:ext>
            </p:extLst>
          </p:nvPr>
        </p:nvGraphicFramePr>
        <p:xfrm>
          <a:off x="628649" y="1940124"/>
          <a:ext cx="7886702" cy="1418948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165388899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010730383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4179087948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179590893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3609210509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8418984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493199227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918304757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62469887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241162561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58647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3632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6184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8.375.053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8.375.053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0581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2.687.226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2.687.226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675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479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8300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35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35699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7CAB89-E218-4437-A789-8DCD76012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89028"/>
              </p:ext>
            </p:extLst>
          </p:nvPr>
        </p:nvGraphicFramePr>
        <p:xfrm>
          <a:off x="628650" y="1771100"/>
          <a:ext cx="7886700" cy="3026056"/>
        </p:xfrm>
        <a:graphic>
          <a:graphicData uri="http://schemas.openxmlformats.org/drawingml/2006/table">
            <a:tbl>
              <a:tblPr/>
              <a:tblGrid>
                <a:gridCol w="228456">
                  <a:extLst>
                    <a:ext uri="{9D8B030D-6E8A-4147-A177-3AD203B41FA5}">
                      <a16:colId xmlns:a16="http://schemas.microsoft.com/office/drawing/2014/main" val="3224022379"/>
                    </a:ext>
                  </a:extLst>
                </a:gridCol>
                <a:gridCol w="228456">
                  <a:extLst>
                    <a:ext uri="{9D8B030D-6E8A-4147-A177-3AD203B41FA5}">
                      <a16:colId xmlns:a16="http://schemas.microsoft.com/office/drawing/2014/main" val="1945102443"/>
                    </a:ext>
                  </a:extLst>
                </a:gridCol>
                <a:gridCol w="3466572">
                  <a:extLst>
                    <a:ext uri="{9D8B030D-6E8A-4147-A177-3AD203B41FA5}">
                      <a16:colId xmlns:a16="http://schemas.microsoft.com/office/drawing/2014/main" val="3848353476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2050116216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1464061011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4195810202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4188905789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2837358845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3776875012"/>
                    </a:ext>
                  </a:extLst>
                </a:gridCol>
              </a:tblGrid>
              <a:tr h="1719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550836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638819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8.088.867.950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8.174.036.727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85.168.777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4.154.210.143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477645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128.499.530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3.196.090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65.583.709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55102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Programa de Infraestructura Educacional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953117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Mejoramiento de la Calidad de la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57.161.063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29.767.606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10.195.178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21270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Desarrollo Curricular y Evaluación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29.865.747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6.914.936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9.315.439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164812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Apoyo y Supervisión de Establecimientos Educacionales Subvencionados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542939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Recursos Educativos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53.371.916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3.192.539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33.686.299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454114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Escolar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973110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Subvenciones a los Establecimientos Educacionales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5.531.398.995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23.610.083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3.185.092.677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734722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Gestión de Subvenciones a Establecimientos Educacionales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4.347.530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58.718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2.468.775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456972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Superior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282.616.177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11.524.085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131.966.444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862490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Educación Superior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2.078.253.591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5.115.518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709.267.596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438421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de Operación de Educación Superior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6.836.951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103.975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4.948.802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969099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32.472.772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640.513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17.476.851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121657"/>
                  </a:ext>
                </a:extLst>
              </a:tr>
              <a:tr h="17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37.639.175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1.064.132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11.795.008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08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E8DDEB-8879-4A5D-AE4D-B1DBAF101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607336"/>
              </p:ext>
            </p:extLst>
          </p:nvPr>
        </p:nvGraphicFramePr>
        <p:xfrm>
          <a:off x="628650" y="1682870"/>
          <a:ext cx="7886700" cy="3114285"/>
        </p:xfrm>
        <a:graphic>
          <a:graphicData uri="http://schemas.openxmlformats.org/drawingml/2006/table">
            <a:tbl>
              <a:tblPr/>
              <a:tblGrid>
                <a:gridCol w="228456">
                  <a:extLst>
                    <a:ext uri="{9D8B030D-6E8A-4147-A177-3AD203B41FA5}">
                      <a16:colId xmlns:a16="http://schemas.microsoft.com/office/drawing/2014/main" val="2392737866"/>
                    </a:ext>
                  </a:extLst>
                </a:gridCol>
                <a:gridCol w="228456">
                  <a:extLst>
                    <a:ext uri="{9D8B030D-6E8A-4147-A177-3AD203B41FA5}">
                      <a16:colId xmlns:a16="http://schemas.microsoft.com/office/drawing/2014/main" val="2245472183"/>
                    </a:ext>
                  </a:extLst>
                </a:gridCol>
                <a:gridCol w="3466572">
                  <a:extLst>
                    <a:ext uri="{9D8B030D-6E8A-4147-A177-3AD203B41FA5}">
                      <a16:colId xmlns:a16="http://schemas.microsoft.com/office/drawing/2014/main" val="1595812534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3987705521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2914445944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2067606434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137942072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529279930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474897990"/>
                    </a:ext>
                  </a:extLst>
                </a:gridCol>
              </a:tblGrid>
              <a:tr h="176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08794"/>
                  </a:ext>
                </a:extLst>
              </a:tr>
              <a:tr h="28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5578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313.042.658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5.973.651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187.055.118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286252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Bibliotecas, Archivos y Museos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54.870.428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8.778.144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-46.092.284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7.392.751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85508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Dirección de Bibliotecas, Archivos y Museos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6.694.456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-38.749.098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5.881.416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529760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1.561.077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-4.896.374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1.106.472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674787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522.611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-2.446.812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404.863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58997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347.945.868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19.795.175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176.086.444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098552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1.050.557.141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1.222.262.117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171.704.976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688.370.903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692013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Junta Nacional de Auxilio Escolar y Becas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799.374.153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147.399.246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447.727.395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599514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Salud Escolar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34.046.317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2.676.971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16.596.066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87694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Becas y Asistencialidad Estudiantil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388.841.647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21.628.759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224.047.442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283799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640.014.649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633.591.550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-6.423.099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337.518.788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70258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Junta Nacional de Jardines Infantiles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617.865.900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-6.431.118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328.963.541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769591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Programas Alternativos de Enseñanza Pre-escolar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15.725.650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8.555.247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532793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Rectores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703.341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373.365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398701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2.211.438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1.141.126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70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B2B945-47A3-4D63-8C25-6FBA59FED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502381"/>
              </p:ext>
            </p:extLst>
          </p:nvPr>
        </p:nvGraphicFramePr>
        <p:xfrm>
          <a:off x="628650" y="1682870"/>
          <a:ext cx="7886700" cy="3546331"/>
        </p:xfrm>
        <a:graphic>
          <a:graphicData uri="http://schemas.openxmlformats.org/drawingml/2006/table">
            <a:tbl>
              <a:tblPr/>
              <a:tblGrid>
                <a:gridCol w="228456">
                  <a:extLst>
                    <a:ext uri="{9D8B030D-6E8A-4147-A177-3AD203B41FA5}">
                      <a16:colId xmlns:a16="http://schemas.microsoft.com/office/drawing/2014/main" val="749044588"/>
                    </a:ext>
                  </a:extLst>
                </a:gridCol>
                <a:gridCol w="228456">
                  <a:extLst>
                    <a:ext uri="{9D8B030D-6E8A-4147-A177-3AD203B41FA5}">
                      <a16:colId xmlns:a16="http://schemas.microsoft.com/office/drawing/2014/main" val="777363066"/>
                    </a:ext>
                  </a:extLst>
                </a:gridCol>
                <a:gridCol w="3466572">
                  <a:extLst>
                    <a:ext uri="{9D8B030D-6E8A-4147-A177-3AD203B41FA5}">
                      <a16:colId xmlns:a16="http://schemas.microsoft.com/office/drawing/2014/main" val="637360465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1231284926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2875592075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3037983913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645364453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2948140363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3518581082"/>
                    </a:ext>
                  </a:extLst>
                </a:gridCol>
              </a:tblGrid>
              <a:tr h="164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857028"/>
                  </a:ext>
                </a:extLst>
              </a:tr>
              <a:tr h="262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89159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Cultura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122.526.670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33.842.630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-88.684.040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26.425.493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674476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Nacional de la Cultura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14.792.846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-70.144.748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14.791.843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2241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19.049.784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-18.539.292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11.633.650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633519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427.709.665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427.331.579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-378.086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98.709.665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079952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Dirección de Educación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6.798.919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-347.118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2.198.312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648646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Escolar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96.390.258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816273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Apoyo a la Implementación de los Servicios Locales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469.032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-30.968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565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48.118.173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47.791.205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-326.968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17.992.362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330641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2.887.363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969.124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941552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44.903.842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-248.560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17.023.238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385041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3.193.616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3.129.233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1.488.415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276746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2.218.817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1.092.193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916914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910.416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396.222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752686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Huasco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17.132.924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17.132.924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06979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098372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999173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Costa Araucanía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12.828.142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12.828.142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138904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90897"/>
                  </a:ext>
                </a:extLst>
              </a:tr>
              <a:tr h="16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437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1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66FFAB-7835-4CC6-A74B-BE0C5D0F1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760469"/>
              </p:ext>
            </p:extLst>
          </p:nvPr>
        </p:nvGraphicFramePr>
        <p:xfrm>
          <a:off x="628649" y="1868116"/>
          <a:ext cx="7886702" cy="4060808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66205967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97813519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872748415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09334981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351637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01550100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1351100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4789595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8427818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76719491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67888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0432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128.499.530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3.196.090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65.583.709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7871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89.284.011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88.439.834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-844.177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48.516.684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87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13.359.878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12.782.327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-577.551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5.819.854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888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4.622.808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7386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4.622.808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3194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11.221.027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11.221.027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5.412.727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661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4.529.686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3.238.479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52931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 al Mérito Juan Vilches Jimenez, D.S.(Ed.) N°391/2003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5368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Tiempos Nuevos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3.986.893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3.986.893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2.990.169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099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Chile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425.671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248.310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423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Nacionales y Premio Luis Cruz Martínez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115.643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3559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05797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28992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6.075.741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6.075.741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1.558.648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4982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Establecimientos DFL (Ed.) N°2, de 1998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913.872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913.872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7167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Calificación Cinematográfica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74639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Capacidades para el Estudio e Investigaciones Pedagógicas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1.384.382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1.384.382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5952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Intercambios Docentes, Cultural y de Asistencia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263.138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263.138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7492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Información y Gestión Escolar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3.510.477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3.510.477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1.019.736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6553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64054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330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4598</TotalTime>
  <Words>13707</Words>
  <Application>Microsoft Office PowerPoint</Application>
  <PresentationFormat>Presentación en pantalla (4:3)</PresentationFormat>
  <Paragraphs>7942</Paragraphs>
  <Slides>57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JULIO DE 2018 PARTIDA 09: MINISTERIO DE EDUCACIÓN</vt:lpstr>
      <vt:lpstr>EJECUCIÓN ACUMULADA DE GASTOS A JULIO DE 2018  PARTIDA 09 MINISTERIO DE EDUCACIÓN</vt:lpstr>
      <vt:lpstr>EJECUCIÓN ACUMULADA DE GASTOS A JULIO DE 2018  PARTIDA 09 MINISTERIO DE EDUCACIÓN</vt:lpstr>
      <vt:lpstr>Presentación de PowerPoint</vt:lpstr>
      <vt:lpstr>EJECUCIÓN ACUMULADA DE GASTOS A JULIO DE 2018  PARTIDA 09 MINISTERIO DE EDUCACIÓN</vt:lpstr>
      <vt:lpstr>EJECUCIÓN ACUMULADA DE GASTOS A JULIO DE 2018  PARTIDA 09 RESUMEN POR CAPÍTULOS</vt:lpstr>
      <vt:lpstr>EJECUCIÓN ACUMULADA DE GASTOS A JULIO DE 2018  PARTIDA 09 RESUMEN POR CAPÍTULOS</vt:lpstr>
      <vt:lpstr>EJECUCIÓN ACUMULADA DE GASTOS A JULIO DE 2018  PARTIDA 09 RESUMEN POR CAPÍTULOS</vt:lpstr>
      <vt:lpstr>EJECUCIÓN ACUMULADA DE GASTOS A JULIO DE 2018  PARTIDA 09. CAPÍTULO 01. PROGRAMA 01:  SUBSECRETARÍA DE EDUCACIÓN</vt:lpstr>
      <vt:lpstr>EJECUCIÓN ACUMULADA DE GASTOS A JULIO DE 2018  PARTIDA 09. CAPÍTULO 01. PROGRAMA 01:  SUBSECRETARÍA DE EDUCACIÓN</vt:lpstr>
      <vt:lpstr>EJECUCIÓN ACUMULADA DE GASTOS A JULIO DE 2018  PARTIDA 09. CAPÍTULO 01. PROGRAMA 02:  PROGRAMA DE INFRAESTRUCTURA EDUCACIONAL</vt:lpstr>
      <vt:lpstr>EJECUCIÓN ACUMULADA DE GASTOS A JULIO DE 2018  PARTIDA 09. CAPÍTULO 01. PROGRAMA 03:  MEJORAMIENTO DE LA CALIDAD DE LA EDUCACIÓN</vt:lpstr>
      <vt:lpstr>EJECUCIÓN ACUMULADA DE GASTOS A JULIO DE 2018  PARTIDA 09. CAPÍTULO 01. PROGRAMA 04: DESARROLLO CURRICULAR Y EVALUACIÓN</vt:lpstr>
      <vt:lpstr>EJECUCIÓN ACUMULADA DE GASTOS A JULIO DE 2018  PARTIDA 09. CAPÍTULO 01. PROGRAMA 08: APOYO Y SUPERVISIÓN DE ESTABLECIMIENTOS EDUCACIONALES SUBVENCIONADOS</vt:lpstr>
      <vt:lpstr>EJECUCIÓN ACUMULADA DE GASTOS A JULIO DE 2018  PARTIDA 09. CAPÍTULO 01. PROGRAMA 11: RECURSOS EDUCATIVOS</vt:lpstr>
      <vt:lpstr>EJECUCIÓN ACUMULADA DE GASTOS A JULIO DE 2018  PARTIDA 09. CAPÍTULO 01. PROGRAMA 12: FORTALECIMIENTO DE LA EDUCACIÓN ESCOLAR PÚBLICA</vt:lpstr>
      <vt:lpstr>EJECUCIÓN ACUMULADA DE GASTOS A JULIO DE 2018  PARTIDA 09. CAPÍTULO 01. PROGRAMA 20: SUBVENCIONES A LOS ESTABLECIMIENTOS EDUCACIONALES</vt:lpstr>
      <vt:lpstr>EJECUCIÓN ACUMULADA DE GASTOS A JULIO DE 2018  PARTIDA 09. CAPÍTULO 01. PROGRAMA 20: SUBVENCIONES A LOS ESTABLECIMIENTOS EDUCACIONALES</vt:lpstr>
      <vt:lpstr>EJECUCIÓN ACUMULADA DE GASTOS A JULIO DE 2018  PARTIDA 09. CAPÍTULO 01. PROGRAMA 20: SUBVENCIONES A LOS ESTABLECIMIENTOS EDUCACIONALES</vt:lpstr>
      <vt:lpstr>EJECUCIÓN ACUMULADA DE GASTOS A JULIO DE 2018  PARTIDA 09. CAPÍTULO 01. PROGRAMA 21: GESTIÓN DE SUBVENCIONES A ESTABLECIMIENTOS EDUCACIONALES</vt:lpstr>
      <vt:lpstr>EJECUCIÓN ACUMULADA DE GASTOS A JULIO DE 2018  PARTIDA 09. CAPÍTULO 01. PROGRAMA 29: FORTALECIMIENTO DE LA EDUCACIÓN SUPERIOR PÚBLICA</vt:lpstr>
      <vt:lpstr>EJECUCIÓN ACUMULADA DE GASTOS A JULIO DE 2018  PARTIDA 09. CAPÍTULO 01. PROGRAMA 30: EDUCACIÓN SUPERIOR</vt:lpstr>
      <vt:lpstr>EJECUCIÓN ACUMULADA DE GASTOS A JULIO DE 2018  PARTIDA 09. CAPÍTULO 01. PROGRAMA 30: EDUCACIÓN SUPERIOR</vt:lpstr>
      <vt:lpstr>EJECUCIÓN ACUMULADA DE GASTOS A JULIO DE 2018  PARTIDA 09. CAPÍTULO 01. PROGRAMA 31: GASTOS DE OPERACIÓN DE EDUCACIÓN SUPERIOR</vt:lpstr>
      <vt:lpstr>EJECUCIÓN ACUMULADA DE GASTOS A JULIO DE 2018  PARTIDA 09. CAPÍTULO 02. PROGRAMA 01: SUPERINTENDENCIA DE EDUCACIÓN</vt:lpstr>
      <vt:lpstr>EJECUCIÓN ACUMULADA DE GASTOS A JULIO DE 2018  PARTIDA 09. CAPÍTULO 03. PROGRAMA 01: AGENCIA DE CALIDAD DE LA EDUCACIÓN</vt:lpstr>
      <vt:lpstr>EJECUCIÓN ACUMULADA DE GASTOS A JULIO DE 2018  PARTIDA 09. CAPÍTULO 04. PROGRAMA 01: SUBSECRETARÍA DE EDUCACIÓN PARVULARIA</vt:lpstr>
      <vt:lpstr>EJECUCIÓN ACUMULADA DE GASTOS A JULIO DE 2018  PARTIDA 09. CAPÍTULO 05. PROGRAMA 01: DIRECCIÓN DE BIBLIOTECAS, ARCHIVOS Y MUSEOS</vt:lpstr>
      <vt:lpstr>EJECUCIÓN ACUMULADA DE GASTOS A JULIO DE 2018  PARTIDA 09. CAPÍTULO 05. PROGRAMA 01: DIRECCIÓN DE BIBLIOTECAS, ARCHIVOS Y MUSEOS</vt:lpstr>
      <vt:lpstr>EJECUCIÓN ACUMULADA DE GASTOS A JULIO DE 2018  PARTIDA 09. CAPÍTULO 05. PROGRAMA 02: RED DE BIBLIOTECAS PÚBLICAS</vt:lpstr>
      <vt:lpstr>EJECUCIÓN ACUMULADA DE GASTOS A JULIO DE 2018  PARTIDA 09. CAPÍTULO 05. PROGRAMA 03: CONSEJO DE MONUMENTOS NACIONALES</vt:lpstr>
      <vt:lpstr>EJECUCIÓN ACUMULADA DE GASTOS A JULIO DE 2018  PARTIDA 09. CAPÍTULO 08. PROGRAMA 01: COMISIÓN NACIONAL DE INVESTIGACIÓN CIENTÍFICA Y TECNOLÓGICA</vt:lpstr>
      <vt:lpstr>EJECUCIÓN ACUMULADA DE GASTOS A JULIO DE 2018  PARTIDA 09. CAPÍTULO 08. PROGRAMA 01: COMISIÓN NACIONAL DE INVESTIGACIÓN CIENTÍFICA Y TECNOLÓGICA</vt:lpstr>
      <vt:lpstr>EJECUCIÓN ACUMULADA DE GASTOS A JULIO DE 2018  PARTIDA 09. CAPÍTULO 09. PROGRAMA 01: JUNTA NACIONAL DE AUXILIO ESCOLAR Y BECAS</vt:lpstr>
      <vt:lpstr>EJECUCIÓN ACUMULADA DE GASTOS A JULIO DE 2018  PARTIDA 09. CAPÍTULO 09. PROGRAMA 01: JUNTA NACIONAL DE AUXILIO ESCOLAR Y BECAS</vt:lpstr>
      <vt:lpstr>EJECUCIÓN ACUMULADA DE GASTOS A JULIO DE 2018  PARTIDA 09. CAPÍTULO 09. PROGRAMA 02: SALUD ESCOLAR</vt:lpstr>
      <vt:lpstr>EJECUCIÓN ACUMULADA DE GASTOS A JULIO DE 2018  PARTIDA 09. CAPÍTULO 09. PROGRAMA 03: BECAS Y ASISTENCIALIDAD ESTUDIANTIL</vt:lpstr>
      <vt:lpstr>EJECUCIÓN ACUMULADA DE GASTOS A JULIO DE 2018  PARTIDA 09. CAPÍTULO 09. PROGRAMA 03: BECAS Y ASISTENCIALIDAD ESTUDIANTIL</vt:lpstr>
      <vt:lpstr>EJECUCIÓN ACUMULADA DE GASTOS A JULIO DE 2018  PARTIDA 09. CAPÍTULO 11. PROGRAMA 01: JUNTA NACIONAL DE JARDINES INFANTILES</vt:lpstr>
      <vt:lpstr>EJECUCIÓN ACUMULADA DE GASTOS A JULIO DE 2018  PARTIDA 09. CAPÍTULO 11. PROGRAMA 01: JUNTA NACIONAL DE JARDINES INFANTILES</vt:lpstr>
      <vt:lpstr>EJECUCIÓN ACUMULADA DE GASTOS A JULIO DE 2018  PARTIDA 09. CAPÍTULO 11. PROGRAMA 02: PROGRAMAS ALTERNATIVOS DE ENSEÑANZA PRE-ESCOLAR</vt:lpstr>
      <vt:lpstr>EJECUCIÓN ACUMULADA DE GASTOS A JULIO DE 2018  PARTIDA 09. CAPÍTULO 13. PROGRAMA 01: CONSEJO DE RECTORES</vt:lpstr>
      <vt:lpstr>EJECUCIÓN ACUMULADA DE GASTOS A JULIO DE 2018  PARTIDA 09. CAPÍTULO 15. PROGRAMA 01: CONSEJO NACIONAL DE EDUCACIÓN</vt:lpstr>
      <vt:lpstr>EJECUCIÓN ACUMULADA DE GASTOS A JULIO DE 2018  PARTIDA 09. CAPÍTULO 16. PROGRAMA 01: CONSEJO NACIONAL DE LA CULTURA Y LAS ARTES</vt:lpstr>
      <vt:lpstr>EJECUCIÓN ACUMULADA DE GASTOS A JULIO DE 2018  PARTIDA 09. CAPÍTULO 16. PROGRAMA 01: CONSEJO NACIONAL DE LA CULTURA Y LAS ARTES</vt:lpstr>
      <vt:lpstr>EJECUCIÓN ACUMULADA DE GASTOS A JULIO DE 2018  PARTIDA 09. CAPÍTULO 16. PROGRAMA 02: FONDOS CULTURALES Y ARTÍSTICOS</vt:lpstr>
      <vt:lpstr>EJECUCIÓN ACUMULADA DE GASTOS A JULIO DE 2018  PARTIDA 09. CAPÍTULO 17. PROGRAMA 01: DIRECCIÓN DE EDUCACIÓN PÚBLICA</vt:lpstr>
      <vt:lpstr>EJECUCIÓN ACUMULADA DE GASTOS A JULIO DE 2018  PARTIDA 09. CAPÍTULO 17. PROGRAMA 02: FORTALECIMIENTO DE LA EDUCACIÓN ESCOLAR PÚBLICA</vt:lpstr>
      <vt:lpstr>EJECUCIÓN ACUMULADA DE GASTOS A JULIO DE 2018  PARTIDA 09. CAPÍTULO 17. PROGRAMA 03: APOYO A LA IMPLEMENTACIÓN DE LOS SERVICIOS LOCALES DE EDUCACIÓN</vt:lpstr>
      <vt:lpstr>EJECUCIÓN ACUMULADA DE GASTOS A JULIO DE 2018  PARTIDA 09. CAPÍTULO 18. PROGRAMA 01: SERVICIO LOCAL DE EDUCACIÓN BARRANCAS, GASTOS ADMINISTRATIVOS</vt:lpstr>
      <vt:lpstr>EJECUCIÓN ACUMULADA DE GASTOS A JULIO DE 2018  PARTIDA 09. CAPÍTULO 18. PROGRAMA 02: SERVICIO LOCAL DE EDUCACIÓN BARRANCAS, SERVICIO EDUCATIVO</vt:lpstr>
      <vt:lpstr>EJECUCIÓN ACUMULADA DE GASTOS A JULIO DE 2018  PARTIDA 09. CAPÍTULO 19. PROGRAMA 01: SERVICIO LOCAL DE EDUCACIÓN PUERTO CORDILLERA, GASTOS ADMINISTRATIVOS</vt:lpstr>
      <vt:lpstr>EJECUCIÓN ACUMULADA DE GASTOS A JULIO DE 2018  PARTIDA 09. CAPÍTULO 19. PROGRAMA 02: SERVICIO LOCAL DE EDUCACIÓN PUERTO CORDILLERA, SERVICIO EDUCATIVO</vt:lpstr>
      <vt:lpstr>EJECUCIÓN ACUMULADA DE GASTOS A JULIO DE 2018  PARTIDA 09. CAPÍTULO 21. PROGRAMA 01: SERVICIO LOCAL DE EDUCACIÓN HUASCO, GASTOS ADMINISTRATIVOS</vt:lpstr>
      <vt:lpstr>EJECUCIÓN ACUMULADA DE GASTOS A JULIO DE 2018  PARTIDA 09. CAPÍTULO 21. PROGRAMA 02: SERVICIO LOCAL DE EDUCACIÓN HUASCO, SERVICIO EDUCATIVO</vt:lpstr>
      <vt:lpstr>EJECUCIÓN ACUMULADA DE GASTOS A JULIO DE 2018  PARTIDA 09. CAPÍTULO 22. PROGRAMA 01: SERVICIO LOCAL DE EDUCACIÓN COSTA ARAUCANÍA, GASTOS ADMINISTRATIVOS</vt:lpstr>
      <vt:lpstr>EJECUCIÓN ACUMULADA DE GASTOS A JULIO DE 2018  PARTIDA 09. CAPÍTULO 22. PROGRAMA 02: SERVICIO LOCAL DE EDUCACIÓN COSTA ARAUCANÍA, SERVICIO EDUCATIVO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239</cp:revision>
  <cp:lastPrinted>2018-08-03T21:42:16Z</cp:lastPrinted>
  <dcterms:created xsi:type="dcterms:W3CDTF">2016-06-23T13:38:47Z</dcterms:created>
  <dcterms:modified xsi:type="dcterms:W3CDTF">2018-09-13T14:58:03Z</dcterms:modified>
</cp:coreProperties>
</file>