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6"/>
  </p:notesMasterIdLst>
  <p:handoutMasterIdLst>
    <p:handoutMasterId r:id="rId27"/>
  </p:handoutMasterIdLst>
  <p:sldIdLst>
    <p:sldId id="256" r:id="rId3"/>
    <p:sldId id="298" r:id="rId4"/>
    <p:sldId id="299" r:id="rId5"/>
    <p:sldId id="300" r:id="rId6"/>
    <p:sldId id="264" r:id="rId7"/>
    <p:sldId id="263" r:id="rId8"/>
    <p:sldId id="265" r:id="rId9"/>
    <p:sldId id="267" r:id="rId10"/>
    <p:sldId id="268" r:id="rId11"/>
    <p:sldId id="269" r:id="rId12"/>
    <p:sldId id="301" r:id="rId13"/>
    <p:sldId id="271" r:id="rId14"/>
    <p:sldId id="273" r:id="rId15"/>
    <p:sldId id="274" r:id="rId16"/>
    <p:sldId id="275" r:id="rId17"/>
    <p:sldId id="276" r:id="rId18"/>
    <p:sldId id="277" r:id="rId19"/>
    <p:sldId id="278" r:id="rId20"/>
    <p:sldId id="272" r:id="rId21"/>
    <p:sldId id="280" r:id="rId22"/>
    <p:sldId id="281" r:id="rId23"/>
    <p:sldId id="282" r:id="rId24"/>
    <p:sldId id="302" r:id="rId25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0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2760" y="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13-09-2018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13-09-2018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13-09-2018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13-09-2018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13-09-2018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13-09-2018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13-09-2018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13-09-2018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13-09-2018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13-09-2018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13-09-2018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13-09-2018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13-09-2018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13-09-2018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13-09-2018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13-09-2018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13-09-2018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13-09-2018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13-09-2018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84404" y="215477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538956604"/>
              </p:ext>
            </p:extLst>
          </p:nvPr>
        </p:nvGraphicFramePr>
        <p:xfrm>
          <a:off x="5352992" y="215477"/>
          <a:ext cx="659168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6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2992" y="215477"/>
                        <a:ext cx="659168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012160" y="215477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13-09-2018</a:t>
            </a:fld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grpSp>
        <p:nvGrpSpPr>
          <p:cNvPr id="2" name="Grupo 1">
            <a:extLst>
              <a:ext uri="{FF2B5EF4-FFF2-40B4-BE49-F238E27FC236}">
                <a16:creationId xmlns:a16="http://schemas.microsoft.com/office/drawing/2014/main" id="{B318718E-67A3-4385-87F2-EED77AF00B01}"/>
              </a:ext>
            </a:extLst>
          </p:cNvPr>
          <p:cNvGrpSpPr/>
          <p:nvPr userDrawn="1"/>
        </p:nvGrpSpPr>
        <p:grpSpPr>
          <a:xfrm>
            <a:off x="5436096" y="44624"/>
            <a:ext cx="3672408" cy="504056"/>
            <a:chOff x="5436096" y="44624"/>
            <a:chExt cx="3672408" cy="504056"/>
          </a:xfrm>
        </p:grpSpPr>
        <p:sp>
          <p:nvSpPr>
            <p:cNvPr id="10" name="4 CuadroTexto"/>
            <p:cNvSpPr txBox="1"/>
            <p:nvPr userDrawn="1"/>
          </p:nvSpPr>
          <p:spPr>
            <a:xfrm>
              <a:off x="6156176" y="116632"/>
              <a:ext cx="2189753" cy="16346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7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7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11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3" name="2 Objeto"/>
            <p:cNvGraphicFramePr>
              <a:graphicFrameLocks noChangeAspect="1"/>
            </p:cNvGraphicFramePr>
            <p:nvPr userDrawn="1">
              <p:extLst>
                <p:ext uri="{D42A27DB-BD31-4B8C-83A1-F6EECF244321}">
                  <p14:modId xmlns:p14="http://schemas.microsoft.com/office/powerpoint/2010/main" val="1405216472"/>
                </p:ext>
              </p:extLst>
            </p:nvPr>
          </p:nvGraphicFramePr>
          <p:xfrm>
            <a:off x="5436096" y="44624"/>
            <a:ext cx="565001" cy="4172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29" name="Imagen de mapa de bits" r:id="rId14" imgW="743054" imgH="523810" progId="PBrush">
                    <p:embed/>
                  </p:oleObj>
                </mc:Choice>
                <mc:Fallback>
                  <p:oleObj name="Imagen de mapa de bits" r:id="rId14" imgW="743054" imgH="523810" progId="PBrush">
                    <p:embed/>
                    <p:pic>
                      <p:nvPicPr>
                        <p:cNvPr id="0" name="11 Objeto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36096" y="44624"/>
                          <a:ext cx="565001" cy="41726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" name="4 Rectángulo"/>
            <p:cNvSpPr/>
            <p:nvPr userDrawn="1"/>
          </p:nvSpPr>
          <p:spPr>
            <a:xfrm>
              <a:off x="6012160" y="87015"/>
              <a:ext cx="309634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240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05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NIDAD TÉCNCIA DE APOYO PRESUPUESTARIO</a:t>
              </a:r>
              <a:endParaRPr lang="es-CL" sz="1000" dirty="0">
                <a:effectLst/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B187A0EF-876F-4945-B76C-89C0FEE128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JULIO DE 2018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08: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HACIENDA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septiembre 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id="{63EBFFCC-CB0A-45F1-B8E4-F25A380EB811}"/>
              </a:ext>
            </a:extLst>
          </p:cNvPr>
          <p:cNvGrpSpPr/>
          <p:nvPr/>
        </p:nvGrpSpPr>
        <p:grpSpPr>
          <a:xfrm>
            <a:off x="410078" y="836712"/>
            <a:ext cx="6682202" cy="893319"/>
            <a:chOff x="410078" y="836712"/>
            <a:chExt cx="6682202" cy="893319"/>
          </a:xfrm>
        </p:grpSpPr>
        <p:sp>
          <p:nvSpPr>
            <p:cNvPr id="5" name="4 CuadroTexto"/>
            <p:cNvSpPr txBox="1"/>
            <p:nvPr/>
          </p:nvSpPr>
          <p:spPr>
            <a:xfrm>
              <a:off x="1844875" y="1064930"/>
              <a:ext cx="3771241" cy="34995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12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12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24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6" name="5 Objeto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07083368"/>
                </p:ext>
              </p:extLst>
            </p:nvPr>
          </p:nvGraphicFramePr>
          <p:xfrm>
            <a:off x="410078" y="836712"/>
            <a:ext cx="1209594" cy="8933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318" name="Imagen de mapa de bits" r:id="rId3" imgW="743054" imgH="523810" progId="PBrush">
                    <p:embed/>
                  </p:oleObj>
                </mc:Choice>
                <mc:Fallback>
                  <p:oleObj name="Imagen de mapa de bits" r:id="rId3" imgW="743054" imgH="523810" progId="PBrush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0078" y="836712"/>
                          <a:ext cx="1209594" cy="89331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" name="7 Rectángulo"/>
            <p:cNvSpPr/>
            <p:nvPr/>
          </p:nvSpPr>
          <p:spPr>
            <a:xfrm>
              <a:off x="1547664" y="992922"/>
              <a:ext cx="5544616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40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NIDAD </a:t>
              </a:r>
              <a:r>
                <a:rPr lang="es-CL" sz="1600" b="1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TÉCNICA DE APOYO 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PRESUPUESTARIO</a:t>
              </a:r>
              <a:endParaRPr lang="es-CL" sz="1400" dirty="0"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01. PROGRAMA 08: PROGRAMA DE MODERNIZACIÓN SECTOR PÚBLICO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39C46397-8DB0-4C48-9637-DE1EE539CE42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5A1EADD-C4CD-44BD-A77D-C18C102234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0719790"/>
              </p:ext>
            </p:extLst>
          </p:nvPr>
        </p:nvGraphicFramePr>
        <p:xfrm>
          <a:off x="628650" y="1915443"/>
          <a:ext cx="7886700" cy="3548085"/>
        </p:xfrm>
        <a:graphic>
          <a:graphicData uri="http://schemas.openxmlformats.org/drawingml/2006/table">
            <a:tbl>
              <a:tblPr/>
              <a:tblGrid>
                <a:gridCol w="273844">
                  <a:extLst>
                    <a:ext uri="{9D8B030D-6E8A-4147-A177-3AD203B41FA5}">
                      <a16:colId xmlns:a16="http://schemas.microsoft.com/office/drawing/2014/main" val="1472594460"/>
                    </a:ext>
                  </a:extLst>
                </a:gridCol>
                <a:gridCol w="273844">
                  <a:extLst>
                    <a:ext uri="{9D8B030D-6E8A-4147-A177-3AD203B41FA5}">
                      <a16:colId xmlns:a16="http://schemas.microsoft.com/office/drawing/2014/main" val="444993946"/>
                    </a:ext>
                  </a:extLst>
                </a:gridCol>
                <a:gridCol w="273844">
                  <a:extLst>
                    <a:ext uri="{9D8B030D-6E8A-4147-A177-3AD203B41FA5}">
                      <a16:colId xmlns:a16="http://schemas.microsoft.com/office/drawing/2014/main" val="1200765909"/>
                    </a:ext>
                  </a:extLst>
                </a:gridCol>
                <a:gridCol w="2869882">
                  <a:extLst>
                    <a:ext uri="{9D8B030D-6E8A-4147-A177-3AD203B41FA5}">
                      <a16:colId xmlns:a16="http://schemas.microsoft.com/office/drawing/2014/main" val="2188097458"/>
                    </a:ext>
                  </a:extLst>
                </a:gridCol>
                <a:gridCol w="733901">
                  <a:extLst>
                    <a:ext uri="{9D8B030D-6E8A-4147-A177-3AD203B41FA5}">
                      <a16:colId xmlns:a16="http://schemas.microsoft.com/office/drawing/2014/main" val="2502831962"/>
                    </a:ext>
                  </a:extLst>
                </a:gridCol>
                <a:gridCol w="733901">
                  <a:extLst>
                    <a:ext uri="{9D8B030D-6E8A-4147-A177-3AD203B41FA5}">
                      <a16:colId xmlns:a16="http://schemas.microsoft.com/office/drawing/2014/main" val="4293203090"/>
                    </a:ext>
                  </a:extLst>
                </a:gridCol>
                <a:gridCol w="733901">
                  <a:extLst>
                    <a:ext uri="{9D8B030D-6E8A-4147-A177-3AD203B41FA5}">
                      <a16:colId xmlns:a16="http://schemas.microsoft.com/office/drawing/2014/main" val="3211225257"/>
                    </a:ext>
                  </a:extLst>
                </a:gridCol>
                <a:gridCol w="657225">
                  <a:extLst>
                    <a:ext uri="{9D8B030D-6E8A-4147-A177-3AD203B41FA5}">
                      <a16:colId xmlns:a16="http://schemas.microsoft.com/office/drawing/2014/main" val="390627129"/>
                    </a:ext>
                  </a:extLst>
                </a:gridCol>
                <a:gridCol w="668179">
                  <a:extLst>
                    <a:ext uri="{9D8B030D-6E8A-4147-A177-3AD203B41FA5}">
                      <a16:colId xmlns:a16="http://schemas.microsoft.com/office/drawing/2014/main" val="1173900382"/>
                    </a:ext>
                  </a:extLst>
                </a:gridCol>
                <a:gridCol w="668179">
                  <a:extLst>
                    <a:ext uri="{9D8B030D-6E8A-4147-A177-3AD203B41FA5}">
                      <a16:colId xmlns:a16="http://schemas.microsoft.com/office/drawing/2014/main" val="3961523979"/>
                    </a:ext>
                  </a:extLst>
                </a:gridCol>
              </a:tblGrid>
              <a:tr h="1643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7775181"/>
                  </a:ext>
                </a:extLst>
              </a:tr>
              <a:tr h="2628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0933477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9.054.085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8.802.175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-251.910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2.914.286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773232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371.793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355.346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-16.447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209.185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4351838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450.973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359.876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-91.097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28.257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3933857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7.899.078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7.644.278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-254.800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2.440.157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6456345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7.388.495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7.388.495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2.440.157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3554624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Estadísticas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1.595.222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1.595.222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324.972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9539092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Consumidor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622.075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872.075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250.000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222.056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4753936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Compras y Contrataciones Públicas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1.792.592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1.442.592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-350.000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508.058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2626149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Seguridad Social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1.093.753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1.193.753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660.445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60,4%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1121624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del Trabajo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1.546.630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1.546.630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494.838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0782311"/>
                  </a:ext>
                </a:extLst>
              </a:tr>
              <a:tr h="163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Chile Atiende-Secretaría General de la Presidencia de la República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738.223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738.223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229.788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7079945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410.400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155.600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-254.800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8542559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del Estado-BID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410.400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155.600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-254.800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8822270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100.183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100.183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7840986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Cooperación Técnica OCDE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100.183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100.183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4977760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332.241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442.675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110.434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236.687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71,2%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53,5%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3276193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232.489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232.489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69.272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5384988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99.752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99.752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56.981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9027250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110.434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110.434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110.434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7309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01. PROGRAMA 09: PROGRAMA EXPORTACIÓN DE SERVICIOS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7D5E3303-E20D-4B71-88A6-B042C8F309C9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BCB823F-AC9E-49B0-902C-8BE48C9581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5982748"/>
              </p:ext>
            </p:extLst>
          </p:nvPr>
        </p:nvGraphicFramePr>
        <p:xfrm>
          <a:off x="628650" y="1916832"/>
          <a:ext cx="7886700" cy="2727480"/>
        </p:xfrm>
        <a:graphic>
          <a:graphicData uri="http://schemas.openxmlformats.org/drawingml/2006/table">
            <a:tbl>
              <a:tblPr/>
              <a:tblGrid>
                <a:gridCol w="273844">
                  <a:extLst>
                    <a:ext uri="{9D8B030D-6E8A-4147-A177-3AD203B41FA5}">
                      <a16:colId xmlns:a16="http://schemas.microsoft.com/office/drawing/2014/main" val="2354300320"/>
                    </a:ext>
                  </a:extLst>
                </a:gridCol>
                <a:gridCol w="273844">
                  <a:extLst>
                    <a:ext uri="{9D8B030D-6E8A-4147-A177-3AD203B41FA5}">
                      <a16:colId xmlns:a16="http://schemas.microsoft.com/office/drawing/2014/main" val="1867448485"/>
                    </a:ext>
                  </a:extLst>
                </a:gridCol>
                <a:gridCol w="273844">
                  <a:extLst>
                    <a:ext uri="{9D8B030D-6E8A-4147-A177-3AD203B41FA5}">
                      <a16:colId xmlns:a16="http://schemas.microsoft.com/office/drawing/2014/main" val="3973878242"/>
                    </a:ext>
                  </a:extLst>
                </a:gridCol>
                <a:gridCol w="2869882">
                  <a:extLst>
                    <a:ext uri="{9D8B030D-6E8A-4147-A177-3AD203B41FA5}">
                      <a16:colId xmlns:a16="http://schemas.microsoft.com/office/drawing/2014/main" val="3652917409"/>
                    </a:ext>
                  </a:extLst>
                </a:gridCol>
                <a:gridCol w="733901">
                  <a:extLst>
                    <a:ext uri="{9D8B030D-6E8A-4147-A177-3AD203B41FA5}">
                      <a16:colId xmlns:a16="http://schemas.microsoft.com/office/drawing/2014/main" val="2524613604"/>
                    </a:ext>
                  </a:extLst>
                </a:gridCol>
                <a:gridCol w="733901">
                  <a:extLst>
                    <a:ext uri="{9D8B030D-6E8A-4147-A177-3AD203B41FA5}">
                      <a16:colId xmlns:a16="http://schemas.microsoft.com/office/drawing/2014/main" val="1537576209"/>
                    </a:ext>
                  </a:extLst>
                </a:gridCol>
                <a:gridCol w="733901">
                  <a:extLst>
                    <a:ext uri="{9D8B030D-6E8A-4147-A177-3AD203B41FA5}">
                      <a16:colId xmlns:a16="http://schemas.microsoft.com/office/drawing/2014/main" val="3511887736"/>
                    </a:ext>
                  </a:extLst>
                </a:gridCol>
                <a:gridCol w="657225">
                  <a:extLst>
                    <a:ext uri="{9D8B030D-6E8A-4147-A177-3AD203B41FA5}">
                      <a16:colId xmlns:a16="http://schemas.microsoft.com/office/drawing/2014/main" val="1555175918"/>
                    </a:ext>
                  </a:extLst>
                </a:gridCol>
                <a:gridCol w="668179">
                  <a:extLst>
                    <a:ext uri="{9D8B030D-6E8A-4147-A177-3AD203B41FA5}">
                      <a16:colId xmlns:a16="http://schemas.microsoft.com/office/drawing/2014/main" val="1415482599"/>
                    </a:ext>
                  </a:extLst>
                </a:gridCol>
                <a:gridCol w="668179">
                  <a:extLst>
                    <a:ext uri="{9D8B030D-6E8A-4147-A177-3AD203B41FA5}">
                      <a16:colId xmlns:a16="http://schemas.microsoft.com/office/drawing/2014/main" val="3356316896"/>
                    </a:ext>
                  </a:extLst>
                </a:gridCol>
              </a:tblGrid>
              <a:tr h="1643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2858979"/>
                  </a:ext>
                </a:extLst>
              </a:tr>
              <a:tr h="2628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6894404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4.677.754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4.677.492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2.752.301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1288896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126.996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126.996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39.367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1207514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130.916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130.654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2.783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2341287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4.318.896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4.318.896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2.701.330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62,5%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62,5%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3762449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4.318.896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4.318.896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2.701.330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62,5%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62,5%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73485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InvestChile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628.051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628.051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314.026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1865431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ProChile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846.324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846.324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846.324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9897565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1.521.634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1.521.634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800.000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52,6%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52,6%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7619073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Capacitación y Empleo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1.163.815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1.163.815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581.908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938736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Nacional de la Cultura y las Artes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159.072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-159.072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159.072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4272076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las Culturas y las Artes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159.072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159.072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0844612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100.946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100.946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8.821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1990575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52.602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52.602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7192867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48.344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48.344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8.821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15972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86814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02. PROGRAMA 01: DIRECCIÓN DE PRESUPUESTOS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68438548-A589-4D71-9EED-6189CA70F8F6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2F09DC3-B2FB-4FF9-B583-B2CA4BE35A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8336202"/>
              </p:ext>
            </p:extLst>
          </p:nvPr>
        </p:nvGraphicFramePr>
        <p:xfrm>
          <a:off x="628650" y="1871556"/>
          <a:ext cx="7886700" cy="2727480"/>
        </p:xfrm>
        <a:graphic>
          <a:graphicData uri="http://schemas.openxmlformats.org/drawingml/2006/table">
            <a:tbl>
              <a:tblPr/>
              <a:tblGrid>
                <a:gridCol w="273844">
                  <a:extLst>
                    <a:ext uri="{9D8B030D-6E8A-4147-A177-3AD203B41FA5}">
                      <a16:colId xmlns:a16="http://schemas.microsoft.com/office/drawing/2014/main" val="1788780605"/>
                    </a:ext>
                  </a:extLst>
                </a:gridCol>
                <a:gridCol w="273844">
                  <a:extLst>
                    <a:ext uri="{9D8B030D-6E8A-4147-A177-3AD203B41FA5}">
                      <a16:colId xmlns:a16="http://schemas.microsoft.com/office/drawing/2014/main" val="1117639689"/>
                    </a:ext>
                  </a:extLst>
                </a:gridCol>
                <a:gridCol w="273844">
                  <a:extLst>
                    <a:ext uri="{9D8B030D-6E8A-4147-A177-3AD203B41FA5}">
                      <a16:colId xmlns:a16="http://schemas.microsoft.com/office/drawing/2014/main" val="2934262733"/>
                    </a:ext>
                  </a:extLst>
                </a:gridCol>
                <a:gridCol w="2869882">
                  <a:extLst>
                    <a:ext uri="{9D8B030D-6E8A-4147-A177-3AD203B41FA5}">
                      <a16:colId xmlns:a16="http://schemas.microsoft.com/office/drawing/2014/main" val="849663695"/>
                    </a:ext>
                  </a:extLst>
                </a:gridCol>
                <a:gridCol w="733901">
                  <a:extLst>
                    <a:ext uri="{9D8B030D-6E8A-4147-A177-3AD203B41FA5}">
                      <a16:colId xmlns:a16="http://schemas.microsoft.com/office/drawing/2014/main" val="3315859470"/>
                    </a:ext>
                  </a:extLst>
                </a:gridCol>
                <a:gridCol w="733901">
                  <a:extLst>
                    <a:ext uri="{9D8B030D-6E8A-4147-A177-3AD203B41FA5}">
                      <a16:colId xmlns:a16="http://schemas.microsoft.com/office/drawing/2014/main" val="490160800"/>
                    </a:ext>
                  </a:extLst>
                </a:gridCol>
                <a:gridCol w="733901">
                  <a:extLst>
                    <a:ext uri="{9D8B030D-6E8A-4147-A177-3AD203B41FA5}">
                      <a16:colId xmlns:a16="http://schemas.microsoft.com/office/drawing/2014/main" val="928350574"/>
                    </a:ext>
                  </a:extLst>
                </a:gridCol>
                <a:gridCol w="657225">
                  <a:extLst>
                    <a:ext uri="{9D8B030D-6E8A-4147-A177-3AD203B41FA5}">
                      <a16:colId xmlns:a16="http://schemas.microsoft.com/office/drawing/2014/main" val="536288005"/>
                    </a:ext>
                  </a:extLst>
                </a:gridCol>
                <a:gridCol w="668179">
                  <a:extLst>
                    <a:ext uri="{9D8B030D-6E8A-4147-A177-3AD203B41FA5}">
                      <a16:colId xmlns:a16="http://schemas.microsoft.com/office/drawing/2014/main" val="3271985302"/>
                    </a:ext>
                  </a:extLst>
                </a:gridCol>
                <a:gridCol w="668179">
                  <a:extLst>
                    <a:ext uri="{9D8B030D-6E8A-4147-A177-3AD203B41FA5}">
                      <a16:colId xmlns:a16="http://schemas.microsoft.com/office/drawing/2014/main" val="695033612"/>
                    </a:ext>
                  </a:extLst>
                </a:gridCol>
              </a:tblGrid>
              <a:tr h="1643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6168757"/>
                  </a:ext>
                </a:extLst>
              </a:tr>
              <a:tr h="2628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7382601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20.946.099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23.447.065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2.500.966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15.956.007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76,2%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2338502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14.209.285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14.497.172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287.887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9.932.594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68,5%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0845165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6.193.344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5.150.936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-1.042.408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2.654.977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648993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320.295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320.295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332.084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3150690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15.279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7345381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320.295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320.295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316.805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4152948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502.811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451.524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-51.287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34.459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7038554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3779102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16.379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8485566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502.811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451.524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-51.287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17.770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2912839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40.659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3.027.138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2.986.479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3.001.893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7383,1%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9318772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39.660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39.660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18.844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47,5%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47,5%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8562058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999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463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8055675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2.986.479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2.986.479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2.982.586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11718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3914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03. PROGRAMA 01: SERVICIO DE IMPUESTOS INTERNOS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A135E330-19F7-46C9-86B2-DF507B316C30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5B40599-F3C3-4209-B8FF-10D61B56F9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236081"/>
              </p:ext>
            </p:extLst>
          </p:nvPr>
        </p:nvGraphicFramePr>
        <p:xfrm>
          <a:off x="628650" y="1794487"/>
          <a:ext cx="7886700" cy="4243119"/>
        </p:xfrm>
        <a:graphic>
          <a:graphicData uri="http://schemas.openxmlformats.org/drawingml/2006/table">
            <a:tbl>
              <a:tblPr/>
              <a:tblGrid>
                <a:gridCol w="273844">
                  <a:extLst>
                    <a:ext uri="{9D8B030D-6E8A-4147-A177-3AD203B41FA5}">
                      <a16:colId xmlns:a16="http://schemas.microsoft.com/office/drawing/2014/main" val="1543925581"/>
                    </a:ext>
                  </a:extLst>
                </a:gridCol>
                <a:gridCol w="273844">
                  <a:extLst>
                    <a:ext uri="{9D8B030D-6E8A-4147-A177-3AD203B41FA5}">
                      <a16:colId xmlns:a16="http://schemas.microsoft.com/office/drawing/2014/main" val="3088541577"/>
                    </a:ext>
                  </a:extLst>
                </a:gridCol>
                <a:gridCol w="273844">
                  <a:extLst>
                    <a:ext uri="{9D8B030D-6E8A-4147-A177-3AD203B41FA5}">
                      <a16:colId xmlns:a16="http://schemas.microsoft.com/office/drawing/2014/main" val="1426379604"/>
                    </a:ext>
                  </a:extLst>
                </a:gridCol>
                <a:gridCol w="2869882">
                  <a:extLst>
                    <a:ext uri="{9D8B030D-6E8A-4147-A177-3AD203B41FA5}">
                      <a16:colId xmlns:a16="http://schemas.microsoft.com/office/drawing/2014/main" val="1993910235"/>
                    </a:ext>
                  </a:extLst>
                </a:gridCol>
                <a:gridCol w="733901">
                  <a:extLst>
                    <a:ext uri="{9D8B030D-6E8A-4147-A177-3AD203B41FA5}">
                      <a16:colId xmlns:a16="http://schemas.microsoft.com/office/drawing/2014/main" val="2714127770"/>
                    </a:ext>
                  </a:extLst>
                </a:gridCol>
                <a:gridCol w="733901">
                  <a:extLst>
                    <a:ext uri="{9D8B030D-6E8A-4147-A177-3AD203B41FA5}">
                      <a16:colId xmlns:a16="http://schemas.microsoft.com/office/drawing/2014/main" val="1353443727"/>
                    </a:ext>
                  </a:extLst>
                </a:gridCol>
                <a:gridCol w="733901">
                  <a:extLst>
                    <a:ext uri="{9D8B030D-6E8A-4147-A177-3AD203B41FA5}">
                      <a16:colId xmlns:a16="http://schemas.microsoft.com/office/drawing/2014/main" val="1221994915"/>
                    </a:ext>
                  </a:extLst>
                </a:gridCol>
                <a:gridCol w="657225">
                  <a:extLst>
                    <a:ext uri="{9D8B030D-6E8A-4147-A177-3AD203B41FA5}">
                      <a16:colId xmlns:a16="http://schemas.microsoft.com/office/drawing/2014/main" val="1519020032"/>
                    </a:ext>
                  </a:extLst>
                </a:gridCol>
                <a:gridCol w="668179">
                  <a:extLst>
                    <a:ext uri="{9D8B030D-6E8A-4147-A177-3AD203B41FA5}">
                      <a16:colId xmlns:a16="http://schemas.microsoft.com/office/drawing/2014/main" val="3039676953"/>
                    </a:ext>
                  </a:extLst>
                </a:gridCol>
                <a:gridCol w="668179">
                  <a:extLst>
                    <a:ext uri="{9D8B030D-6E8A-4147-A177-3AD203B41FA5}">
                      <a16:colId xmlns:a16="http://schemas.microsoft.com/office/drawing/2014/main" val="3253700274"/>
                    </a:ext>
                  </a:extLst>
                </a:gridCol>
              </a:tblGrid>
              <a:tr h="1643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7319231"/>
                  </a:ext>
                </a:extLst>
              </a:tr>
              <a:tr h="2628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5183985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185.747.499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188.621.536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2.874.037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137.898.758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74,2%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7769728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165.454.787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161.986.182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-3.468.605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111.370.059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8374799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16.410.944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14.975.397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-1.435.547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12.210.982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74,4%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81,5%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2483524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5.018.434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0519026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5.018.434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6606401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127.224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127.224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11.858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3171272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127.224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127.224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11.858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4644963"/>
                  </a:ext>
                </a:extLst>
              </a:tr>
              <a:tr h="2011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la Organización para la Cooperación y el Desarrollo Económicos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127.224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127.224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11.858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8235253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7453037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7586358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7.191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907440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5725719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5.730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7072820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3.632.783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5.501.827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1.869.044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3.372.099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6734742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Edificios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1.691.500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1.691.500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1.684.064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2295923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72.000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72.000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3.320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688264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503.000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503.000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167.924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6919167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465.435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339.198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-126.237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309.985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66,6%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91,4%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2296139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3.167.348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2.896.129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-271.219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1.206.806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9984756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121.751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121.507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8901765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121.751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121.507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4910435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5.909.389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5.909.389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5.908.135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3228414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5.909.389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5.909.389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5.908.135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0884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456403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04. PROGRAMA 01: SERVICIO NACIONAL DE ADUANAS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658DEC1E-675C-4D0A-8965-38693FA4CA47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1011D7C-531B-4E14-9945-32D47B4C51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255277"/>
              </p:ext>
            </p:extLst>
          </p:nvPr>
        </p:nvGraphicFramePr>
        <p:xfrm>
          <a:off x="628650" y="1906039"/>
          <a:ext cx="7886700" cy="2727480"/>
        </p:xfrm>
        <a:graphic>
          <a:graphicData uri="http://schemas.openxmlformats.org/drawingml/2006/table">
            <a:tbl>
              <a:tblPr/>
              <a:tblGrid>
                <a:gridCol w="273844">
                  <a:extLst>
                    <a:ext uri="{9D8B030D-6E8A-4147-A177-3AD203B41FA5}">
                      <a16:colId xmlns:a16="http://schemas.microsoft.com/office/drawing/2014/main" val="420022381"/>
                    </a:ext>
                  </a:extLst>
                </a:gridCol>
                <a:gridCol w="273844">
                  <a:extLst>
                    <a:ext uri="{9D8B030D-6E8A-4147-A177-3AD203B41FA5}">
                      <a16:colId xmlns:a16="http://schemas.microsoft.com/office/drawing/2014/main" val="1663170098"/>
                    </a:ext>
                  </a:extLst>
                </a:gridCol>
                <a:gridCol w="273844">
                  <a:extLst>
                    <a:ext uri="{9D8B030D-6E8A-4147-A177-3AD203B41FA5}">
                      <a16:colId xmlns:a16="http://schemas.microsoft.com/office/drawing/2014/main" val="1607256153"/>
                    </a:ext>
                  </a:extLst>
                </a:gridCol>
                <a:gridCol w="2869882">
                  <a:extLst>
                    <a:ext uri="{9D8B030D-6E8A-4147-A177-3AD203B41FA5}">
                      <a16:colId xmlns:a16="http://schemas.microsoft.com/office/drawing/2014/main" val="3062746212"/>
                    </a:ext>
                  </a:extLst>
                </a:gridCol>
                <a:gridCol w="733901">
                  <a:extLst>
                    <a:ext uri="{9D8B030D-6E8A-4147-A177-3AD203B41FA5}">
                      <a16:colId xmlns:a16="http://schemas.microsoft.com/office/drawing/2014/main" val="3287708025"/>
                    </a:ext>
                  </a:extLst>
                </a:gridCol>
                <a:gridCol w="733901">
                  <a:extLst>
                    <a:ext uri="{9D8B030D-6E8A-4147-A177-3AD203B41FA5}">
                      <a16:colId xmlns:a16="http://schemas.microsoft.com/office/drawing/2014/main" val="2756097242"/>
                    </a:ext>
                  </a:extLst>
                </a:gridCol>
                <a:gridCol w="733901">
                  <a:extLst>
                    <a:ext uri="{9D8B030D-6E8A-4147-A177-3AD203B41FA5}">
                      <a16:colId xmlns:a16="http://schemas.microsoft.com/office/drawing/2014/main" val="2508142968"/>
                    </a:ext>
                  </a:extLst>
                </a:gridCol>
                <a:gridCol w="657225">
                  <a:extLst>
                    <a:ext uri="{9D8B030D-6E8A-4147-A177-3AD203B41FA5}">
                      <a16:colId xmlns:a16="http://schemas.microsoft.com/office/drawing/2014/main" val="3962421338"/>
                    </a:ext>
                  </a:extLst>
                </a:gridCol>
                <a:gridCol w="668179">
                  <a:extLst>
                    <a:ext uri="{9D8B030D-6E8A-4147-A177-3AD203B41FA5}">
                      <a16:colId xmlns:a16="http://schemas.microsoft.com/office/drawing/2014/main" val="2141971118"/>
                    </a:ext>
                  </a:extLst>
                </a:gridCol>
                <a:gridCol w="668179">
                  <a:extLst>
                    <a:ext uri="{9D8B030D-6E8A-4147-A177-3AD203B41FA5}">
                      <a16:colId xmlns:a16="http://schemas.microsoft.com/office/drawing/2014/main" val="3736071089"/>
                    </a:ext>
                  </a:extLst>
                </a:gridCol>
              </a:tblGrid>
              <a:tr h="1643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2036618"/>
                  </a:ext>
                </a:extLst>
              </a:tr>
              <a:tr h="2628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4001208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70.397.883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69.832.046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-565.837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46.016.733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65,4%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0762606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58.036.155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54.112.453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-3.923.702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36.586.750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67,6%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5021501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9.177.772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7.958.213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-1.219.559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4.063.237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5720049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1.787.425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1.787.425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1.787.424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260493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1.787.425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1.787.425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1.787.424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1102658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2.623.159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2.371.171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-251.988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320.155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0750004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195.207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175.686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-19.521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5.378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7401410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16.320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14.492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-1.828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8.723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53,4%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60,2%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5528655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2.016.358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1.825.246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-191.112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303.805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2322976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395.274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355.747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-39.527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2.249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4846608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560.797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851.197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290.400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507.854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5902628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560.797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851.197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290.400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507.854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8973411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2.751.587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2.751.587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2.751.313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943376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2.751.587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2.751.587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2.751.313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52573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69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05. PROGRAMA 01: SERVICIO DE TESORERÍAS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A07BE44A-86BF-4133-8415-B52EDE28BF97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AEA899C-6301-4021-A8CA-7F20B27B47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3284927"/>
              </p:ext>
            </p:extLst>
          </p:nvPr>
        </p:nvGraphicFramePr>
        <p:xfrm>
          <a:off x="628650" y="1935039"/>
          <a:ext cx="7886700" cy="2398868"/>
        </p:xfrm>
        <a:graphic>
          <a:graphicData uri="http://schemas.openxmlformats.org/drawingml/2006/table">
            <a:tbl>
              <a:tblPr/>
              <a:tblGrid>
                <a:gridCol w="273844">
                  <a:extLst>
                    <a:ext uri="{9D8B030D-6E8A-4147-A177-3AD203B41FA5}">
                      <a16:colId xmlns:a16="http://schemas.microsoft.com/office/drawing/2014/main" val="1649934639"/>
                    </a:ext>
                  </a:extLst>
                </a:gridCol>
                <a:gridCol w="273844">
                  <a:extLst>
                    <a:ext uri="{9D8B030D-6E8A-4147-A177-3AD203B41FA5}">
                      <a16:colId xmlns:a16="http://schemas.microsoft.com/office/drawing/2014/main" val="659311887"/>
                    </a:ext>
                  </a:extLst>
                </a:gridCol>
                <a:gridCol w="273844">
                  <a:extLst>
                    <a:ext uri="{9D8B030D-6E8A-4147-A177-3AD203B41FA5}">
                      <a16:colId xmlns:a16="http://schemas.microsoft.com/office/drawing/2014/main" val="3128369050"/>
                    </a:ext>
                  </a:extLst>
                </a:gridCol>
                <a:gridCol w="2869882">
                  <a:extLst>
                    <a:ext uri="{9D8B030D-6E8A-4147-A177-3AD203B41FA5}">
                      <a16:colId xmlns:a16="http://schemas.microsoft.com/office/drawing/2014/main" val="3120906294"/>
                    </a:ext>
                  </a:extLst>
                </a:gridCol>
                <a:gridCol w="733901">
                  <a:extLst>
                    <a:ext uri="{9D8B030D-6E8A-4147-A177-3AD203B41FA5}">
                      <a16:colId xmlns:a16="http://schemas.microsoft.com/office/drawing/2014/main" val="2722494615"/>
                    </a:ext>
                  </a:extLst>
                </a:gridCol>
                <a:gridCol w="733901">
                  <a:extLst>
                    <a:ext uri="{9D8B030D-6E8A-4147-A177-3AD203B41FA5}">
                      <a16:colId xmlns:a16="http://schemas.microsoft.com/office/drawing/2014/main" val="3433600753"/>
                    </a:ext>
                  </a:extLst>
                </a:gridCol>
                <a:gridCol w="733901">
                  <a:extLst>
                    <a:ext uri="{9D8B030D-6E8A-4147-A177-3AD203B41FA5}">
                      <a16:colId xmlns:a16="http://schemas.microsoft.com/office/drawing/2014/main" val="751074399"/>
                    </a:ext>
                  </a:extLst>
                </a:gridCol>
                <a:gridCol w="657225">
                  <a:extLst>
                    <a:ext uri="{9D8B030D-6E8A-4147-A177-3AD203B41FA5}">
                      <a16:colId xmlns:a16="http://schemas.microsoft.com/office/drawing/2014/main" val="2500815204"/>
                    </a:ext>
                  </a:extLst>
                </a:gridCol>
                <a:gridCol w="668179">
                  <a:extLst>
                    <a:ext uri="{9D8B030D-6E8A-4147-A177-3AD203B41FA5}">
                      <a16:colId xmlns:a16="http://schemas.microsoft.com/office/drawing/2014/main" val="4214775259"/>
                    </a:ext>
                  </a:extLst>
                </a:gridCol>
                <a:gridCol w="668179">
                  <a:extLst>
                    <a:ext uri="{9D8B030D-6E8A-4147-A177-3AD203B41FA5}">
                      <a16:colId xmlns:a16="http://schemas.microsoft.com/office/drawing/2014/main" val="1181182511"/>
                    </a:ext>
                  </a:extLst>
                </a:gridCol>
              </a:tblGrid>
              <a:tr h="1643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5026592"/>
                  </a:ext>
                </a:extLst>
              </a:tr>
              <a:tr h="2628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663677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54.524.754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53.619.490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-905.264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41.019.293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75,2%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76,5%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726530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38.426.599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38.124.333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-302.266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31.671.556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82,4%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3002894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11.408.526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10.535.219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-873.307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5.341.759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060254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2.233.690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7611597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2.233.690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1857261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4.689.629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4.064.698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-624.931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877.048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4358337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36.243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70.151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33.908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819821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21.746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59.629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37.883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4.969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8679973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1.465.757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1.172.685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-293.072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173.890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2434225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3.165.883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2.762.233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-403.650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696.808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4152042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895.240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895.240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895.240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6987565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895.240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895.240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895.240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04562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69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45634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07. PROGRAMA 01: DIRECCIÓN DE COMPRAS Y CONTRATACIÓN PÚBLICA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C670212C-126B-4DFB-B9D2-7F8F16DF3FE4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7F5B6CE-FF3D-4F2E-9411-03ED3B337C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6192927"/>
              </p:ext>
            </p:extLst>
          </p:nvPr>
        </p:nvGraphicFramePr>
        <p:xfrm>
          <a:off x="628650" y="1935036"/>
          <a:ext cx="7886700" cy="2727480"/>
        </p:xfrm>
        <a:graphic>
          <a:graphicData uri="http://schemas.openxmlformats.org/drawingml/2006/table">
            <a:tbl>
              <a:tblPr/>
              <a:tblGrid>
                <a:gridCol w="273844">
                  <a:extLst>
                    <a:ext uri="{9D8B030D-6E8A-4147-A177-3AD203B41FA5}">
                      <a16:colId xmlns:a16="http://schemas.microsoft.com/office/drawing/2014/main" val="1937067279"/>
                    </a:ext>
                  </a:extLst>
                </a:gridCol>
                <a:gridCol w="273844">
                  <a:extLst>
                    <a:ext uri="{9D8B030D-6E8A-4147-A177-3AD203B41FA5}">
                      <a16:colId xmlns:a16="http://schemas.microsoft.com/office/drawing/2014/main" val="1649735702"/>
                    </a:ext>
                  </a:extLst>
                </a:gridCol>
                <a:gridCol w="273844">
                  <a:extLst>
                    <a:ext uri="{9D8B030D-6E8A-4147-A177-3AD203B41FA5}">
                      <a16:colId xmlns:a16="http://schemas.microsoft.com/office/drawing/2014/main" val="2260217038"/>
                    </a:ext>
                  </a:extLst>
                </a:gridCol>
                <a:gridCol w="2869882">
                  <a:extLst>
                    <a:ext uri="{9D8B030D-6E8A-4147-A177-3AD203B41FA5}">
                      <a16:colId xmlns:a16="http://schemas.microsoft.com/office/drawing/2014/main" val="1394762065"/>
                    </a:ext>
                  </a:extLst>
                </a:gridCol>
                <a:gridCol w="733901">
                  <a:extLst>
                    <a:ext uri="{9D8B030D-6E8A-4147-A177-3AD203B41FA5}">
                      <a16:colId xmlns:a16="http://schemas.microsoft.com/office/drawing/2014/main" val="4109921132"/>
                    </a:ext>
                  </a:extLst>
                </a:gridCol>
                <a:gridCol w="733901">
                  <a:extLst>
                    <a:ext uri="{9D8B030D-6E8A-4147-A177-3AD203B41FA5}">
                      <a16:colId xmlns:a16="http://schemas.microsoft.com/office/drawing/2014/main" val="1625138965"/>
                    </a:ext>
                  </a:extLst>
                </a:gridCol>
                <a:gridCol w="733901">
                  <a:extLst>
                    <a:ext uri="{9D8B030D-6E8A-4147-A177-3AD203B41FA5}">
                      <a16:colId xmlns:a16="http://schemas.microsoft.com/office/drawing/2014/main" val="1876648194"/>
                    </a:ext>
                  </a:extLst>
                </a:gridCol>
                <a:gridCol w="657225">
                  <a:extLst>
                    <a:ext uri="{9D8B030D-6E8A-4147-A177-3AD203B41FA5}">
                      <a16:colId xmlns:a16="http://schemas.microsoft.com/office/drawing/2014/main" val="868915770"/>
                    </a:ext>
                  </a:extLst>
                </a:gridCol>
                <a:gridCol w="668179">
                  <a:extLst>
                    <a:ext uri="{9D8B030D-6E8A-4147-A177-3AD203B41FA5}">
                      <a16:colId xmlns:a16="http://schemas.microsoft.com/office/drawing/2014/main" val="1981281535"/>
                    </a:ext>
                  </a:extLst>
                </a:gridCol>
                <a:gridCol w="668179">
                  <a:extLst>
                    <a:ext uri="{9D8B030D-6E8A-4147-A177-3AD203B41FA5}">
                      <a16:colId xmlns:a16="http://schemas.microsoft.com/office/drawing/2014/main" val="1775344735"/>
                    </a:ext>
                  </a:extLst>
                </a:gridCol>
              </a:tblGrid>
              <a:tr h="1643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9991152"/>
                  </a:ext>
                </a:extLst>
              </a:tr>
              <a:tr h="2628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9991811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10.429.518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9.642.317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-787.201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4.839.522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2175615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4.510.992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4.488.389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-22.603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2.603.481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5240844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3.382.159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2.796.092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-586.067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1.325.515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47,4%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948451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2.315.597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1.965.597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-350.000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536.930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6301507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2.315.597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1.965.597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-350.000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536.930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9485909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de Compras Públicas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511.005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511.005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294.987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6751636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Devolución Boletas de Garantía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1992601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del Estado-BID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1.792.592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1.442.592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-350.000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241.943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3517183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14.355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14.355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14.355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5018459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14.355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14.355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14.355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8570910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220.770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198.251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-22.519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179.609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7984806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220.770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198.251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-22.519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179.609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8627296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179.633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179.633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179.632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567302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179.633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179.633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179.632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64495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707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08. PROGRAMA 01: SUPERINTENDENCIA DE VALORES Y SEGUROS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4511F441-F909-4C37-8201-B289E700F9D1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3EADF53-2541-466D-9754-4330B49740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5501642"/>
              </p:ext>
            </p:extLst>
          </p:nvPr>
        </p:nvGraphicFramePr>
        <p:xfrm>
          <a:off x="628650" y="1932414"/>
          <a:ext cx="7886699" cy="2723695"/>
        </p:xfrm>
        <a:graphic>
          <a:graphicData uri="http://schemas.openxmlformats.org/drawingml/2006/table">
            <a:tbl>
              <a:tblPr/>
              <a:tblGrid>
                <a:gridCol w="273464">
                  <a:extLst>
                    <a:ext uri="{9D8B030D-6E8A-4147-A177-3AD203B41FA5}">
                      <a16:colId xmlns:a16="http://schemas.microsoft.com/office/drawing/2014/main" val="1504963088"/>
                    </a:ext>
                  </a:extLst>
                </a:gridCol>
                <a:gridCol w="273464">
                  <a:extLst>
                    <a:ext uri="{9D8B030D-6E8A-4147-A177-3AD203B41FA5}">
                      <a16:colId xmlns:a16="http://schemas.microsoft.com/office/drawing/2014/main" val="1316522301"/>
                    </a:ext>
                  </a:extLst>
                </a:gridCol>
                <a:gridCol w="273464">
                  <a:extLst>
                    <a:ext uri="{9D8B030D-6E8A-4147-A177-3AD203B41FA5}">
                      <a16:colId xmlns:a16="http://schemas.microsoft.com/office/drawing/2014/main" val="3099374897"/>
                    </a:ext>
                  </a:extLst>
                </a:gridCol>
                <a:gridCol w="2876841">
                  <a:extLst>
                    <a:ext uri="{9D8B030D-6E8A-4147-A177-3AD203B41FA5}">
                      <a16:colId xmlns:a16="http://schemas.microsoft.com/office/drawing/2014/main" val="1236915212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val="3896344091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val="2791383054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val="3568087309"/>
                    </a:ext>
                  </a:extLst>
                </a:gridCol>
                <a:gridCol w="656313">
                  <a:extLst>
                    <a:ext uri="{9D8B030D-6E8A-4147-A177-3AD203B41FA5}">
                      <a16:colId xmlns:a16="http://schemas.microsoft.com/office/drawing/2014/main" val="1816595817"/>
                    </a:ext>
                  </a:extLst>
                </a:gridCol>
                <a:gridCol w="667252">
                  <a:extLst>
                    <a:ext uri="{9D8B030D-6E8A-4147-A177-3AD203B41FA5}">
                      <a16:colId xmlns:a16="http://schemas.microsoft.com/office/drawing/2014/main" val="1686136694"/>
                    </a:ext>
                  </a:extLst>
                </a:gridCol>
                <a:gridCol w="667252">
                  <a:extLst>
                    <a:ext uri="{9D8B030D-6E8A-4147-A177-3AD203B41FA5}">
                      <a16:colId xmlns:a16="http://schemas.microsoft.com/office/drawing/2014/main" val="2982813548"/>
                    </a:ext>
                  </a:extLst>
                </a:gridCol>
              </a:tblGrid>
              <a:tr h="1640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6143636"/>
                  </a:ext>
                </a:extLst>
              </a:tr>
              <a:tr h="2625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689985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18.059.563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-18.059.563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1772393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15.022.291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-15.022.291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5345270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2.802.713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-2.802.713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0805811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41.512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-41.512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572916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1.425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-1.425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1926160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de Supervisores de Seguros de América Latina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1.425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-1.425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6429031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40.087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-40.087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647943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Internacional de Comisiones de Valores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16.817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-16.817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6322266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Internacional de Supervisores de Seguros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23.270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-23.270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6539249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20.110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-20.110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1163001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20.110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-20.110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9775561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172.937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-172.937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5562065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108.543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-108.543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1035423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64.394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-64.394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4929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56792"/>
            <a:ext cx="8229600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75203" y="62068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11. PROGRAMA 01: SUPERINTENDENCIA DE BANCOS E INSTITUCIONES FINANCIERAS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7E599D60-E59C-4D6B-8265-3D148008D967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4870771-2938-4362-BC1F-DBDE82524B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8818445"/>
              </p:ext>
            </p:extLst>
          </p:nvPr>
        </p:nvGraphicFramePr>
        <p:xfrm>
          <a:off x="628650" y="1941992"/>
          <a:ext cx="7886700" cy="3220398"/>
        </p:xfrm>
        <a:graphic>
          <a:graphicData uri="http://schemas.openxmlformats.org/drawingml/2006/table">
            <a:tbl>
              <a:tblPr/>
              <a:tblGrid>
                <a:gridCol w="273844">
                  <a:extLst>
                    <a:ext uri="{9D8B030D-6E8A-4147-A177-3AD203B41FA5}">
                      <a16:colId xmlns:a16="http://schemas.microsoft.com/office/drawing/2014/main" val="4071166606"/>
                    </a:ext>
                  </a:extLst>
                </a:gridCol>
                <a:gridCol w="273844">
                  <a:extLst>
                    <a:ext uri="{9D8B030D-6E8A-4147-A177-3AD203B41FA5}">
                      <a16:colId xmlns:a16="http://schemas.microsoft.com/office/drawing/2014/main" val="92617274"/>
                    </a:ext>
                  </a:extLst>
                </a:gridCol>
                <a:gridCol w="273844">
                  <a:extLst>
                    <a:ext uri="{9D8B030D-6E8A-4147-A177-3AD203B41FA5}">
                      <a16:colId xmlns:a16="http://schemas.microsoft.com/office/drawing/2014/main" val="692127300"/>
                    </a:ext>
                  </a:extLst>
                </a:gridCol>
                <a:gridCol w="2869882">
                  <a:extLst>
                    <a:ext uri="{9D8B030D-6E8A-4147-A177-3AD203B41FA5}">
                      <a16:colId xmlns:a16="http://schemas.microsoft.com/office/drawing/2014/main" val="1934314772"/>
                    </a:ext>
                  </a:extLst>
                </a:gridCol>
                <a:gridCol w="733901">
                  <a:extLst>
                    <a:ext uri="{9D8B030D-6E8A-4147-A177-3AD203B41FA5}">
                      <a16:colId xmlns:a16="http://schemas.microsoft.com/office/drawing/2014/main" val="1793989346"/>
                    </a:ext>
                  </a:extLst>
                </a:gridCol>
                <a:gridCol w="733901">
                  <a:extLst>
                    <a:ext uri="{9D8B030D-6E8A-4147-A177-3AD203B41FA5}">
                      <a16:colId xmlns:a16="http://schemas.microsoft.com/office/drawing/2014/main" val="3303594751"/>
                    </a:ext>
                  </a:extLst>
                </a:gridCol>
                <a:gridCol w="733901">
                  <a:extLst>
                    <a:ext uri="{9D8B030D-6E8A-4147-A177-3AD203B41FA5}">
                      <a16:colId xmlns:a16="http://schemas.microsoft.com/office/drawing/2014/main" val="2260756161"/>
                    </a:ext>
                  </a:extLst>
                </a:gridCol>
                <a:gridCol w="657225">
                  <a:extLst>
                    <a:ext uri="{9D8B030D-6E8A-4147-A177-3AD203B41FA5}">
                      <a16:colId xmlns:a16="http://schemas.microsoft.com/office/drawing/2014/main" val="2902985152"/>
                    </a:ext>
                  </a:extLst>
                </a:gridCol>
                <a:gridCol w="668179">
                  <a:extLst>
                    <a:ext uri="{9D8B030D-6E8A-4147-A177-3AD203B41FA5}">
                      <a16:colId xmlns:a16="http://schemas.microsoft.com/office/drawing/2014/main" val="2144154823"/>
                    </a:ext>
                  </a:extLst>
                </a:gridCol>
                <a:gridCol w="668179">
                  <a:extLst>
                    <a:ext uri="{9D8B030D-6E8A-4147-A177-3AD203B41FA5}">
                      <a16:colId xmlns:a16="http://schemas.microsoft.com/office/drawing/2014/main" val="365389858"/>
                    </a:ext>
                  </a:extLst>
                </a:gridCol>
              </a:tblGrid>
              <a:tr h="1643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9264196"/>
                  </a:ext>
                </a:extLst>
              </a:tr>
              <a:tr h="2628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5237837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67.930.394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67.899.188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-31.206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29.278.258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499763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13.516.816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13.479.731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-37.085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7.576.376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56,2%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8372790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4.895.342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4.433.816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-461.526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2.197.152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49,6%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6049114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38.783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39.257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26.480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67,5%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7729127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3.616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0709653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Estudios Bancarios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3.616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9577726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35.167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35.641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24.320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69,2%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68,2%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5226370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de Supervisores Bancarios de las Américas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30.370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30.370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24.320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6997981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Internacional de Educación Financiera  - OCDE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4.797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5.271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0624609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49.454.624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49.454.624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19.000.000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2620350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8382769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Excedentes de Caja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49.454.554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49.454.554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19.000.000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79586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24.829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21.352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-3.477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7.842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119506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9.439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7.532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-1.907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0177966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15.390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13.820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-1.570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7.842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7373958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470.408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470.408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470.408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4456021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470.408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470.408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470.408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59107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72475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15. PROGRAMA 01: DIRECCIÓN NACIONAL DEL SERVICIO CIVIL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674A1242-E646-4D8C-B02F-9856D7F1EE5B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41AFBF8-CDDF-45AE-BAA6-25906CD9BA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3244190"/>
              </p:ext>
            </p:extLst>
          </p:nvPr>
        </p:nvGraphicFramePr>
        <p:xfrm>
          <a:off x="628650" y="1868116"/>
          <a:ext cx="7886700" cy="1905950"/>
        </p:xfrm>
        <a:graphic>
          <a:graphicData uri="http://schemas.openxmlformats.org/drawingml/2006/table">
            <a:tbl>
              <a:tblPr/>
              <a:tblGrid>
                <a:gridCol w="273844">
                  <a:extLst>
                    <a:ext uri="{9D8B030D-6E8A-4147-A177-3AD203B41FA5}">
                      <a16:colId xmlns:a16="http://schemas.microsoft.com/office/drawing/2014/main" val="3265594888"/>
                    </a:ext>
                  </a:extLst>
                </a:gridCol>
                <a:gridCol w="273844">
                  <a:extLst>
                    <a:ext uri="{9D8B030D-6E8A-4147-A177-3AD203B41FA5}">
                      <a16:colId xmlns:a16="http://schemas.microsoft.com/office/drawing/2014/main" val="265440319"/>
                    </a:ext>
                  </a:extLst>
                </a:gridCol>
                <a:gridCol w="273844">
                  <a:extLst>
                    <a:ext uri="{9D8B030D-6E8A-4147-A177-3AD203B41FA5}">
                      <a16:colId xmlns:a16="http://schemas.microsoft.com/office/drawing/2014/main" val="2120881494"/>
                    </a:ext>
                  </a:extLst>
                </a:gridCol>
                <a:gridCol w="2869882">
                  <a:extLst>
                    <a:ext uri="{9D8B030D-6E8A-4147-A177-3AD203B41FA5}">
                      <a16:colId xmlns:a16="http://schemas.microsoft.com/office/drawing/2014/main" val="3328956614"/>
                    </a:ext>
                  </a:extLst>
                </a:gridCol>
                <a:gridCol w="733901">
                  <a:extLst>
                    <a:ext uri="{9D8B030D-6E8A-4147-A177-3AD203B41FA5}">
                      <a16:colId xmlns:a16="http://schemas.microsoft.com/office/drawing/2014/main" val="1328476340"/>
                    </a:ext>
                  </a:extLst>
                </a:gridCol>
                <a:gridCol w="733901">
                  <a:extLst>
                    <a:ext uri="{9D8B030D-6E8A-4147-A177-3AD203B41FA5}">
                      <a16:colId xmlns:a16="http://schemas.microsoft.com/office/drawing/2014/main" val="584887815"/>
                    </a:ext>
                  </a:extLst>
                </a:gridCol>
                <a:gridCol w="733901">
                  <a:extLst>
                    <a:ext uri="{9D8B030D-6E8A-4147-A177-3AD203B41FA5}">
                      <a16:colId xmlns:a16="http://schemas.microsoft.com/office/drawing/2014/main" val="3468769957"/>
                    </a:ext>
                  </a:extLst>
                </a:gridCol>
                <a:gridCol w="657225">
                  <a:extLst>
                    <a:ext uri="{9D8B030D-6E8A-4147-A177-3AD203B41FA5}">
                      <a16:colId xmlns:a16="http://schemas.microsoft.com/office/drawing/2014/main" val="4022239741"/>
                    </a:ext>
                  </a:extLst>
                </a:gridCol>
                <a:gridCol w="668179">
                  <a:extLst>
                    <a:ext uri="{9D8B030D-6E8A-4147-A177-3AD203B41FA5}">
                      <a16:colId xmlns:a16="http://schemas.microsoft.com/office/drawing/2014/main" val="354744028"/>
                    </a:ext>
                  </a:extLst>
                </a:gridCol>
                <a:gridCol w="668179">
                  <a:extLst>
                    <a:ext uri="{9D8B030D-6E8A-4147-A177-3AD203B41FA5}">
                      <a16:colId xmlns:a16="http://schemas.microsoft.com/office/drawing/2014/main" val="3051780917"/>
                    </a:ext>
                  </a:extLst>
                </a:gridCol>
              </a:tblGrid>
              <a:tr h="1643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5440376"/>
                  </a:ext>
                </a:extLst>
              </a:tr>
              <a:tr h="2628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9249759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11.089.091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10.875.666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-213.425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5.778.818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0101844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5.169.524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5.139.065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-30.459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3.405.467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9446980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5.521.679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5.370.771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-150.908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2.253.032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0927575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274.065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242.007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-32.058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60.047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7080289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41.040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32.751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-8.289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5.598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968266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233.025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209.256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-23.769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54.449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1770237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123.823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123.823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60.272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526269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108.985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108.985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50.925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1319717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14.838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14.838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9.347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35391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4973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39248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>
                <a:latin typeface="+mn-lt"/>
              </a:rPr>
              <a:t>La ejecución del Ministerio en julio ascendió a </a:t>
            </a:r>
            <a:r>
              <a:rPr lang="es-CL" sz="1400" b="1" dirty="0">
                <a:latin typeface="+mn-lt"/>
              </a:rPr>
              <a:t>$34.784 millones</a:t>
            </a:r>
            <a:r>
              <a:rPr lang="es-CL" sz="1400" dirty="0">
                <a:latin typeface="+mn-lt"/>
              </a:rPr>
              <a:t>, equivalente a un gasto de </a:t>
            </a:r>
            <a:r>
              <a:rPr lang="es-CL" sz="1400" b="1" dirty="0">
                <a:latin typeface="+mn-lt"/>
              </a:rPr>
              <a:t>6,9%</a:t>
            </a:r>
            <a:r>
              <a:rPr lang="es-CL" sz="1400" dirty="0">
                <a:latin typeface="+mn-lt"/>
              </a:rPr>
              <a:t> respecto al presupuesto inicial, erogación levemente mayor a la registrada a igual mes del año 2017 (6,7%), aunque mayor en 3 puntos porcentuales respecto al gasto acumulado a igual periodo del ejercicio presupuestario anterior.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>
                <a:latin typeface="+mn-lt"/>
              </a:rPr>
              <a:t>A nivel consolidado, el presupuesto vigente considera modificaciones por </a:t>
            </a:r>
            <a:r>
              <a:rPr lang="es-CL" sz="1400" b="1" dirty="0">
                <a:latin typeface="+mn-lt"/>
              </a:rPr>
              <a:t>$2.558 millones</a:t>
            </a:r>
            <a:r>
              <a:rPr lang="es-CL" sz="1400" dirty="0">
                <a:latin typeface="+mn-lt"/>
              </a:rPr>
              <a:t>, incrementando principalmente los subtítulos 34 “servicio de la deuda” ($13.789 millones); 29 “adquisición de activos no financieros” ($858 millones);  y, el subtítulo 23 “prestaciones de seguridad social” ($2.251 millones); mientras que los subtítulos que presentan reducciones son el 21 “gastos en personal” ($7.765 millones); 22”bienes y servicios de consumo” ($6.681 millones); y, 24 “transferencias corrientes” ($254 millones)</a:t>
            </a:r>
            <a:r>
              <a:rPr lang="es-CL" sz="1400" b="1" dirty="0">
                <a:latin typeface="+mn-lt"/>
              </a:rPr>
              <a:t>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>
                <a:latin typeface="+mn-lt"/>
              </a:rPr>
              <a:t>Respecto a los subtítulos, a la fecha, el mayor gasto se registra en los subtítulo 23 “prestaciones de seguridad social” con una ejecución de </a:t>
            </a:r>
            <a:r>
              <a:rPr lang="es-CL" sz="1400" b="1" dirty="0">
                <a:latin typeface="+mn-lt"/>
              </a:rPr>
              <a:t>422,6% </a:t>
            </a:r>
            <a:r>
              <a:rPr lang="es-CL" sz="1400" dirty="0">
                <a:latin typeface="+mn-lt"/>
              </a:rPr>
              <a:t>explicada por la aplicación de la ley de Incentivo al Retiro; y, el subtítulo 26 “otros gastos corrientes” con una ejecución de </a:t>
            </a:r>
            <a:r>
              <a:rPr lang="es-CL" sz="1400" b="1" dirty="0">
                <a:latin typeface="+mn-lt"/>
              </a:rPr>
              <a:t>113,1%</a:t>
            </a:r>
            <a:r>
              <a:rPr lang="es-CL" sz="1400" b="1" i="1" dirty="0">
                <a:latin typeface="+mn-lt"/>
              </a:rPr>
              <a:t>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/>
              <a:t>En cuanto a los Programas, el 75,3% del presupuesto inicial, se concentra en el </a:t>
            </a:r>
            <a:r>
              <a:rPr lang="es-CL" sz="1400" b="1" dirty="0"/>
              <a:t>Servicio de Impuestos Internos</a:t>
            </a:r>
            <a:r>
              <a:rPr lang="es-CL" sz="1400" dirty="0"/>
              <a:t> (36,9%), </a:t>
            </a:r>
            <a:r>
              <a:rPr lang="es-CL" sz="1400" b="1" dirty="0"/>
              <a:t>Servicio Nacional de Aduanas </a:t>
            </a:r>
            <a:r>
              <a:rPr lang="es-CL" sz="1400" dirty="0"/>
              <a:t>(14%), el </a:t>
            </a:r>
            <a:r>
              <a:rPr lang="es-CL" sz="1400" b="1" dirty="0"/>
              <a:t>Servicio de Tesorería </a:t>
            </a:r>
            <a:r>
              <a:rPr lang="es-CL" sz="1400" dirty="0"/>
              <a:t>(10,8%) y la </a:t>
            </a:r>
            <a:r>
              <a:rPr lang="es-CL" sz="1400" b="1" dirty="0"/>
              <a:t>Superintendencia de Bancos e Instituciones Financiera </a:t>
            </a:r>
            <a:r>
              <a:rPr lang="es-CL" sz="1400" dirty="0"/>
              <a:t>(13,5%), los que al mes de julio alcanzaron niveles de ejecución de </a:t>
            </a:r>
            <a:r>
              <a:rPr lang="es-CL" sz="1400" b="1" dirty="0"/>
              <a:t>73,1%, 65,9%, 76,5% y 43,1% </a:t>
            </a:r>
            <a:r>
              <a:rPr lang="es-CL" sz="1400" dirty="0"/>
              <a:t>respectivamente, calculados respecto al presupuesto vigente.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 MINISTERIO DE HACIENDA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6108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16. PROGRAMA 01: UNIDAD DE ANÁLISIS FINANCIERO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47A3F32F-6957-4D84-B2A5-6F024F79943A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DA3CBCF-9718-4829-8FA8-FF3383BB79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6381189"/>
              </p:ext>
            </p:extLst>
          </p:nvPr>
        </p:nvGraphicFramePr>
        <p:xfrm>
          <a:off x="628649" y="1916426"/>
          <a:ext cx="7886701" cy="2234562"/>
        </p:xfrm>
        <a:graphic>
          <a:graphicData uri="http://schemas.openxmlformats.org/drawingml/2006/table">
            <a:tbl>
              <a:tblPr/>
              <a:tblGrid>
                <a:gridCol w="273844">
                  <a:extLst>
                    <a:ext uri="{9D8B030D-6E8A-4147-A177-3AD203B41FA5}">
                      <a16:colId xmlns:a16="http://schemas.microsoft.com/office/drawing/2014/main" val="445992726"/>
                    </a:ext>
                  </a:extLst>
                </a:gridCol>
                <a:gridCol w="273844">
                  <a:extLst>
                    <a:ext uri="{9D8B030D-6E8A-4147-A177-3AD203B41FA5}">
                      <a16:colId xmlns:a16="http://schemas.microsoft.com/office/drawing/2014/main" val="60215907"/>
                    </a:ext>
                  </a:extLst>
                </a:gridCol>
                <a:gridCol w="273844">
                  <a:extLst>
                    <a:ext uri="{9D8B030D-6E8A-4147-A177-3AD203B41FA5}">
                      <a16:colId xmlns:a16="http://schemas.microsoft.com/office/drawing/2014/main" val="4194443252"/>
                    </a:ext>
                  </a:extLst>
                </a:gridCol>
                <a:gridCol w="2869883">
                  <a:extLst>
                    <a:ext uri="{9D8B030D-6E8A-4147-A177-3AD203B41FA5}">
                      <a16:colId xmlns:a16="http://schemas.microsoft.com/office/drawing/2014/main" val="4056102432"/>
                    </a:ext>
                  </a:extLst>
                </a:gridCol>
                <a:gridCol w="733901">
                  <a:extLst>
                    <a:ext uri="{9D8B030D-6E8A-4147-A177-3AD203B41FA5}">
                      <a16:colId xmlns:a16="http://schemas.microsoft.com/office/drawing/2014/main" val="3719241934"/>
                    </a:ext>
                  </a:extLst>
                </a:gridCol>
                <a:gridCol w="733901">
                  <a:extLst>
                    <a:ext uri="{9D8B030D-6E8A-4147-A177-3AD203B41FA5}">
                      <a16:colId xmlns:a16="http://schemas.microsoft.com/office/drawing/2014/main" val="1119633646"/>
                    </a:ext>
                  </a:extLst>
                </a:gridCol>
                <a:gridCol w="733901">
                  <a:extLst>
                    <a:ext uri="{9D8B030D-6E8A-4147-A177-3AD203B41FA5}">
                      <a16:colId xmlns:a16="http://schemas.microsoft.com/office/drawing/2014/main" val="4094779688"/>
                    </a:ext>
                  </a:extLst>
                </a:gridCol>
                <a:gridCol w="657225">
                  <a:extLst>
                    <a:ext uri="{9D8B030D-6E8A-4147-A177-3AD203B41FA5}">
                      <a16:colId xmlns:a16="http://schemas.microsoft.com/office/drawing/2014/main" val="2579026249"/>
                    </a:ext>
                  </a:extLst>
                </a:gridCol>
                <a:gridCol w="668179">
                  <a:extLst>
                    <a:ext uri="{9D8B030D-6E8A-4147-A177-3AD203B41FA5}">
                      <a16:colId xmlns:a16="http://schemas.microsoft.com/office/drawing/2014/main" val="3460486422"/>
                    </a:ext>
                  </a:extLst>
                </a:gridCol>
                <a:gridCol w="668179">
                  <a:extLst>
                    <a:ext uri="{9D8B030D-6E8A-4147-A177-3AD203B41FA5}">
                      <a16:colId xmlns:a16="http://schemas.microsoft.com/office/drawing/2014/main" val="1696611872"/>
                    </a:ext>
                  </a:extLst>
                </a:gridCol>
              </a:tblGrid>
              <a:tr h="1643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9645369"/>
                  </a:ext>
                </a:extLst>
              </a:tr>
              <a:tr h="2628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0351475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3.386.427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3.418.921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32.494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1.999.038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58,5%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7094465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2.615.394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2.610.756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-4.638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1.502.637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2368498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756.348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745.063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-11.285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490.784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1199577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5.698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5.698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5.110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0506656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5.698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5.698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5.110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0673592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del Grupo Egmont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5.698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5.698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5.110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5339888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8.987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7.172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-1.815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507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5059184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9510013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7.961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6.353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-1.608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507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1376384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50.232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50.232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3378840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50.232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50.232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69012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92639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2700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17. PROGRAMA 01: SUPERINTENDENCIA DE CASINOS DE JUEGO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C84729A6-DBB6-4E0D-8B9D-4BC59C9223A8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F0ECAEA-665C-414A-896B-9F7A8631C3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6454929"/>
              </p:ext>
            </p:extLst>
          </p:nvPr>
        </p:nvGraphicFramePr>
        <p:xfrm>
          <a:off x="628650" y="1982345"/>
          <a:ext cx="7886700" cy="1887599"/>
        </p:xfrm>
        <a:graphic>
          <a:graphicData uri="http://schemas.openxmlformats.org/drawingml/2006/table">
            <a:tbl>
              <a:tblPr/>
              <a:tblGrid>
                <a:gridCol w="271207">
                  <a:extLst>
                    <a:ext uri="{9D8B030D-6E8A-4147-A177-3AD203B41FA5}">
                      <a16:colId xmlns:a16="http://schemas.microsoft.com/office/drawing/2014/main" val="2091451895"/>
                    </a:ext>
                  </a:extLst>
                </a:gridCol>
                <a:gridCol w="271207">
                  <a:extLst>
                    <a:ext uri="{9D8B030D-6E8A-4147-A177-3AD203B41FA5}">
                      <a16:colId xmlns:a16="http://schemas.microsoft.com/office/drawing/2014/main" val="672099744"/>
                    </a:ext>
                  </a:extLst>
                </a:gridCol>
                <a:gridCol w="271207">
                  <a:extLst>
                    <a:ext uri="{9D8B030D-6E8A-4147-A177-3AD203B41FA5}">
                      <a16:colId xmlns:a16="http://schemas.microsoft.com/office/drawing/2014/main" val="1986566715"/>
                    </a:ext>
                  </a:extLst>
                </a:gridCol>
                <a:gridCol w="2842249">
                  <a:extLst>
                    <a:ext uri="{9D8B030D-6E8A-4147-A177-3AD203B41FA5}">
                      <a16:colId xmlns:a16="http://schemas.microsoft.com/office/drawing/2014/main" val="1869770213"/>
                    </a:ext>
                  </a:extLst>
                </a:gridCol>
                <a:gridCol w="726835">
                  <a:extLst>
                    <a:ext uri="{9D8B030D-6E8A-4147-A177-3AD203B41FA5}">
                      <a16:colId xmlns:a16="http://schemas.microsoft.com/office/drawing/2014/main" val="3606520229"/>
                    </a:ext>
                  </a:extLst>
                </a:gridCol>
                <a:gridCol w="726835">
                  <a:extLst>
                    <a:ext uri="{9D8B030D-6E8A-4147-A177-3AD203B41FA5}">
                      <a16:colId xmlns:a16="http://schemas.microsoft.com/office/drawing/2014/main" val="362781016"/>
                    </a:ext>
                  </a:extLst>
                </a:gridCol>
                <a:gridCol w="726835">
                  <a:extLst>
                    <a:ext uri="{9D8B030D-6E8A-4147-A177-3AD203B41FA5}">
                      <a16:colId xmlns:a16="http://schemas.microsoft.com/office/drawing/2014/main" val="1545282311"/>
                    </a:ext>
                  </a:extLst>
                </a:gridCol>
                <a:gridCol w="726835">
                  <a:extLst>
                    <a:ext uri="{9D8B030D-6E8A-4147-A177-3AD203B41FA5}">
                      <a16:colId xmlns:a16="http://schemas.microsoft.com/office/drawing/2014/main" val="1750039701"/>
                    </a:ext>
                  </a:extLst>
                </a:gridCol>
                <a:gridCol w="661745">
                  <a:extLst>
                    <a:ext uri="{9D8B030D-6E8A-4147-A177-3AD203B41FA5}">
                      <a16:colId xmlns:a16="http://schemas.microsoft.com/office/drawing/2014/main" val="528235014"/>
                    </a:ext>
                  </a:extLst>
                </a:gridCol>
                <a:gridCol w="661745">
                  <a:extLst>
                    <a:ext uri="{9D8B030D-6E8A-4147-A177-3AD203B41FA5}">
                      <a16:colId xmlns:a16="http://schemas.microsoft.com/office/drawing/2014/main" val="3836327518"/>
                    </a:ext>
                  </a:extLst>
                </a:gridCol>
              </a:tblGrid>
              <a:tr h="1627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551065"/>
                  </a:ext>
                </a:extLst>
              </a:tr>
              <a:tr h="2603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4546128"/>
                  </a:ext>
                </a:extLst>
              </a:tr>
              <a:tr h="1627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4.161.836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4.264.987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103.151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2.562.610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61,6%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60,1%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404483"/>
                  </a:ext>
                </a:extLst>
              </a:tr>
              <a:tr h="1627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2.555.859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2.544.992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-10.867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1.488.264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58,2%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58,5%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6442242"/>
                  </a:ext>
                </a:extLst>
              </a:tr>
              <a:tr h="1627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1.441.743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1.274.516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-167.227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775.363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60,8%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2476768"/>
                  </a:ext>
                </a:extLst>
              </a:tr>
              <a:tr h="1627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54.834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54.834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54.834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5519803"/>
                  </a:ext>
                </a:extLst>
              </a:tr>
              <a:tr h="1627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54.834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54.834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54.834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1351598"/>
                  </a:ext>
                </a:extLst>
              </a:tr>
              <a:tr h="1627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164.234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153.464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-10.770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6.968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854990"/>
                  </a:ext>
                </a:extLst>
              </a:tr>
              <a:tr h="1627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164.234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153.464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-10.770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6.968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0029604"/>
                  </a:ext>
                </a:extLst>
              </a:tr>
              <a:tr h="1627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237.181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237.181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237.181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658654"/>
                  </a:ext>
                </a:extLst>
              </a:tr>
              <a:tr h="1627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237.181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237.181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237.181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94354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20706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30. PROGRAMA 01: CONSEJO DE DEFENSA DEL ESTADO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51070D2A-A0D0-4262-AE69-06E68431B9DF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6CD8E19-C7AD-4DD9-ADA7-A47398825C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2296846"/>
              </p:ext>
            </p:extLst>
          </p:nvPr>
        </p:nvGraphicFramePr>
        <p:xfrm>
          <a:off x="628650" y="1988840"/>
          <a:ext cx="7886700" cy="1562151"/>
        </p:xfrm>
        <a:graphic>
          <a:graphicData uri="http://schemas.openxmlformats.org/drawingml/2006/table">
            <a:tbl>
              <a:tblPr/>
              <a:tblGrid>
                <a:gridCol w="271207">
                  <a:extLst>
                    <a:ext uri="{9D8B030D-6E8A-4147-A177-3AD203B41FA5}">
                      <a16:colId xmlns:a16="http://schemas.microsoft.com/office/drawing/2014/main" val="2273935097"/>
                    </a:ext>
                  </a:extLst>
                </a:gridCol>
                <a:gridCol w="271207">
                  <a:extLst>
                    <a:ext uri="{9D8B030D-6E8A-4147-A177-3AD203B41FA5}">
                      <a16:colId xmlns:a16="http://schemas.microsoft.com/office/drawing/2014/main" val="1281222400"/>
                    </a:ext>
                  </a:extLst>
                </a:gridCol>
                <a:gridCol w="271207">
                  <a:extLst>
                    <a:ext uri="{9D8B030D-6E8A-4147-A177-3AD203B41FA5}">
                      <a16:colId xmlns:a16="http://schemas.microsoft.com/office/drawing/2014/main" val="3006286731"/>
                    </a:ext>
                  </a:extLst>
                </a:gridCol>
                <a:gridCol w="2842249">
                  <a:extLst>
                    <a:ext uri="{9D8B030D-6E8A-4147-A177-3AD203B41FA5}">
                      <a16:colId xmlns:a16="http://schemas.microsoft.com/office/drawing/2014/main" val="3510834243"/>
                    </a:ext>
                  </a:extLst>
                </a:gridCol>
                <a:gridCol w="726835">
                  <a:extLst>
                    <a:ext uri="{9D8B030D-6E8A-4147-A177-3AD203B41FA5}">
                      <a16:colId xmlns:a16="http://schemas.microsoft.com/office/drawing/2014/main" val="178907862"/>
                    </a:ext>
                  </a:extLst>
                </a:gridCol>
                <a:gridCol w="726835">
                  <a:extLst>
                    <a:ext uri="{9D8B030D-6E8A-4147-A177-3AD203B41FA5}">
                      <a16:colId xmlns:a16="http://schemas.microsoft.com/office/drawing/2014/main" val="3068937871"/>
                    </a:ext>
                  </a:extLst>
                </a:gridCol>
                <a:gridCol w="726835">
                  <a:extLst>
                    <a:ext uri="{9D8B030D-6E8A-4147-A177-3AD203B41FA5}">
                      <a16:colId xmlns:a16="http://schemas.microsoft.com/office/drawing/2014/main" val="2822167856"/>
                    </a:ext>
                  </a:extLst>
                </a:gridCol>
                <a:gridCol w="726835">
                  <a:extLst>
                    <a:ext uri="{9D8B030D-6E8A-4147-A177-3AD203B41FA5}">
                      <a16:colId xmlns:a16="http://schemas.microsoft.com/office/drawing/2014/main" val="2702087789"/>
                    </a:ext>
                  </a:extLst>
                </a:gridCol>
                <a:gridCol w="661745">
                  <a:extLst>
                    <a:ext uri="{9D8B030D-6E8A-4147-A177-3AD203B41FA5}">
                      <a16:colId xmlns:a16="http://schemas.microsoft.com/office/drawing/2014/main" val="1229427186"/>
                    </a:ext>
                  </a:extLst>
                </a:gridCol>
                <a:gridCol w="661745">
                  <a:extLst>
                    <a:ext uri="{9D8B030D-6E8A-4147-A177-3AD203B41FA5}">
                      <a16:colId xmlns:a16="http://schemas.microsoft.com/office/drawing/2014/main" val="3488007128"/>
                    </a:ext>
                  </a:extLst>
                </a:gridCol>
              </a:tblGrid>
              <a:tr h="1627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1425624"/>
                  </a:ext>
                </a:extLst>
              </a:tr>
              <a:tr h="2603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319215"/>
                  </a:ext>
                </a:extLst>
              </a:tr>
              <a:tr h="1627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21.076.188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20.998.789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-77.399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13.633.007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64,7%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64,9%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4413882"/>
                  </a:ext>
                </a:extLst>
              </a:tr>
              <a:tr h="1627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18.106.630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18.062.387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-44.243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12.234.174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67,6%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67,7%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3538432"/>
                  </a:ext>
                </a:extLst>
              </a:tr>
              <a:tr h="1627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2.219.128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2.066.241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-152.887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1.120.031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50,5%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54,2%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1712777"/>
                  </a:ext>
                </a:extLst>
              </a:tr>
              <a:tr h="1627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750.430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706.596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-43.834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115.237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5710584"/>
                  </a:ext>
                </a:extLst>
              </a:tr>
              <a:tr h="1627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750.430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706.596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-43.834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115.237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3706314"/>
                  </a:ext>
                </a:extLst>
              </a:tr>
              <a:tr h="1627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163.565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163.565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163.565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6783528"/>
                  </a:ext>
                </a:extLst>
              </a:tr>
              <a:tr h="1627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163.565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163.565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163.565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65482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18152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31. PROGRAMA 01: COMISIÓN PARA EL MERCADO FINANCIERO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75DCAFF2-849E-49D3-AB93-6FEB82D9448E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37229F0-B179-47C9-8FE0-3E337C3BD1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298419"/>
              </p:ext>
            </p:extLst>
          </p:nvPr>
        </p:nvGraphicFramePr>
        <p:xfrm>
          <a:off x="628650" y="1998689"/>
          <a:ext cx="7886700" cy="3352115"/>
        </p:xfrm>
        <a:graphic>
          <a:graphicData uri="http://schemas.openxmlformats.org/drawingml/2006/table">
            <a:tbl>
              <a:tblPr/>
              <a:tblGrid>
                <a:gridCol w="271207">
                  <a:extLst>
                    <a:ext uri="{9D8B030D-6E8A-4147-A177-3AD203B41FA5}">
                      <a16:colId xmlns:a16="http://schemas.microsoft.com/office/drawing/2014/main" val="2536280181"/>
                    </a:ext>
                  </a:extLst>
                </a:gridCol>
                <a:gridCol w="271207">
                  <a:extLst>
                    <a:ext uri="{9D8B030D-6E8A-4147-A177-3AD203B41FA5}">
                      <a16:colId xmlns:a16="http://schemas.microsoft.com/office/drawing/2014/main" val="2250478830"/>
                    </a:ext>
                  </a:extLst>
                </a:gridCol>
                <a:gridCol w="271207">
                  <a:extLst>
                    <a:ext uri="{9D8B030D-6E8A-4147-A177-3AD203B41FA5}">
                      <a16:colId xmlns:a16="http://schemas.microsoft.com/office/drawing/2014/main" val="2456577769"/>
                    </a:ext>
                  </a:extLst>
                </a:gridCol>
                <a:gridCol w="2842249">
                  <a:extLst>
                    <a:ext uri="{9D8B030D-6E8A-4147-A177-3AD203B41FA5}">
                      <a16:colId xmlns:a16="http://schemas.microsoft.com/office/drawing/2014/main" val="2915562763"/>
                    </a:ext>
                  </a:extLst>
                </a:gridCol>
                <a:gridCol w="726835">
                  <a:extLst>
                    <a:ext uri="{9D8B030D-6E8A-4147-A177-3AD203B41FA5}">
                      <a16:colId xmlns:a16="http://schemas.microsoft.com/office/drawing/2014/main" val="1265231845"/>
                    </a:ext>
                  </a:extLst>
                </a:gridCol>
                <a:gridCol w="726835">
                  <a:extLst>
                    <a:ext uri="{9D8B030D-6E8A-4147-A177-3AD203B41FA5}">
                      <a16:colId xmlns:a16="http://schemas.microsoft.com/office/drawing/2014/main" val="3031702263"/>
                    </a:ext>
                  </a:extLst>
                </a:gridCol>
                <a:gridCol w="726835">
                  <a:extLst>
                    <a:ext uri="{9D8B030D-6E8A-4147-A177-3AD203B41FA5}">
                      <a16:colId xmlns:a16="http://schemas.microsoft.com/office/drawing/2014/main" val="2941034853"/>
                    </a:ext>
                  </a:extLst>
                </a:gridCol>
                <a:gridCol w="726835">
                  <a:extLst>
                    <a:ext uri="{9D8B030D-6E8A-4147-A177-3AD203B41FA5}">
                      <a16:colId xmlns:a16="http://schemas.microsoft.com/office/drawing/2014/main" val="2760217270"/>
                    </a:ext>
                  </a:extLst>
                </a:gridCol>
                <a:gridCol w="661745">
                  <a:extLst>
                    <a:ext uri="{9D8B030D-6E8A-4147-A177-3AD203B41FA5}">
                      <a16:colId xmlns:a16="http://schemas.microsoft.com/office/drawing/2014/main" val="1382828273"/>
                    </a:ext>
                  </a:extLst>
                </a:gridCol>
                <a:gridCol w="661745">
                  <a:extLst>
                    <a:ext uri="{9D8B030D-6E8A-4147-A177-3AD203B41FA5}">
                      <a16:colId xmlns:a16="http://schemas.microsoft.com/office/drawing/2014/main" val="3310237974"/>
                    </a:ext>
                  </a:extLst>
                </a:gridCol>
              </a:tblGrid>
              <a:tr h="1627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821076"/>
                  </a:ext>
                </a:extLst>
              </a:tr>
              <a:tr h="2603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4708417"/>
                  </a:ext>
                </a:extLst>
              </a:tr>
              <a:tr h="1627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18.060.611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18.060.611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10.012.254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55,4%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7003423"/>
                  </a:ext>
                </a:extLst>
              </a:tr>
              <a:tr h="1627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14.991.051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14.991.051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8.716.980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58,1%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6965055"/>
                  </a:ext>
                </a:extLst>
              </a:tr>
              <a:tr h="1627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2.638.368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2.638.368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1.062.022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40,3%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3588659"/>
                  </a:ext>
                </a:extLst>
              </a:tr>
              <a:tr h="1627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143.721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143.721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143.720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7748414"/>
                  </a:ext>
                </a:extLst>
              </a:tr>
              <a:tr h="1627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143.721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143.721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143.720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6002255"/>
                  </a:ext>
                </a:extLst>
              </a:tr>
              <a:tr h="1627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42.310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42.310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42.309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601026"/>
                  </a:ext>
                </a:extLst>
              </a:tr>
              <a:tr h="1627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1.218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1.218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1.218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6387735"/>
                  </a:ext>
                </a:extLst>
              </a:tr>
              <a:tr h="1627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de Supervisores de Seguros de América Latina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1.218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1.218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1.218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3209877"/>
                  </a:ext>
                </a:extLst>
              </a:tr>
              <a:tr h="1627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41.092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41.092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41.091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9648953"/>
                  </a:ext>
                </a:extLst>
              </a:tr>
              <a:tr h="1627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Internacional de Comisiones de Valores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16.558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16.558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16.557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448208"/>
                  </a:ext>
                </a:extLst>
              </a:tr>
              <a:tr h="1627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Internacional de Supervisores de Seguros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24.534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24.534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24.534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982365"/>
                  </a:ext>
                </a:extLst>
              </a:tr>
              <a:tr h="1627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72.570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72.570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47.223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65,1%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7649640"/>
                  </a:ext>
                </a:extLst>
              </a:tr>
              <a:tr h="1627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27.000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27.000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8.376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401488"/>
                  </a:ext>
                </a:extLst>
              </a:tr>
              <a:tr h="1627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5296127"/>
                  </a:ext>
                </a:extLst>
              </a:tr>
              <a:tr h="1627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26.570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26.570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19.847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74,7%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6442025"/>
                  </a:ext>
                </a:extLst>
              </a:tr>
              <a:tr h="1627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172.591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172.591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2267673"/>
                  </a:ext>
                </a:extLst>
              </a:tr>
              <a:tr h="1627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108.326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108.326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7107957"/>
                  </a:ext>
                </a:extLst>
              </a:tr>
              <a:tr h="1627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64.265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64.265 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6" marR="8136" marT="81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6" marR="8136" marT="81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50950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218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8965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5"/>
            </a:pPr>
            <a:r>
              <a:rPr lang="es-CL" sz="1400" dirty="0"/>
              <a:t>El </a:t>
            </a:r>
            <a:r>
              <a:rPr lang="es-CL" sz="1400" b="1" dirty="0"/>
              <a:t>Servicio de Tesorería</a:t>
            </a:r>
            <a:r>
              <a:rPr lang="es-CL" sz="1400" dirty="0"/>
              <a:t> es el que presenta el mayor avance con un 76,5%, explicado principalmente por el mayor gasto en “gastos en personal” que a la fecha observa una ejecución de $31.672 equivalente a un 83,1%, gasto que representa el 77,2% de la erogación efectuada a la fecha.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5"/>
            </a:pPr>
            <a:r>
              <a:rPr lang="es-CL" sz="1400" dirty="0"/>
              <a:t>Finalmente, el </a:t>
            </a:r>
            <a:r>
              <a:rPr lang="es-CL" sz="1400" b="1" dirty="0"/>
              <a:t>Programa de Modernización Sector Público </a:t>
            </a:r>
            <a:r>
              <a:rPr lang="es-CL" sz="1400" dirty="0"/>
              <a:t>es el que presenta la erogación menor con un 33,1%, debido al bajo nivel de ejecución en las transferencias corrientes (33,9%) que representan el 86,8% de los recursos contemplado en el programa.</a:t>
            </a:r>
            <a:endParaRPr lang="es-CL" sz="1400" b="1" dirty="0">
              <a:latin typeface="+mn-lt"/>
              <a:ea typeface="Verdana" pitchFamily="34" charset="0"/>
              <a:cs typeface="Verdana" pitchFamily="34" charset="0"/>
            </a:endParaRPr>
          </a:p>
          <a:p>
            <a:pPr algn="just"/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 MINISTERIO DE HACIENDA</a:t>
            </a:r>
          </a:p>
        </p:txBody>
      </p:sp>
    </p:spTree>
    <p:extLst>
      <p:ext uri="{BB962C8B-B14F-4D97-AF65-F5344CB8AC3E}">
        <p14:creationId xmlns:p14="http://schemas.microsoft.com/office/powerpoint/2010/main" val="2882976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JULIO DE 2018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 MINISTERIO DE HACIENDA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FF782F4F-C030-4837-A465-6DF0EEEC8AF1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A047D4F9-AF9E-4F93-805A-5BA4F98BC2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423" y="1882101"/>
            <a:ext cx="4092427" cy="2386733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9F5FD90F-C82B-4281-90BF-3DD3E0E3FD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8149" y="1882101"/>
            <a:ext cx="4079997" cy="2386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9342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83568" y="1556792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 MINISTERIO DE HACIENDA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72D6C307-A790-4E6C-AB67-3B139981C49F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0388DC7-1B23-456D-8AEA-44B67F2F2F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9417190"/>
              </p:ext>
            </p:extLst>
          </p:nvPr>
        </p:nvGraphicFramePr>
        <p:xfrm>
          <a:off x="628651" y="1868116"/>
          <a:ext cx="7886698" cy="2457211"/>
        </p:xfrm>
        <a:graphic>
          <a:graphicData uri="http://schemas.openxmlformats.org/drawingml/2006/table">
            <a:tbl>
              <a:tblPr/>
              <a:tblGrid>
                <a:gridCol w="775646">
                  <a:extLst>
                    <a:ext uri="{9D8B030D-6E8A-4147-A177-3AD203B41FA5}">
                      <a16:colId xmlns:a16="http://schemas.microsoft.com/office/drawing/2014/main" val="658957048"/>
                    </a:ext>
                  </a:extLst>
                </a:gridCol>
                <a:gridCol w="2596098">
                  <a:extLst>
                    <a:ext uri="{9D8B030D-6E8A-4147-A177-3AD203B41FA5}">
                      <a16:colId xmlns:a16="http://schemas.microsoft.com/office/drawing/2014/main" val="3852287999"/>
                    </a:ext>
                  </a:extLst>
                </a:gridCol>
                <a:gridCol w="775646">
                  <a:extLst>
                    <a:ext uri="{9D8B030D-6E8A-4147-A177-3AD203B41FA5}">
                      <a16:colId xmlns:a16="http://schemas.microsoft.com/office/drawing/2014/main" val="2755919591"/>
                    </a:ext>
                  </a:extLst>
                </a:gridCol>
                <a:gridCol w="775646">
                  <a:extLst>
                    <a:ext uri="{9D8B030D-6E8A-4147-A177-3AD203B41FA5}">
                      <a16:colId xmlns:a16="http://schemas.microsoft.com/office/drawing/2014/main" val="698294203"/>
                    </a:ext>
                  </a:extLst>
                </a:gridCol>
                <a:gridCol w="775646">
                  <a:extLst>
                    <a:ext uri="{9D8B030D-6E8A-4147-A177-3AD203B41FA5}">
                      <a16:colId xmlns:a16="http://schemas.microsoft.com/office/drawing/2014/main" val="3171000962"/>
                    </a:ext>
                  </a:extLst>
                </a:gridCol>
                <a:gridCol w="775646">
                  <a:extLst>
                    <a:ext uri="{9D8B030D-6E8A-4147-A177-3AD203B41FA5}">
                      <a16:colId xmlns:a16="http://schemas.microsoft.com/office/drawing/2014/main" val="2422634811"/>
                    </a:ext>
                  </a:extLst>
                </a:gridCol>
                <a:gridCol w="706185">
                  <a:extLst>
                    <a:ext uri="{9D8B030D-6E8A-4147-A177-3AD203B41FA5}">
                      <a16:colId xmlns:a16="http://schemas.microsoft.com/office/drawing/2014/main" val="1750818136"/>
                    </a:ext>
                  </a:extLst>
                </a:gridCol>
                <a:gridCol w="706185">
                  <a:extLst>
                    <a:ext uri="{9D8B030D-6E8A-4147-A177-3AD203B41FA5}">
                      <a16:colId xmlns:a16="http://schemas.microsoft.com/office/drawing/2014/main" val="1264380126"/>
                    </a:ext>
                  </a:extLst>
                </a:gridCol>
              </a:tblGrid>
              <a:tr h="185134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1115566"/>
                  </a:ext>
                </a:extLst>
              </a:tr>
              <a:tr h="296214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4049147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500.945.726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503.503.987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2.558.261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325.197.166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64,9%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64,6%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180601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346.094.259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338.329.429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-7.764.830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231.857.219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67,0%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68,5%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4722907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68.240.360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61.558.933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-6.681.427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34.949.530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51,2%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56,8%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0251191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2.251.441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2.251.441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9.515.352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422,6%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9100367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20.941.678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20.688.150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-253.528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9.530.374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45,5%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0034106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49.454.634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49.468.989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14.355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19.014.355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2476647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54.834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54.834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62.025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113,1%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0789916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13.065.155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13.923.817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858.662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5.036.587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38,5%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5897176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682.548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972.704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290.156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507.854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74,4%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52,2%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3442859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2.467.092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16.255.690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13.788.598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14.723.870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596,8%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149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 RESUMEN POR CAPÍTULOS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DD0397D6-1638-44E5-BB49-A6BA55D446B3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412697C-DE24-4717-9316-3F383E8F6A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2765845"/>
              </p:ext>
            </p:extLst>
          </p:nvPr>
        </p:nvGraphicFramePr>
        <p:xfrm>
          <a:off x="628650" y="1943034"/>
          <a:ext cx="7886699" cy="3453761"/>
        </p:xfrm>
        <a:graphic>
          <a:graphicData uri="http://schemas.openxmlformats.org/drawingml/2006/table">
            <a:tbl>
              <a:tblPr/>
              <a:tblGrid>
                <a:gridCol w="280865">
                  <a:extLst>
                    <a:ext uri="{9D8B030D-6E8A-4147-A177-3AD203B41FA5}">
                      <a16:colId xmlns:a16="http://schemas.microsoft.com/office/drawing/2014/main" val="3742100319"/>
                    </a:ext>
                  </a:extLst>
                </a:gridCol>
                <a:gridCol w="280865">
                  <a:extLst>
                    <a:ext uri="{9D8B030D-6E8A-4147-A177-3AD203B41FA5}">
                      <a16:colId xmlns:a16="http://schemas.microsoft.com/office/drawing/2014/main" val="1872867845"/>
                    </a:ext>
                  </a:extLst>
                </a:gridCol>
                <a:gridCol w="2943469">
                  <a:extLst>
                    <a:ext uri="{9D8B030D-6E8A-4147-A177-3AD203B41FA5}">
                      <a16:colId xmlns:a16="http://schemas.microsoft.com/office/drawing/2014/main" val="2474095877"/>
                    </a:ext>
                  </a:extLst>
                </a:gridCol>
                <a:gridCol w="752719">
                  <a:extLst>
                    <a:ext uri="{9D8B030D-6E8A-4147-A177-3AD203B41FA5}">
                      <a16:colId xmlns:a16="http://schemas.microsoft.com/office/drawing/2014/main" val="2566762770"/>
                    </a:ext>
                  </a:extLst>
                </a:gridCol>
                <a:gridCol w="752719">
                  <a:extLst>
                    <a:ext uri="{9D8B030D-6E8A-4147-A177-3AD203B41FA5}">
                      <a16:colId xmlns:a16="http://schemas.microsoft.com/office/drawing/2014/main" val="1361321399"/>
                    </a:ext>
                  </a:extLst>
                </a:gridCol>
                <a:gridCol w="752719">
                  <a:extLst>
                    <a:ext uri="{9D8B030D-6E8A-4147-A177-3AD203B41FA5}">
                      <a16:colId xmlns:a16="http://schemas.microsoft.com/office/drawing/2014/main" val="392855231"/>
                    </a:ext>
                  </a:extLst>
                </a:gridCol>
                <a:gridCol w="752719">
                  <a:extLst>
                    <a:ext uri="{9D8B030D-6E8A-4147-A177-3AD203B41FA5}">
                      <a16:colId xmlns:a16="http://schemas.microsoft.com/office/drawing/2014/main" val="3340165843"/>
                    </a:ext>
                  </a:extLst>
                </a:gridCol>
                <a:gridCol w="685312">
                  <a:extLst>
                    <a:ext uri="{9D8B030D-6E8A-4147-A177-3AD203B41FA5}">
                      <a16:colId xmlns:a16="http://schemas.microsoft.com/office/drawing/2014/main" val="3133468533"/>
                    </a:ext>
                  </a:extLst>
                </a:gridCol>
                <a:gridCol w="685312">
                  <a:extLst>
                    <a:ext uri="{9D8B030D-6E8A-4147-A177-3AD203B41FA5}">
                      <a16:colId xmlns:a16="http://schemas.microsoft.com/office/drawing/2014/main" val="1304328240"/>
                    </a:ext>
                  </a:extLst>
                </a:gridCol>
              </a:tblGrid>
              <a:tr h="16851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3008462"/>
                  </a:ext>
                </a:extLst>
              </a:tr>
              <a:tr h="2696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1532219"/>
                  </a:ext>
                </a:extLst>
              </a:tr>
              <a:tr h="1685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34.989.066 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34.265.963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-723.103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16.710.926 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48,8%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8750629"/>
                  </a:ext>
                </a:extLst>
              </a:tr>
              <a:tr h="1685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Secretaría y Administración General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9.208.680 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8.793.608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-415.072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4.455.372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48,4%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9973849"/>
                  </a:ext>
                </a:extLst>
              </a:tr>
              <a:tr h="150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Unidad Administradora de los Tribunales Tributarios y Aduaneros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8.783.687 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8.747.074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-36.613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5.087.075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57,9%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58,2%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7482656"/>
                  </a:ext>
                </a:extLst>
              </a:tr>
              <a:tr h="1685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Sistema Integrado de Comercio Exterior (SICEX)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3.264.860 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3.245.614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-19.246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1.501.892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0429757"/>
                  </a:ext>
                </a:extLst>
              </a:tr>
              <a:tr h="1685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Programa de Modernización Sector Público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9.054.085 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8.802.175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-251.910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2.914.286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3581406"/>
                  </a:ext>
                </a:extLst>
              </a:tr>
              <a:tr h="1685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Programa Exportación de Servicios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4.677.754 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4.677.492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-262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2.752.301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58,8%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58,8%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7235308"/>
                  </a:ext>
                </a:extLst>
              </a:tr>
              <a:tr h="1685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Presupuestos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20.946.099 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23.447.065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2.500.966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15.956.007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76,2%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68,1%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879836"/>
                  </a:ext>
                </a:extLst>
              </a:tr>
              <a:tr h="1685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Impuestos Internos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185.747.499 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188.621.536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2.874.037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137.898.758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74,2%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73,1%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6892149"/>
                  </a:ext>
                </a:extLst>
              </a:tr>
              <a:tr h="1685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Aduanas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70.397.883 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69.832.046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-565.837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46.016.733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65,4%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65,9%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7139981"/>
                  </a:ext>
                </a:extLst>
              </a:tr>
              <a:tr h="1685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Tesorería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54.524.754 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53.619.490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-905.264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41.019.293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75,2%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76,5%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7832485"/>
                  </a:ext>
                </a:extLst>
              </a:tr>
              <a:tr h="1685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Compras y Contratación Pública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10.429.518 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9.642.317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-787.201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4.839.522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8876840"/>
                  </a:ext>
                </a:extLst>
              </a:tr>
              <a:tr h="1685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Valores y Seguros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18.059.563 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-18.059.563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0443405"/>
                  </a:ext>
                </a:extLst>
              </a:tr>
              <a:tr h="1685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Bancos e Instituciones Financieras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67.930.394 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67.899.188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-31.206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29.278.258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43,1%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43,1%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3648132"/>
                  </a:ext>
                </a:extLst>
              </a:tr>
              <a:tr h="1685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Nacional del Servicio Civil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11.089.091 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10.875.666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-213.425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5.778.818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52,1%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53,1%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567491"/>
                  </a:ext>
                </a:extLst>
              </a:tr>
              <a:tr h="1685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de Análisis Financiero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3.386.427 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3.418.921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32.494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1.999.038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59,0%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58,5%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5442273"/>
                  </a:ext>
                </a:extLst>
              </a:tr>
              <a:tr h="1685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Casinos de Juego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4.161.836 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4.264.987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103.151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2.562.610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61,6%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60,1%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6975092"/>
                  </a:ext>
                </a:extLst>
              </a:tr>
              <a:tr h="1685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de Defensa del Estado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21.076.188 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20.998.789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-77.399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13.633.007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64,7%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64,9%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9824249"/>
                  </a:ext>
                </a:extLst>
              </a:tr>
              <a:tr h="1685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para el Mercado Financiero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18.060.611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18.060.611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10.012.254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55,4%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04784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01. PROGRAMA 01: SECRETARÍA Y ADMINISTRACIÓN GENERAL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11DC5D53-1C9D-4BF9-87DC-D543F32F5576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88B2672-A99E-48AC-86B5-2C7D7C3E24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0245099"/>
              </p:ext>
            </p:extLst>
          </p:nvPr>
        </p:nvGraphicFramePr>
        <p:xfrm>
          <a:off x="628650" y="1868116"/>
          <a:ext cx="7886700" cy="3483288"/>
        </p:xfrm>
        <a:graphic>
          <a:graphicData uri="http://schemas.openxmlformats.org/drawingml/2006/table">
            <a:tbl>
              <a:tblPr/>
              <a:tblGrid>
                <a:gridCol w="273844">
                  <a:extLst>
                    <a:ext uri="{9D8B030D-6E8A-4147-A177-3AD203B41FA5}">
                      <a16:colId xmlns:a16="http://schemas.microsoft.com/office/drawing/2014/main" val="701017982"/>
                    </a:ext>
                  </a:extLst>
                </a:gridCol>
                <a:gridCol w="273844">
                  <a:extLst>
                    <a:ext uri="{9D8B030D-6E8A-4147-A177-3AD203B41FA5}">
                      <a16:colId xmlns:a16="http://schemas.microsoft.com/office/drawing/2014/main" val="457683175"/>
                    </a:ext>
                  </a:extLst>
                </a:gridCol>
                <a:gridCol w="273844">
                  <a:extLst>
                    <a:ext uri="{9D8B030D-6E8A-4147-A177-3AD203B41FA5}">
                      <a16:colId xmlns:a16="http://schemas.microsoft.com/office/drawing/2014/main" val="3008439481"/>
                    </a:ext>
                  </a:extLst>
                </a:gridCol>
                <a:gridCol w="2869882">
                  <a:extLst>
                    <a:ext uri="{9D8B030D-6E8A-4147-A177-3AD203B41FA5}">
                      <a16:colId xmlns:a16="http://schemas.microsoft.com/office/drawing/2014/main" val="3013437276"/>
                    </a:ext>
                  </a:extLst>
                </a:gridCol>
                <a:gridCol w="733901">
                  <a:extLst>
                    <a:ext uri="{9D8B030D-6E8A-4147-A177-3AD203B41FA5}">
                      <a16:colId xmlns:a16="http://schemas.microsoft.com/office/drawing/2014/main" val="2677919577"/>
                    </a:ext>
                  </a:extLst>
                </a:gridCol>
                <a:gridCol w="733901">
                  <a:extLst>
                    <a:ext uri="{9D8B030D-6E8A-4147-A177-3AD203B41FA5}">
                      <a16:colId xmlns:a16="http://schemas.microsoft.com/office/drawing/2014/main" val="427415916"/>
                    </a:ext>
                  </a:extLst>
                </a:gridCol>
                <a:gridCol w="733901">
                  <a:extLst>
                    <a:ext uri="{9D8B030D-6E8A-4147-A177-3AD203B41FA5}">
                      <a16:colId xmlns:a16="http://schemas.microsoft.com/office/drawing/2014/main" val="1690230605"/>
                    </a:ext>
                  </a:extLst>
                </a:gridCol>
                <a:gridCol w="657225">
                  <a:extLst>
                    <a:ext uri="{9D8B030D-6E8A-4147-A177-3AD203B41FA5}">
                      <a16:colId xmlns:a16="http://schemas.microsoft.com/office/drawing/2014/main" val="2663219137"/>
                    </a:ext>
                  </a:extLst>
                </a:gridCol>
                <a:gridCol w="668179">
                  <a:extLst>
                    <a:ext uri="{9D8B030D-6E8A-4147-A177-3AD203B41FA5}">
                      <a16:colId xmlns:a16="http://schemas.microsoft.com/office/drawing/2014/main" val="2501961480"/>
                    </a:ext>
                  </a:extLst>
                </a:gridCol>
                <a:gridCol w="668179">
                  <a:extLst>
                    <a:ext uri="{9D8B030D-6E8A-4147-A177-3AD203B41FA5}">
                      <a16:colId xmlns:a16="http://schemas.microsoft.com/office/drawing/2014/main" val="3057251969"/>
                    </a:ext>
                  </a:extLst>
                </a:gridCol>
              </a:tblGrid>
              <a:tr h="1643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0842056"/>
                  </a:ext>
                </a:extLst>
              </a:tr>
              <a:tr h="2628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6329835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9.208.680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8.793.608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-415.072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4.455.372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48,4%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2496760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6.181.810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6.044.154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-137.656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3.398.232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56,2%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1341584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2.132.072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1.840.023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-292.049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903.085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0397571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741.450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741.450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103.867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0917183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105.678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105.678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74.811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8052696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Superior de la Hípica Nacional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105.678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105.678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74.811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9866821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565.500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565.500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4612763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y Servicio Exterior - RREE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565.500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565.500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2510160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70.272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70.272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29.056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5569954"/>
                  </a:ext>
                </a:extLst>
              </a:tr>
              <a:tr h="2628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Grupo de Acción Financiera de Sudamérica contra el Lavado de Activos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39.537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39.537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29.056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73,5%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73,5%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737075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Foro Internacional de Fondos Soberanos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28.231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28.231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0836336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Internacional de Educación Financiera - OCDE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2.504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9030732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153.348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133.185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-20.163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15.393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9434304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22.972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22.972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2106353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69.856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35.070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-34.786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0939774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83.492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75.143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-8.349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6287838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34.796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34.796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34.795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5770017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34.796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34.796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34.795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73792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45634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01. PROGRAMA 06: UNIDAD ADMINISTRADORA DE LOS TRIBUNALES TRIBUTARIOS Y ADUANERO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EAE1B629-D15B-4090-8AF0-9E550AF4FEF0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B199622-B5DA-4001-9FFB-D387291034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733316"/>
              </p:ext>
            </p:extLst>
          </p:nvPr>
        </p:nvGraphicFramePr>
        <p:xfrm>
          <a:off x="729124" y="1995243"/>
          <a:ext cx="7886700" cy="1413032"/>
        </p:xfrm>
        <a:graphic>
          <a:graphicData uri="http://schemas.openxmlformats.org/drawingml/2006/table">
            <a:tbl>
              <a:tblPr/>
              <a:tblGrid>
                <a:gridCol w="273844">
                  <a:extLst>
                    <a:ext uri="{9D8B030D-6E8A-4147-A177-3AD203B41FA5}">
                      <a16:colId xmlns:a16="http://schemas.microsoft.com/office/drawing/2014/main" val="226619569"/>
                    </a:ext>
                  </a:extLst>
                </a:gridCol>
                <a:gridCol w="273844">
                  <a:extLst>
                    <a:ext uri="{9D8B030D-6E8A-4147-A177-3AD203B41FA5}">
                      <a16:colId xmlns:a16="http://schemas.microsoft.com/office/drawing/2014/main" val="74301933"/>
                    </a:ext>
                  </a:extLst>
                </a:gridCol>
                <a:gridCol w="273844">
                  <a:extLst>
                    <a:ext uri="{9D8B030D-6E8A-4147-A177-3AD203B41FA5}">
                      <a16:colId xmlns:a16="http://schemas.microsoft.com/office/drawing/2014/main" val="2498877603"/>
                    </a:ext>
                  </a:extLst>
                </a:gridCol>
                <a:gridCol w="2869882">
                  <a:extLst>
                    <a:ext uri="{9D8B030D-6E8A-4147-A177-3AD203B41FA5}">
                      <a16:colId xmlns:a16="http://schemas.microsoft.com/office/drawing/2014/main" val="107901422"/>
                    </a:ext>
                  </a:extLst>
                </a:gridCol>
                <a:gridCol w="733901">
                  <a:extLst>
                    <a:ext uri="{9D8B030D-6E8A-4147-A177-3AD203B41FA5}">
                      <a16:colId xmlns:a16="http://schemas.microsoft.com/office/drawing/2014/main" val="3852094081"/>
                    </a:ext>
                  </a:extLst>
                </a:gridCol>
                <a:gridCol w="733901">
                  <a:extLst>
                    <a:ext uri="{9D8B030D-6E8A-4147-A177-3AD203B41FA5}">
                      <a16:colId xmlns:a16="http://schemas.microsoft.com/office/drawing/2014/main" val="3851170371"/>
                    </a:ext>
                  </a:extLst>
                </a:gridCol>
                <a:gridCol w="733901">
                  <a:extLst>
                    <a:ext uri="{9D8B030D-6E8A-4147-A177-3AD203B41FA5}">
                      <a16:colId xmlns:a16="http://schemas.microsoft.com/office/drawing/2014/main" val="2720853150"/>
                    </a:ext>
                  </a:extLst>
                </a:gridCol>
                <a:gridCol w="657225">
                  <a:extLst>
                    <a:ext uri="{9D8B030D-6E8A-4147-A177-3AD203B41FA5}">
                      <a16:colId xmlns:a16="http://schemas.microsoft.com/office/drawing/2014/main" val="3047463250"/>
                    </a:ext>
                  </a:extLst>
                </a:gridCol>
                <a:gridCol w="668179">
                  <a:extLst>
                    <a:ext uri="{9D8B030D-6E8A-4147-A177-3AD203B41FA5}">
                      <a16:colId xmlns:a16="http://schemas.microsoft.com/office/drawing/2014/main" val="2282810418"/>
                    </a:ext>
                  </a:extLst>
                </a:gridCol>
                <a:gridCol w="668179">
                  <a:extLst>
                    <a:ext uri="{9D8B030D-6E8A-4147-A177-3AD203B41FA5}">
                      <a16:colId xmlns:a16="http://schemas.microsoft.com/office/drawing/2014/main" val="3397276326"/>
                    </a:ext>
                  </a:extLst>
                </a:gridCol>
              </a:tblGrid>
              <a:tr h="1643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9482617"/>
                  </a:ext>
                </a:extLst>
              </a:tr>
              <a:tr h="2628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8355660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8.783.687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8.747.074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-36.613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5.087.075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58,2%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703548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1.515.695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1.504.913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-10.782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982.751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543451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175.193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149.362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-25.831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66.722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1748103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7.092.799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7.092.799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4.037.602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637930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7.092.799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7.092.799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4.037.602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9630431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Tribunales Tributarios y Aduaneros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7.092.799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7.092.799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4.037.602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92778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45634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01. PROGRAMA 07: SISTEMA INTEGRADO DE COMERCIO EXTERIOR (SICEX)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E15E69C9-1321-4459-B05D-CB42E8432479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5D829F8F-FE48-4D5F-A430-94A61B053F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5377579"/>
              </p:ext>
            </p:extLst>
          </p:nvPr>
        </p:nvGraphicFramePr>
        <p:xfrm>
          <a:off x="628650" y="1916832"/>
          <a:ext cx="7886700" cy="1905950"/>
        </p:xfrm>
        <a:graphic>
          <a:graphicData uri="http://schemas.openxmlformats.org/drawingml/2006/table">
            <a:tbl>
              <a:tblPr/>
              <a:tblGrid>
                <a:gridCol w="273844">
                  <a:extLst>
                    <a:ext uri="{9D8B030D-6E8A-4147-A177-3AD203B41FA5}">
                      <a16:colId xmlns:a16="http://schemas.microsoft.com/office/drawing/2014/main" val="3564754419"/>
                    </a:ext>
                  </a:extLst>
                </a:gridCol>
                <a:gridCol w="273844">
                  <a:extLst>
                    <a:ext uri="{9D8B030D-6E8A-4147-A177-3AD203B41FA5}">
                      <a16:colId xmlns:a16="http://schemas.microsoft.com/office/drawing/2014/main" val="2648743309"/>
                    </a:ext>
                  </a:extLst>
                </a:gridCol>
                <a:gridCol w="273844">
                  <a:extLst>
                    <a:ext uri="{9D8B030D-6E8A-4147-A177-3AD203B41FA5}">
                      <a16:colId xmlns:a16="http://schemas.microsoft.com/office/drawing/2014/main" val="1568988382"/>
                    </a:ext>
                  </a:extLst>
                </a:gridCol>
                <a:gridCol w="2869882">
                  <a:extLst>
                    <a:ext uri="{9D8B030D-6E8A-4147-A177-3AD203B41FA5}">
                      <a16:colId xmlns:a16="http://schemas.microsoft.com/office/drawing/2014/main" val="18502799"/>
                    </a:ext>
                  </a:extLst>
                </a:gridCol>
                <a:gridCol w="733901">
                  <a:extLst>
                    <a:ext uri="{9D8B030D-6E8A-4147-A177-3AD203B41FA5}">
                      <a16:colId xmlns:a16="http://schemas.microsoft.com/office/drawing/2014/main" val="2934282892"/>
                    </a:ext>
                  </a:extLst>
                </a:gridCol>
                <a:gridCol w="733901">
                  <a:extLst>
                    <a:ext uri="{9D8B030D-6E8A-4147-A177-3AD203B41FA5}">
                      <a16:colId xmlns:a16="http://schemas.microsoft.com/office/drawing/2014/main" val="3200327308"/>
                    </a:ext>
                  </a:extLst>
                </a:gridCol>
                <a:gridCol w="733901">
                  <a:extLst>
                    <a:ext uri="{9D8B030D-6E8A-4147-A177-3AD203B41FA5}">
                      <a16:colId xmlns:a16="http://schemas.microsoft.com/office/drawing/2014/main" val="180595920"/>
                    </a:ext>
                  </a:extLst>
                </a:gridCol>
                <a:gridCol w="657225">
                  <a:extLst>
                    <a:ext uri="{9D8B030D-6E8A-4147-A177-3AD203B41FA5}">
                      <a16:colId xmlns:a16="http://schemas.microsoft.com/office/drawing/2014/main" val="1342798784"/>
                    </a:ext>
                  </a:extLst>
                </a:gridCol>
                <a:gridCol w="668179">
                  <a:extLst>
                    <a:ext uri="{9D8B030D-6E8A-4147-A177-3AD203B41FA5}">
                      <a16:colId xmlns:a16="http://schemas.microsoft.com/office/drawing/2014/main" val="3110747675"/>
                    </a:ext>
                  </a:extLst>
                </a:gridCol>
                <a:gridCol w="668179">
                  <a:extLst>
                    <a:ext uri="{9D8B030D-6E8A-4147-A177-3AD203B41FA5}">
                      <a16:colId xmlns:a16="http://schemas.microsoft.com/office/drawing/2014/main" val="4010502549"/>
                    </a:ext>
                  </a:extLst>
                </a:gridCol>
              </a:tblGrid>
              <a:tr h="1643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2717213"/>
                  </a:ext>
                </a:extLst>
              </a:tr>
              <a:tr h="2628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1792197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3.264.860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3.245.614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-19.246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1.501.892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2772658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273.633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261.509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-12.124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139.346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646310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1.141.508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1.134.386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-7.122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453.829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32468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153.233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153.233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132.789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7257206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153.233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153.233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132.789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3647219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Pesca y Acuicultura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153.233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153.233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132.789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047688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1.696.486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1.696.486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775.928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6186162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1.638.563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1.638.563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740.420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1348755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57.923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57.923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35.508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32244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3330</TotalTime>
  <Words>5172</Words>
  <Application>Microsoft Office PowerPoint</Application>
  <PresentationFormat>Presentación en pantalla (4:3)</PresentationFormat>
  <Paragraphs>2913</Paragraphs>
  <Slides>23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31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Imagen de mapa de bits</vt:lpstr>
      <vt:lpstr>EJECUCIÓN ACUMULADA DE GASTOS PRESUPUESTARIOS AL MES DE JULIO DE 2018 PARTIDA 08: MINISTERIO DE HACIENDA</vt:lpstr>
      <vt:lpstr>EJECUCIÓN ACUMULADA DE GASTOS A JULIO DE 2018  PARTIDA 08 MINISTERIO DE HACIENDA</vt:lpstr>
      <vt:lpstr>EJECUCIÓN ACUMULADA DE GASTOS A JULIO DE 2018  PARTIDA 08 MINISTERIO DE HACIENDA</vt:lpstr>
      <vt:lpstr>Presentación de PowerPoint</vt:lpstr>
      <vt:lpstr>EJECUCIÓN ACUMULADA DE GASTOS A JULIO DE 2018  PARTIDA 08 MINISTERIO DE HACIENDA</vt:lpstr>
      <vt:lpstr>EJECUCIÓN ACUMULADA DE GASTOS A JULIO DE 2018  PARTIDA 08 RESUMEN POR CAPÍTULOS</vt:lpstr>
      <vt:lpstr>EJECUCIÓN ACUMULADA DE GASTOS A JULIO DE 2018  PARTIDA 08. CAPÍTULO 01. PROGRAMA 01: SECRETARÍA Y ADMINISTRACIÓN GENERAL</vt:lpstr>
      <vt:lpstr>EJECUCIÓN ACUMULADA DE GASTOS A JULIO DE 2018  PARTIDA 08. CAPÍTULO 01. PROGRAMA 06: UNIDAD ADMINISTRADORA DE LOS TRIBUNALES TRIBUTARIOS Y ADUANERO</vt:lpstr>
      <vt:lpstr>EJECUCIÓN ACUMULADA DE GASTOS A JULIO DE 2018  PARTIDA 08. CAPÍTULO 01. PROGRAMA 07: SISTEMA INTEGRADO DE COMERCIO EXTERIOR (SICEX)</vt:lpstr>
      <vt:lpstr>EJECUCIÓN ACUMULADA DE GASTOS A JULIO DE 2018  PARTIDA 08. CAPÍTULO 01. PROGRAMA 08: PROGRAMA DE MODERNIZACIÓN SECTOR PÚBLICO</vt:lpstr>
      <vt:lpstr>EJECUCIÓN ACUMULADA DE GASTOS A JULIO DE 2018  PARTIDA 08. CAPÍTULO 01. PROGRAMA 09: PROGRAMA EXPORTACIÓN DE SERVICIOS</vt:lpstr>
      <vt:lpstr>EJECUCIÓN ACUMULADA DE GASTOS A JULIO DE 2018  PARTIDA 08. CAPÍTULO 02. PROGRAMA 01: DIRECCIÓN DE PRESUPUESTOS</vt:lpstr>
      <vt:lpstr>EJECUCIÓN ACUMULADA DE GASTOS A JULIO DE 2018  PARTIDA 08. CAPÍTULO 03. PROGRAMA 01: SERVICIO DE IMPUESTOS INTERNOS</vt:lpstr>
      <vt:lpstr>EJECUCIÓN ACUMULADA DE GASTOS A JULIO DE 2018  PARTIDA 08. CAPÍTULO 04. PROGRAMA 01: SERVICIO NACIONAL DE ADUANAS</vt:lpstr>
      <vt:lpstr>EJECUCIÓN ACUMULADA DE GASTOS A JULIO DE 2018  PARTIDA 08. CAPÍTULO 05. PROGRAMA 01: SERVICIO DE TESORERÍAS</vt:lpstr>
      <vt:lpstr>EJECUCIÓN ACUMULADA DE GASTOS A JULIO DE 2018  PARTIDA 08. CAPÍTULO 07. PROGRAMA 01: DIRECCIÓN DE COMPRAS Y CONTRATACIÓN PÚBLICA</vt:lpstr>
      <vt:lpstr>EJECUCIÓN ACUMULADA DE GASTOS A JULIO DE 2018  PARTIDA 08. CAPÍTULO 08. PROGRAMA 01: SUPERINTENDENCIA DE VALORES Y SEGUROS</vt:lpstr>
      <vt:lpstr>EJECUCIÓN ACUMULADA DE GASTOS A JULIO DE 2018  PARTIDA 08. CAPÍTULO 11. PROGRAMA 01: SUPERINTENDENCIA DE BANCOS E INSTITUCIONES FINANCIERAS</vt:lpstr>
      <vt:lpstr>EJECUCIÓN ACUMULADA DE GASTOS A JULIO DE 2018  PARTIDA 08. CAPÍTULO 15. PROGRAMA 01: DIRECCIÓN NACIONAL DEL SERVICIO CIVIL</vt:lpstr>
      <vt:lpstr>EJECUCIÓN ACUMULADA DE GASTOS A JULIO DE 2018  PARTIDA 08. CAPÍTULO 16. PROGRAMA 01: UNIDAD DE ANÁLISIS FINANCIERO</vt:lpstr>
      <vt:lpstr>EJECUCIÓN ACUMULADA DE GASTOS A JULIO DE 2018  PARTIDA 08. CAPÍTULO 17. PROGRAMA 01: SUPERINTENDENCIA DE CASINOS DE JUEGO</vt:lpstr>
      <vt:lpstr>EJECUCIÓN ACUMULADA DE GASTOS A JULIO DE 2018  PARTIDA 08. CAPÍTULO 30. PROGRAMA 01: CONSEJO DE DEFENSA DEL ESTADO</vt:lpstr>
      <vt:lpstr>EJECUCIÓN ACUMULADA DE GASTOS A JULIO DE 2018  PARTIDA 08. CAPÍTULO 31. PROGRAMA 01: COMISIÓN PARA EL MERCADO FINANCIERO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184</cp:revision>
  <cp:lastPrinted>2018-09-06T17:37:29Z</cp:lastPrinted>
  <dcterms:created xsi:type="dcterms:W3CDTF">2016-06-23T13:38:47Z</dcterms:created>
  <dcterms:modified xsi:type="dcterms:W3CDTF">2018-09-13T11:21:01Z</dcterms:modified>
</cp:coreProperties>
</file>