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299" r:id="rId5"/>
    <p:sldId id="300" r:id="rId6"/>
    <p:sldId id="264" r:id="rId7"/>
    <p:sldId id="263" r:id="rId8"/>
    <p:sldId id="265" r:id="rId9"/>
    <p:sldId id="307" r:id="rId10"/>
    <p:sldId id="267" r:id="rId11"/>
    <p:sldId id="308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311" r:id="rId22"/>
    <p:sldId id="276" r:id="rId23"/>
    <p:sldId id="312" r:id="rId24"/>
    <p:sldId id="304" r:id="rId25"/>
    <p:sldId id="277" r:id="rId26"/>
    <p:sldId id="278" r:id="rId27"/>
    <p:sldId id="305" r:id="rId28"/>
    <p:sldId id="272" r:id="rId29"/>
    <p:sldId id="280" r:id="rId30"/>
    <p:sldId id="281" r:id="rId31"/>
    <p:sldId id="282" r:id="rId32"/>
    <p:sldId id="302" r:id="rId33"/>
    <p:sldId id="30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3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3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E429385E-BC96-4CDD-8F25-19D5B4F8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5BE37408-44FC-4804-8455-FE43BB311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002523"/>
              </p:ext>
            </p:extLst>
          </p:nvPr>
        </p:nvGraphicFramePr>
        <p:xfrm>
          <a:off x="628649" y="1988840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56863336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83363035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1994680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22541133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0757822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0518931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5773459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67742399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33769356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454279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10811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179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660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6904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7211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853.900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331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0552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8271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5531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6075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6715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5845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198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7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4EBE63E-C751-4A07-B48D-5EC34D6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B3231C00-3C8A-43B7-A552-7AD0D57DB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682075"/>
              </p:ext>
            </p:extLst>
          </p:nvPr>
        </p:nvGraphicFramePr>
        <p:xfrm>
          <a:off x="628649" y="1916832"/>
          <a:ext cx="7886701" cy="125046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66226530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6235342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9180582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60616293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9379334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6284576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0522692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883741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7755370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8842677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22582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1515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462.852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313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643.568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354.051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8460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9960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5643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18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D93E535-61C1-4232-B437-2713633A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B1473D33-7B23-4188-A5BB-6123D37B4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489884"/>
              </p:ext>
            </p:extLst>
          </p:nvPr>
        </p:nvGraphicFramePr>
        <p:xfrm>
          <a:off x="628649" y="1916832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35431522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58615586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9823300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6716052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2593381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4029410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9827147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52452607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4952115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6218959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69263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3096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4.119.151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9256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235.583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3719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1231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3.812.322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7924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3.812.322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981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3.812.322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9276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358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779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720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427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56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EACC92F-0CA9-4A1A-AEE2-4AF4056C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940" y="57332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A9803A00-620E-4E39-9DDB-FC05E69E6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520997"/>
              </p:ext>
            </p:extLst>
          </p:nvPr>
        </p:nvGraphicFramePr>
        <p:xfrm>
          <a:off x="628650" y="1868116"/>
          <a:ext cx="7886699" cy="3226375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1450168720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646628640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2182562102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219916223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3725521428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1286737852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3772168644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3253910312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1793816919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713216844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425757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32290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11.406.909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6.777.583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15567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6.659.757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-20.970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4.245.673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70239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2.710.492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-211.324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1.175.385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64158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96208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1507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1.909.438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578.188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84256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259.181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61071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259.181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15165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1.492.841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319.007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0979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74760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200.643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8865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127.212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-15.853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51060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50080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116.789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-13.595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81092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79370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34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24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6369BA4F-9760-422A-9110-02B460CF2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770093"/>
              </p:ext>
            </p:extLst>
          </p:nvPr>
        </p:nvGraphicFramePr>
        <p:xfrm>
          <a:off x="628649" y="1866495"/>
          <a:ext cx="7886701" cy="322488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31684190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8873134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5788423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8071213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8413660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013066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6688552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08840740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9963448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0180200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46364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7381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35.917.636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-483.557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19.553.156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474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5.669.782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3.309.231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093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-359.497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1.035.840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187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15.104.898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6780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863.904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4133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3677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780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3391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550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0368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754.105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8305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734.784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9413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4226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379.562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0314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5469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9425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180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509" y="39330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4373C3F1-F3C9-4637-8BB6-AA6041492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450873"/>
              </p:ext>
            </p:extLst>
          </p:nvPr>
        </p:nvGraphicFramePr>
        <p:xfrm>
          <a:off x="628649" y="1862040"/>
          <a:ext cx="7886701" cy="157953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37714102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2567472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3504799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32006442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260928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2443883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4484079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56426812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9332999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6325933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8012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1427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9.775.793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3.914.794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777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1020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5502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3.687.748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618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3.687.748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960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Ley N° 18.892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3.558.184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7850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677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B196A00-E769-4643-97AB-06BA874C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6AE0F285-125D-4340-81AE-9E31D40620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811651"/>
              </p:ext>
            </p:extLst>
          </p:nvPr>
        </p:nvGraphicFramePr>
        <p:xfrm>
          <a:off x="628649" y="1911743"/>
          <a:ext cx="7886701" cy="414628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20116301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7079534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7375888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03207871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7842520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5533787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7331918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0747074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26688569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6397637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09635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0701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40.377.361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2.086.991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18.731.491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4060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19.842.150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11.650.802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6811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6.530.088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-486.872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2.620.872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704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6748670,0%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1472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1572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1223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389.110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405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389.110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0488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para la Gestión Sanitaria en la Acuicultura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349.241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27520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y Ambiental de la Acuicultura con Enfoque Eco-Sistémico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756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8444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-58.849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9059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754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1882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5145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-26.562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4825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220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0698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111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9595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3410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197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EF815E-F521-4C86-8A94-27BDD2EF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6B173AE7-22E7-4F03-9911-A2EB5E284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73384"/>
              </p:ext>
            </p:extLst>
          </p:nvPr>
        </p:nvGraphicFramePr>
        <p:xfrm>
          <a:off x="628649" y="1935039"/>
          <a:ext cx="7886701" cy="421209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44996167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4040475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27825257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2582894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376644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6918868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0593777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31786714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2597406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99784201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25093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1632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1.014.302.501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35.628.790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391.677.295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954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24.539.176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14.354.783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5171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11.008.904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6.261.799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8999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1.251.997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12519970,0%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9238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4604170,0%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4604170,0%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622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791.580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1867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223.484.707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96.920.102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6308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114.768.621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39.928.837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8656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6752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8.937.962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1.630.516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9599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961.583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1290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943.608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6787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2404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1.716.799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3404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620.140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8672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2.779.987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9475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1231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4057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473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2.281.966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3844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14.441.824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372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13.015.187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5720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454.952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868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FD68F364-E36B-457D-9348-A909065C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AA836F98-785B-4CC6-861C-4CCCF3B3B1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26642"/>
              </p:ext>
            </p:extLst>
          </p:nvPr>
        </p:nvGraphicFramePr>
        <p:xfrm>
          <a:off x="628649" y="1935039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66039370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8599355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76302761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22713379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9516517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7186250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780160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94690594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55028386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58782650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87533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8883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25.017.804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6590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22.407.694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0143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432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346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31.261.108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88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21.938.685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8037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6905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281.684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0738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783.984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3679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334.969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274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761.371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2406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1.441.440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7390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8245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1.430.186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944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Minería No Metálica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2600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3552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376.527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2794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583.245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7293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915.404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3906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la Araucanía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417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O´Higgins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0674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del Maule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53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8C7ED0A-67E4-4D1C-854B-00823494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1C7A6DA-1565-4523-A1CE-4DF65B135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820718"/>
              </p:ext>
            </p:extLst>
          </p:nvPr>
        </p:nvGraphicFramePr>
        <p:xfrm>
          <a:off x="628649" y="1935039"/>
          <a:ext cx="7886701" cy="398174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36489141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08893838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7273180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93752699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2397705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824023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3992463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24172763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9005349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52060852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06310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4766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849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9128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1399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295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24.592.328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10.849.197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7863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3.181.782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6919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22.507.332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-9.303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7.667.415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456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619555,0%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619555,0%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658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8464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1237170,0%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1237170,0%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3880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546.090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0294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7526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235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2082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-154.616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2046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242.222.756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4933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311.780.786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230.870.657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9476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11.352.099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89212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0464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0819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SACOR SpA.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502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2018 la Partida presenta un presupuesto aprobado de $1.323.593 millones, de los cuales un 74,1% se destina a transferencias corrientes y adquisición de activos financieros, con una participación de un 30,8% y 43,2% respectivamente, los que al mes de julio registraron erogaciones del 40,2% y 39,8%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julio ascendió a $95.262 millones, es decir, un 7,2% respecto de la ley inicial, presentando un gasto superior en 3,5 puntos porcentuales al registrado a igual mes del año 2017.  De esta manera la ejecución acumulada al séptimo mes de 2018 alcanzó los $547.728 millones, equivalente a un 41,4% del presupuesto aprobado por el Congreso Nacional.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Respecto a los aumentos y disminuciones al presupuesto inicial, la Partida presenta al mes de julio un incremento consolidado de $37.799 millones.  Afectando la mayoría de los subtítulos, destacando el incremento registrado en “adquisición de activos financieros” por un monto de $35.504 millones en CORFO.  Asimismo, el subtítulo 22 bienes y servicios de consumo experimenta la disminución más importante por un monto de $3.501 millones, equivalente a una disminución de 7,4%</a:t>
            </a:r>
            <a:r>
              <a:rPr lang="es-CL" sz="1400" dirty="0">
                <a:latin typeface="+mn-lt"/>
              </a:rPr>
              <a:t>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17AAA36-A280-4AAF-8A39-75237F0BD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97" y="486916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2AD86F6-B5F9-42B2-B065-B21C530F0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170213"/>
              </p:ext>
            </p:extLst>
          </p:nvPr>
        </p:nvGraphicFramePr>
        <p:xfrm>
          <a:off x="628649" y="1935039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87759762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9684043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4172723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61814166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0343953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6590842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6478082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72565707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30966993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4947109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38944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641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16.829.672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3671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16.829.672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3987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5710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8.574.031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6843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8.255.641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673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947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1.529.704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5596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1.529.704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2318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9524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015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479.484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4133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5535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524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0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98E301E4-AD6C-4164-9F44-51040840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5EE44D33-79E7-450B-A496-4C994BAE9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040043"/>
              </p:ext>
            </p:extLst>
          </p:nvPr>
        </p:nvGraphicFramePr>
        <p:xfrm>
          <a:off x="628649" y="1935036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92946370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12182362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84355468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0031386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6527776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005494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8182359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27187593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1157823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2625543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94928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8516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42.123.304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25.515.811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9766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23.274.656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12.993.663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7068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1.499.109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-118.972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1.069.434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2190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1.092.899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10928990,0%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4456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1.092.899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10928990,0%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081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8.749.498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5252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8.749.498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7760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Contínuas Intercensales Agrícolas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2405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Costo al Transporte Terrestre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772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Encuesta Longitudinal de Empresas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160.220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9509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Económicas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3.704.658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7524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Estadística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1.329.960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7636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de Hogares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1.783.639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223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Producción con Convenios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7009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de Modernización Institucional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581.048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3558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de Innovación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4908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7235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1755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291.275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7228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Población General-SENDA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230.830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473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DD63D1A-DB4C-4A5E-AC74-7B7D71B7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65313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E8F37C86-FB35-45C9-8534-2EB166F8B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749014"/>
              </p:ext>
            </p:extLst>
          </p:nvPr>
        </p:nvGraphicFramePr>
        <p:xfrm>
          <a:off x="628649" y="1935036"/>
          <a:ext cx="7886701" cy="240221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98436337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0922454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4511985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6276109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1981955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9767267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3617665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79047878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8730478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3725502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66228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1724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675240,0%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6343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2037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6570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605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8052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299.255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75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412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915.534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1828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2662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708.668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2298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8674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132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18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901FF7D-42F3-4528-A0F1-68E5E1CC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171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F4C75A2-DA10-40B6-9B9A-E3A12A23B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26455"/>
              </p:ext>
            </p:extLst>
          </p:nvPr>
        </p:nvGraphicFramePr>
        <p:xfrm>
          <a:off x="628649" y="1935036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98711738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2043294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2505289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75942510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1443320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3330252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9499350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3647618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4413342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39336032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42397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363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1.788.993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1.202.040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6669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796.264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434.445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243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90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7633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9522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412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8335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1193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649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36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7029EC-B165-47B3-AD17-3D78A984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3A6718EC-C805-4F5B-AFF2-454B85430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408272"/>
              </p:ext>
            </p:extLst>
          </p:nvPr>
        </p:nvGraphicFramePr>
        <p:xfrm>
          <a:off x="628649" y="1932414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54989684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21533356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0023301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49606148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4017520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5766670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45527864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84197749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58682716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18773880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69344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3055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3.678.217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6743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5.286.887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3.032.281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2887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631.399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15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8805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9479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2525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0736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7971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2190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111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FB9F89C-935E-40A4-8088-77B10E80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7928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3B5C79E0-093B-4E90-A5AD-73FC1A678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200178"/>
              </p:ext>
            </p:extLst>
          </p:nvPr>
        </p:nvGraphicFramePr>
        <p:xfrm>
          <a:off x="628649" y="1914309"/>
          <a:ext cx="7886701" cy="338942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36054284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59074147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6845045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11765104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6870014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4843295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0543313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68983449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4871103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93412311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26700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3768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20.018.882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8.958.288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3973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8.101.503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4.536.081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2475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1.783.997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-174.907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719.448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4341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383.278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396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383.278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1046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2.889.790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6140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2.889.790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146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906.169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640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1.145.923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9752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837.698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1230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9456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9150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467.412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-71.486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1974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5930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04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566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0244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612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5EE8303-B8C7-4983-BB42-0D1E295C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14908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B45C54AC-5E23-49B5-8B94-8487B3DE4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081528"/>
              </p:ext>
            </p:extLst>
          </p:nvPr>
        </p:nvGraphicFramePr>
        <p:xfrm>
          <a:off x="628649" y="1916832"/>
          <a:ext cx="7886701" cy="174407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91238743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8910850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14427688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66679287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366005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8310074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0877142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98310416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9622002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9935710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48827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5896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9.233.312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2.489.125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5063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0916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-966.093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1.935.417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7887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164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3802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 Mundial Fórmula E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5201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Concursos Públicos de Promoción Internacional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2985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460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8CE494C-2399-4DB8-A721-8FBE0AE6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940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FF8BD7BC-BF2B-4A0F-925A-EA9E5D02E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796885"/>
              </p:ext>
            </p:extLst>
          </p:nvPr>
        </p:nvGraphicFramePr>
        <p:xfrm>
          <a:off x="628649" y="1868116"/>
          <a:ext cx="7886701" cy="338942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50648738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8764904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2528374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72322403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1028401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3401151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8058929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70293307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92907371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6103597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44942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1137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53.841.509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28.409.098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975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8.746.065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-52.115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5.401.184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855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-227.218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836.943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6103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1.108.484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9116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1.000.167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098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3875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20.524.310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7810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20.524.310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3905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10.363.718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3063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4.595.890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210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2.271.966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8927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3.292.736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18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68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495.114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-51.280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4824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337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3463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845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50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8C7C9B0-59AD-45BC-A93D-BC779E2B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820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B8F42418-B068-4E89-BBD6-FB889DAE5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979173"/>
              </p:ext>
            </p:extLst>
          </p:nvPr>
        </p:nvGraphicFramePr>
        <p:xfrm>
          <a:off x="628649" y="1916426"/>
          <a:ext cx="7886701" cy="240221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33238255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4484156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30199751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35382074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1853883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028035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7420735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86420348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6369780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6039069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2587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6084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44.616.936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-141.157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16.815.250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9639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1.209.130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1193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-148.536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2671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255120,0%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255120,0%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8573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255120,0%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255120,0%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4552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41.375.351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15.319.665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2811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41.375.351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15.319.665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2213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41.375.351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15.319.665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3413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3984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83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7122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3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C73FA47-BA20-4F31-8B85-A1D7FDEF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950" y="479715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AEA9DACC-0E01-41E2-B94A-387924907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62554"/>
              </p:ext>
            </p:extLst>
          </p:nvPr>
        </p:nvGraphicFramePr>
        <p:xfrm>
          <a:off x="628649" y="1982345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65963899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05095564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2715878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12210974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8459199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6615948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3476875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96884489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17650960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038180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48730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3241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2.246.192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960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-34.191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1.455.934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855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1.077.946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9242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755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0115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934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1116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93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941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7179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0946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9732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579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la ejecución por Programa, las mayores tasas de ejecución del presupuesto vigente corresponde al  </a:t>
            </a:r>
            <a:r>
              <a:rPr lang="pt-BR" sz="1400" dirty="0"/>
              <a:t>Programa Censo que registra </a:t>
            </a:r>
            <a:r>
              <a:rPr lang="es-CL" sz="1400" dirty="0"/>
              <a:t>un</a:t>
            </a:r>
            <a:r>
              <a:rPr lang="pt-BR" sz="1400" dirty="0"/>
              <a:t> 67,2%; seguido de INE </a:t>
            </a:r>
            <a:r>
              <a:rPr lang="es-CL" sz="1400" dirty="0"/>
              <a:t>con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60,6%.  La menor </a:t>
            </a:r>
            <a:r>
              <a:rPr lang="es-CL" sz="1400" dirty="0"/>
              <a:t>tasa de 27% corresponde al Programa de Promoción Internacional</a:t>
            </a:r>
            <a:r>
              <a:rPr lang="pt-BR" sz="1400" dirty="0"/>
              <a:t>. Por </a:t>
            </a:r>
            <a:r>
              <a:rPr lang="es-CL" sz="1400" dirty="0"/>
              <a:t>su</a:t>
            </a:r>
            <a:r>
              <a:rPr lang="pt-BR" sz="1400" dirty="0"/>
              <a:t> parte e</a:t>
            </a:r>
            <a:r>
              <a:rPr lang="es-CL" sz="1400" dirty="0"/>
              <a:t>l Programa CORFO que concentra el 65,6% del presupuesto vigente de la Partida y alcanzó  a  julio una ejecución de  38,6%.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A nivel de subtítulo, el mayor gasto se registra en los subtítulo 23 </a:t>
            </a:r>
            <a:r>
              <a:rPr lang="es-CL" sz="1400" b="1" dirty="0"/>
              <a:t>“prestaciones de seguridad social” </a:t>
            </a:r>
            <a:r>
              <a:rPr lang="es-CL" sz="1400" dirty="0"/>
              <a:t>con una ejecución de </a:t>
            </a:r>
            <a:r>
              <a:rPr lang="es-CL" sz="1400" b="1" dirty="0"/>
              <a:t>160,7%</a:t>
            </a:r>
            <a:r>
              <a:rPr lang="es-CL" sz="1400" dirty="0"/>
              <a:t> explicado por la aplicación de la ley de Incentivo al Retiro; seguido del subtítulo 34 </a:t>
            </a:r>
            <a:r>
              <a:rPr lang="es-CL" sz="1400" b="1" dirty="0"/>
              <a:t>“servicio de la deuda” </a:t>
            </a:r>
            <a:r>
              <a:rPr lang="es-CL" sz="1400" dirty="0"/>
              <a:t>con una ejecución de</a:t>
            </a:r>
            <a:r>
              <a:rPr lang="es-CL" sz="1400" b="1" dirty="0"/>
              <a:t> 79,2%,</a:t>
            </a:r>
            <a:r>
              <a:rPr lang="es-CL" sz="1400" dirty="0"/>
              <a:t> destinado al pago de las obligaciones devengadas al 31 de diciembre de 2017 (deuda flotante).</a:t>
            </a:r>
            <a:endParaRPr lang="es-CL" sz="1400" b="1" dirty="0">
              <a:solidFill>
                <a:srgbClr val="FF0000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84F76D2-0A20-4A3F-B163-647112FD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A49C8691-9928-42F6-882E-82EC26969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07082"/>
              </p:ext>
            </p:extLst>
          </p:nvPr>
        </p:nvGraphicFramePr>
        <p:xfrm>
          <a:off x="628649" y="1988446"/>
          <a:ext cx="7886701" cy="190860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30554574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6668008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8730873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32369355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380732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5507318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3295200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74462114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9958687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70276873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83808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1266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6.807.551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-146.528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3.902.066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8718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5.553.118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3.317.314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5845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-110.683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503.976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6461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805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717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4511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2200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743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66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900322C-A68E-4A3F-9AD3-85DDBFC6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3251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F4361B0-01E4-4439-AEA6-25EA6B924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585502"/>
              </p:ext>
            </p:extLst>
          </p:nvPr>
        </p:nvGraphicFramePr>
        <p:xfrm>
          <a:off x="628649" y="1988840"/>
          <a:ext cx="7886701" cy="3394444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65334005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9645086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2582223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55698094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4784758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0272808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0410028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1237591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7887882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277612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10213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9079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2.341.775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0015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628.853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5538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4746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1.849.576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4803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500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7568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8775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2556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3322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9637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1084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592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Naciones Unidas para el Desarrollo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034105"/>
                  </a:ext>
                </a:extLst>
              </a:tr>
              <a:tr h="169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7628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3982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6873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680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5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2684BB-5267-49D9-AC6A-99A59CEC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8998" y="551723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A3AAC41-642F-4D1B-8F93-8D61923DA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624656"/>
              </p:ext>
            </p:extLst>
          </p:nvPr>
        </p:nvGraphicFramePr>
        <p:xfrm>
          <a:off x="628649" y="2004856"/>
          <a:ext cx="7886701" cy="3067204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230273855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796845164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315832570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75556544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53716776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350583833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506219066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710979876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32486398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928648926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37152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536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6.123.034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-85.203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3.145.571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77839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4.263.416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2.494.506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0851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-52.377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23470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7446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259539"/>
                  </a:ext>
                </a:extLst>
              </a:tr>
              <a:tr h="17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6023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86071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7236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1812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49120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20466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877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-24.345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85442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30479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45968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171.942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-24.155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034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2EBA30E-221C-4012-AB8E-69B1DF649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37" y="1882103"/>
            <a:ext cx="4092427" cy="238673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F63DB97-FA94-49D6-AAF8-57E295CAE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835" y="1882103"/>
            <a:ext cx="4092427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C601F3B-8121-4E59-A57D-29C25E7AAD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263414"/>
              </p:ext>
            </p:extLst>
          </p:nvPr>
        </p:nvGraphicFramePr>
        <p:xfrm>
          <a:off x="628649" y="1673885"/>
          <a:ext cx="7886701" cy="2558796"/>
        </p:xfrm>
        <a:graphic>
          <a:graphicData uri="http://schemas.openxmlformats.org/drawingml/2006/table">
            <a:tbl>
              <a:tblPr/>
              <a:tblGrid>
                <a:gridCol w="736715">
                  <a:extLst>
                    <a:ext uri="{9D8B030D-6E8A-4147-A177-3AD203B41FA5}">
                      <a16:colId xmlns:a16="http://schemas.microsoft.com/office/drawing/2014/main" val="3415288582"/>
                    </a:ext>
                  </a:extLst>
                </a:gridCol>
                <a:gridCol w="2861644">
                  <a:extLst>
                    <a:ext uri="{9D8B030D-6E8A-4147-A177-3AD203B41FA5}">
                      <a16:colId xmlns:a16="http://schemas.microsoft.com/office/drawing/2014/main" val="3432386976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66236423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1747590969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3849484989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2975074076"/>
                    </a:ext>
                  </a:extLst>
                </a:gridCol>
                <a:gridCol w="670741">
                  <a:extLst>
                    <a:ext uri="{9D8B030D-6E8A-4147-A177-3AD203B41FA5}">
                      <a16:colId xmlns:a16="http://schemas.microsoft.com/office/drawing/2014/main" val="691086660"/>
                    </a:ext>
                  </a:extLst>
                </a:gridCol>
                <a:gridCol w="670741">
                  <a:extLst>
                    <a:ext uri="{9D8B030D-6E8A-4147-A177-3AD203B41FA5}">
                      <a16:colId xmlns:a16="http://schemas.microsoft.com/office/drawing/2014/main" val="3136923308"/>
                    </a:ext>
                  </a:extLst>
                </a:gridCol>
              </a:tblGrid>
              <a:tr h="1752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117167"/>
                  </a:ext>
                </a:extLst>
              </a:tr>
              <a:tr h="2804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58945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1.361.391.179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37.798.651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547.728.482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0150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129.636.797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-1.035.496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75.321.397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69619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44.086.172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-3.501.421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19.282.173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09585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2.829.285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2.512.516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4.545.424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24392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409.572.401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785.447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164.499.166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82389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24.991.641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389.128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11.105.638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05129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221.228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737426,7%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14719,1%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0496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6.206.393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-681.473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1.856.882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24390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242.222.756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82520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16.829.672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84600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11.925.444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3.419.391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55358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10.633.375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3.825.722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8.424.755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888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4FD9D6-5074-48E7-BC7E-27A6610D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65437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598A3A0A-B055-4CB1-87AE-E3F29FA9B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978062"/>
              </p:ext>
            </p:extLst>
          </p:nvPr>
        </p:nvGraphicFramePr>
        <p:xfrm>
          <a:off x="738678" y="1700808"/>
          <a:ext cx="7666643" cy="4351335"/>
        </p:xfrm>
        <a:graphic>
          <a:graphicData uri="http://schemas.openxmlformats.org/drawingml/2006/table">
            <a:tbl>
              <a:tblPr/>
              <a:tblGrid>
                <a:gridCol w="294451">
                  <a:extLst>
                    <a:ext uri="{9D8B030D-6E8A-4147-A177-3AD203B41FA5}">
                      <a16:colId xmlns:a16="http://schemas.microsoft.com/office/drawing/2014/main" val="2893377698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2049576716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val="1372752507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543852037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1605218183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904992452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1526902507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923938127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832232843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480684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17134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222.438.695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-221.980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90.620.885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74004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64.587.145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-137.287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29.202.001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44198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Fondo de Innovación para Competitividad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151.279.236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59.583.879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97690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Ejecutiva Consejo Nacional de Innovación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462.852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58617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Iniciativa Científica Millenium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12.068.775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4.119.151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0400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11.406.909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6.777.583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22070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40.584.927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-828.055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20.697.950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67588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35.917.636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-483.557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19.553.156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330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de Administración Pesquero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9.775.793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-344.498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3.914.794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77302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40.377.361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2.086.991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18.731.491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1153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1.014.302.501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35.628.790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391.677.295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54232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43.912.297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1.727.616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26.717.851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34426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42.123.304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1.758.687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25.515.811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67741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Censos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1.788.993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-31.071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1.202.040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7945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-154.448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3.678.217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2748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29.252.194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11.447.413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22510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20.018.882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8.958.288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83483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Promoción Internacional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9.233.312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2.489.125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85537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53.841.509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28.409.098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3956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44.616.936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-141.157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16.815.250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23943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-257.654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2.246.192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01714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Propiedad Industrial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6.807.551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-146.528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3.902.066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58257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4.556.960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2.341.775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8376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6.123.034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-85.203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3.145.571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659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67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120232F-255F-4BBB-858F-AB1E7A24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503B4CE-5B6C-4456-9783-E7DFA2102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797020"/>
              </p:ext>
            </p:extLst>
          </p:nvPr>
        </p:nvGraphicFramePr>
        <p:xfrm>
          <a:off x="628649" y="1877223"/>
          <a:ext cx="7886701" cy="3691115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3386067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4869131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7720784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66070368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6210520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2306027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7723412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09107104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4686223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3247121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70478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8031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64.587.145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-137.287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29.202.001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0815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8.036.703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4.817.674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705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-224.957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8614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1956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2266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20.260.037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5401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10.946.015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2447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3980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0233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8.197.375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9306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7548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FIE-Iniciativas de Fomento Integradas (CORFO)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255813"/>
                  </a:ext>
                </a:extLst>
              </a:tr>
              <a:tr h="157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Estratégico de Especialización Inteligente (CORFO)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142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Acuicultura SERNAPESCA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550.340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4915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FIE-Innovación e IyD empresarial (Comité Innova)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812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(CORFO)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797.300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0943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(Subsecretaría de Minería)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8247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(Servicio Agrícola y Ganadero)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1251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(Subsecretaría de Agricultura)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0011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FIE-Industria Solar (Subsecretaría de Energía)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020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847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BE5CCE2-142F-452F-AEE3-A99966711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38C7D8F-A182-4537-B1F4-0D888295F9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906842"/>
              </p:ext>
            </p:extLst>
          </p:nvPr>
        </p:nvGraphicFramePr>
        <p:xfrm>
          <a:off x="628649" y="1868116"/>
          <a:ext cx="7886701" cy="388302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67303911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9437760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9742456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24569850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8544074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7453304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8389708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36768452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12884870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3162966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98355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6577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FIE-Acuícola (SERNAPESCA)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1.696.991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0247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Sustentables (Subsecretaría de Agricultura)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3511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- Escritorio Empresas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1.535.535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699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1.116.647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744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284.062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7685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9816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Fondo de Inversión Estratégica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225.057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4837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Agenda Digital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492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-35.602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30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5755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630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208.312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-23.648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2370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9304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9017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FIE-Capital Minería (CORFO)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092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5.803.101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3.174.375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7057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357.980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3116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4.259.199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1.987.541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121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28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319.849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909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277.826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262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E5E3A3F-6979-41ED-A28B-CCCAF6CC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ACFAFA48-B04F-4978-A5BE-AE2A95114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76732"/>
              </p:ext>
            </p:extLst>
          </p:nvPr>
        </p:nvGraphicFramePr>
        <p:xfrm>
          <a:off x="628649" y="1988840"/>
          <a:ext cx="7886701" cy="3558979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42330753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4672340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3038004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9264646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8745345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4068389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275326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21018119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3939860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6449194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1408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3208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59.583.879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8967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-22.390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206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335.951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-48.287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8188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59.188.946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8602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070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171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58.585.808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8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037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14.735.600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9282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7448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0955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02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14.840.400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50517"/>
                  </a:ext>
                </a:extLst>
              </a:tr>
              <a:tr h="169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8034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1268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092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2.746.998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8251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7353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2.617.600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375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3128</TotalTime>
  <Words>8408</Words>
  <Application>Microsoft Office PowerPoint</Application>
  <PresentationFormat>Presentación en pantalla (4:3)</PresentationFormat>
  <Paragraphs>4802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AL MES DE JULIO DE 2018 PARTIDA 07: MINISTERIO DE ECONOMÍA, FOMENTO Y TURISMO</vt:lpstr>
      <vt:lpstr>EJECUCIÓN ACUMULADA DE GASTOS A JULIO DE 2018  PARTIDA 07 MINISTERIO DE ECONOMÍA, FOMENTO Y TURISMO</vt:lpstr>
      <vt:lpstr>EJECUCIÓN ACUMULADA DE GASTOS A JULIO DE 2018  PARTIDA 07 MINISTERIO DE ECONOMÍA, FOMENTO Y TURISMO</vt:lpstr>
      <vt:lpstr>Presentación de PowerPoint</vt:lpstr>
      <vt:lpstr>EJECUCIÓN ACUMULADA DE GASTOS A JULIO DE 2018  PARTIDA 07 MINISTERIO DE ECONOMÍA, FOMENTO Y TURISMO</vt:lpstr>
      <vt:lpstr>EJECUCIÓN ACUMULADA DE GASTOS A JULIO DE 2018  PARTIDA 07 RESUMEN POR CAPÍTULOS</vt:lpstr>
      <vt:lpstr>EJECUCIÓN ACUMULADA DE GASTOS A JULIO DE 2018  PARTIDA 07. CAPÍTULO 01. PROGRAMA 01: SUBSECRETARÍA DE ECONOMÍA Y EMPRESAS DE MENOR TAMAÑO</vt:lpstr>
      <vt:lpstr>EJECUCIÓN ACUMULADA DE GASTOS A JULIO DE 2018  PARTIDA 07. CAPÍTULO 01. PROGRAMA 01: SUBSECRETARÍA DE ECONOMÍA Y EMPRESAS DE MENOR TAMAÑO</vt:lpstr>
      <vt:lpstr>EJECUCIÓN ACUMULADA DE GASTOS A JULIO DE 2018  PARTIDA 07. CAPÍTULO 01. PROGRAMA 07: PROGRAMA FONDO DE INNOVACIÓN PARA LA COMPETITIVIDAD</vt:lpstr>
      <vt:lpstr>EJECUCIÓN ACUMULADA DE GASTOS A JULIO DE 2018  PARTIDA 07. CAPÍTULO 01. PROGRAMA 07: PROGRAMA FONDO DE INNOVACIÓN PARA LA COMPETITIVIDAD</vt:lpstr>
      <vt:lpstr>EJECUCIÓN ACUMULADA DE GASTOS A JULIO DE 2018  PARTIDA 07. CAPÍTULO 01. PROGRAMA 08: SECRETARÍA EJECUTIVA CONSEJO NACIONAL DE INNOVACIÓN</vt:lpstr>
      <vt:lpstr>EJECUCIÓN ACUMULADA DE GASTOS A JULIO DE 2018  PARTIDA 07. CAPÍTULO 01. PROGRAMA 11: PROGRAMA INICIATIVA CIENTÍFICA MILLENIUM</vt:lpstr>
      <vt:lpstr>EJECUCIÓN ACUMULADA DE GASTOS A JULIO DE 2018  PARTIDA 07. CAPÍTULO 02. PROGRAMA 01: SERVICIO NACIONAL DEL CONSUMIDOR</vt:lpstr>
      <vt:lpstr>EJECUCIÓN ACUMULADA DE GASTOS A JULIO DE 2018  PARTIDA 07. CAPÍTULO 03. PROGRAMA 01: SUBSECRETARÍA DE PESCA Y ACUICULTURA</vt:lpstr>
      <vt:lpstr>EJECUCIÓN ACUMULADA DE GASTOS A JULIO DE 2018  PARTIDA 07. CAPÍTULO 03. PROGRAMA 02: FONDO DE ADMINISTRACIÓN PESQUERO</vt:lpstr>
      <vt:lpstr>EJECUCIÓN ACUMULADA DE GASTOS A JULIO DE 2018  PARTIDA 07. CAPÍTULO 04. PROGRAMA 01: SERVICIO NACIONAL DE PESCA Y ACUICULTURA</vt:lpstr>
      <vt:lpstr>EJECUCIÓN ACUMULADA DE GASTOS A JULIO DE 2018  PARTIDA 07. CAPÍTULO 06. PROGRAMA 01: CORPORACIÓN DE FOMENTO DE LA PRODUCCIÓN</vt:lpstr>
      <vt:lpstr>EJECUCIÓN ACUMULADA DE GASTOS A JULIO DE 2018  PARTIDA 07. CAPÍTULO 06. PROGRAMA 01: CORPORACIÓN DE FOMENTO DE LA PRODUCCIÓN</vt:lpstr>
      <vt:lpstr>EJECUCIÓN ACUMULADA DE GASTOS A JULIO DE 2018  PARTIDA 07. CAPÍTULO 06. PROGRAMA 01: CORPORACIÓN DE FOMENTO DE LA PRODUCCIÓN</vt:lpstr>
      <vt:lpstr>EJECUCIÓN ACUMULADA DE GASTOS A JULIO DE 2018  PARTIDA 07. CAPÍTULO 06. PROGRAMA 01: CORPORACIÓN DE FOMENTO DE LA PRODUCCIÓN</vt:lpstr>
      <vt:lpstr>EJECUCIÓN ACUMULADA DE GASTOS A JULIO DE 2018  PARTIDA 07. CAPÍTULO 07. PROGRAMA 01: INSTITUTO NACIONAL DE ESTADÍSTICAS</vt:lpstr>
      <vt:lpstr>EJECUCIÓN ACUMULADA DE GASTOS A JULIO DE 2018  PARTIDA 07. CAPÍTULO 07. PROGRAMA 01: INSTITUTO NACIONAL DE ESTADÍSTICAS</vt:lpstr>
      <vt:lpstr>EJECUCIÓN ACUMULADA DE GASTOS A JULIO DE 2018  PARTIDA 07. CAPÍTULO 07. PROGRAMA 02: PROGRAMA CENSOS</vt:lpstr>
      <vt:lpstr>EJECUCIÓN ACUMULADA DE GASTOS A JULIO DE 2018  PARTIDA 07. CAPÍTULO 07. PROGRAMA 08: FISCALÍA NACIONAL ECONÓMICA</vt:lpstr>
      <vt:lpstr>EJECUCIÓN ACUMULADA DE GASTOS A JULIO DE 2018  PARTIDA 07. CAPÍTULO 09. PROGRAMA 01: SERVICIO NACIONAL DE TURISMO</vt:lpstr>
      <vt:lpstr>EJECUCIÓN ACUMULADA DE GASTOS A JULIO DE 2018  PARTIDA 07. CAPÍTULO 09. PROGRAMA 03: PROGRAMA DE PROMOCIÓN INTERNACIONAL</vt:lpstr>
      <vt:lpstr>EJECUCIÓN ACUMULADA DE GASTOS A JULIO DE 2018  PARTIDA 07. CAPÍTULO 16. PROGRAMA 01: SERVICIO DE COOPERACIÓN TÉCNICA</vt:lpstr>
      <vt:lpstr>EJECUCIÓN ACUMULADA DE GASTOS A JULIO DE 2018  PARTIDA 07. CAPÍTULO 19. PROGRAMA 01: COMITÉ INNOVA CHILE</vt:lpstr>
      <vt:lpstr>EJECUCIÓN ACUMULADA DE GASTOS A JULIO DE 2018  PARTIDA 07. CAPÍTULO 21. PROGRAMA 01: AGENCIA DE PROMOCIÓN DE LA INVERSIÓN EXTRANJERA</vt:lpstr>
      <vt:lpstr>EJECUCIÓN ACUMULADA DE GASTOS A JULIO DE 2018  PARTIDA 07. CAPÍTULO 23. PROGRAMA 01: INSTITUTO NACIONAL DE PROPIEDAD INDUSTRIAL</vt:lpstr>
      <vt:lpstr>EJECUCIÓN ACUMULADA DE GASTOS A JULIO DE 2018  PARTIDA 07. CAPÍTULO 24. PROGRAMA 01: SUBSECRETARÍA DE TURISMO</vt:lpstr>
      <vt:lpstr>EJECUCIÓN ACUMULADA DE GASTOS A JULIO DE 2018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194</cp:revision>
  <cp:lastPrinted>2016-07-04T14:42:46Z</cp:lastPrinted>
  <dcterms:created xsi:type="dcterms:W3CDTF">2016-06-23T13:38:47Z</dcterms:created>
  <dcterms:modified xsi:type="dcterms:W3CDTF">2018-09-13T11:19:25Z</dcterms:modified>
</cp:coreProperties>
</file>