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12-09-2018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12-09-2018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12-09-2018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12-09-2018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12-09-2018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12-09-2018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JULIO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06: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RELACIONES EXTERIORES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septiembre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58924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678699"/>
              </p:ext>
            </p:extLst>
          </p:nvPr>
        </p:nvGraphicFramePr>
        <p:xfrm>
          <a:off x="405026" y="1911449"/>
          <a:ext cx="821079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Hoja de cálculo" r:id="rId3" imgW="7458143" imgH="3533865" progId="Excel.Sheet.8">
                  <p:embed/>
                </p:oleObj>
              </mc:Choice>
              <mc:Fallback>
                <p:oleObj name="Hoja de cálculo" r:id="rId3" imgW="74581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911449"/>
                        <a:ext cx="821079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6480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394854"/>
              </p:ext>
            </p:extLst>
          </p:nvPr>
        </p:nvGraphicFramePr>
        <p:xfrm>
          <a:off x="467544" y="1772816"/>
          <a:ext cx="81482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Hoja de cálculo" r:id="rId3" imgW="7410585" imgH="2771775" progId="Excel.Sheet.8">
                  <p:embed/>
                </p:oleObj>
              </mc:Choice>
              <mc:Fallback>
                <p:oleObj name="Hoja de cálculo" r:id="rId3" imgW="7410585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71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06924"/>
              </p:ext>
            </p:extLst>
          </p:nvPr>
        </p:nvGraphicFramePr>
        <p:xfrm>
          <a:off x="405026" y="1700808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Hoja de cálculo" r:id="rId3" imgW="7429500" imgH="2628900" progId="Excel.Sheet.8">
                  <p:embed/>
                </p:oleObj>
              </mc:Choice>
              <mc:Fallback>
                <p:oleObj name="Hoja de cálculo" r:id="rId3" imgW="74295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00808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91017"/>
              </p:ext>
            </p:extLst>
          </p:nvPr>
        </p:nvGraphicFramePr>
        <p:xfrm>
          <a:off x="405026" y="1662113"/>
          <a:ext cx="821079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Hoja de cálculo" r:id="rId3" imgW="7915343" imgH="3533865" progId="Excel.Sheet.8">
                  <p:embed/>
                </p:oleObj>
              </mc:Choice>
              <mc:Fallback>
                <p:oleObj name="Hoja de cálculo" r:id="rId3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62113"/>
                        <a:ext cx="821079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279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077970"/>
              </p:ext>
            </p:extLst>
          </p:nvPr>
        </p:nvGraphicFramePr>
        <p:xfrm>
          <a:off x="395625" y="1851273"/>
          <a:ext cx="821079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Hoja de cálculo" r:id="rId3" imgW="7534343" imgH="2009685" progId="Excel.Sheet.8">
                  <p:embed/>
                </p:oleObj>
              </mc:Choice>
              <mc:Fallback>
                <p:oleObj name="Hoja de cálculo" r:id="rId3" imgW="75343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625" y="1851273"/>
                        <a:ext cx="821079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</a:t>
            </a:r>
            <a:r>
              <a:rPr lang="es-CL" sz="1400" b="1" dirty="0"/>
              <a:t> ejecución acumulada </a:t>
            </a:r>
            <a:r>
              <a:rPr lang="es-CL" sz="1400" b="1" dirty="0" smtClean="0"/>
              <a:t>en pesos, al mes de </a:t>
            </a:r>
            <a:r>
              <a:rPr lang="es-CL" sz="1400" b="1" dirty="0" smtClean="0"/>
              <a:t>julio </a:t>
            </a:r>
            <a:r>
              <a:rPr lang="es-CL" sz="1400" b="1" dirty="0" smtClean="0"/>
              <a:t>de 2018</a:t>
            </a:r>
            <a:r>
              <a:rPr lang="es-CL" sz="1400" dirty="0" smtClean="0"/>
              <a:t> finalizó </a:t>
            </a:r>
            <a:r>
              <a:rPr lang="es-CL" sz="1400" dirty="0"/>
              <a:t>en </a:t>
            </a:r>
            <a:r>
              <a:rPr lang="es-CL" sz="1400" dirty="0" smtClean="0"/>
              <a:t>$</a:t>
            </a:r>
            <a:r>
              <a:rPr lang="es-CL" sz="1400" dirty="0" smtClean="0"/>
              <a:t>48.755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51%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dólares se observó un </a:t>
            </a:r>
            <a:r>
              <a:rPr lang="es-CL" sz="1400" dirty="0" smtClean="0"/>
              <a:t>27% </a:t>
            </a:r>
            <a:r>
              <a:rPr lang="es-CL" sz="1400" dirty="0" smtClean="0"/>
              <a:t>de avance presupuestario, con un total gastado de </a:t>
            </a:r>
            <a:r>
              <a:rPr lang="es-CL" sz="1400" dirty="0" smtClean="0"/>
              <a:t>US$58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Respecto</a:t>
            </a:r>
            <a:r>
              <a:rPr lang="es-MX" sz="1400" b="1" dirty="0" smtClean="0">
                <a:solidFill>
                  <a:prstClr val="black"/>
                </a:solidFill>
              </a:rPr>
              <a:t> al Servicio de la Deuda,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</a:rPr>
              <a:t>la ley de presupuestos </a:t>
            </a:r>
            <a:r>
              <a:rPr lang="es-MX" sz="14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400" dirty="0" smtClean="0">
                <a:solidFill>
                  <a:prstClr val="black"/>
                </a:solidFill>
              </a:rPr>
              <a:t> y al mes de </a:t>
            </a:r>
            <a:r>
              <a:rPr lang="es-CL" sz="1400" dirty="0" smtClean="0">
                <a:solidFill>
                  <a:prstClr val="black"/>
                </a:solidFill>
              </a:rPr>
              <a:t>julio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</a:t>
            </a:r>
            <a:r>
              <a:rPr lang="es-CL" sz="1400" dirty="0" smtClean="0">
                <a:solidFill>
                  <a:prstClr val="black"/>
                </a:solidFill>
              </a:rPr>
              <a:t>901 </a:t>
            </a:r>
            <a:r>
              <a:rPr lang="es-CL" sz="1400" dirty="0" smtClean="0">
                <a:solidFill>
                  <a:prstClr val="black"/>
                </a:solidFill>
              </a:rPr>
              <a:t>millones destinados a cumplir obligaciones del ejercicio presupuestario anterior (deuda flotante). Si embargo, se observa una ejecución presupuestaria de $</a:t>
            </a:r>
            <a:r>
              <a:rPr lang="es-CL" sz="1400" dirty="0" smtClean="0">
                <a:solidFill>
                  <a:prstClr val="black"/>
                </a:solidFill>
              </a:rPr>
              <a:t>1.187 </a:t>
            </a:r>
            <a:r>
              <a:rPr lang="es-CL" sz="14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400" dirty="0" smtClean="0">
                <a:solidFill>
                  <a:prstClr val="black"/>
                </a:solidFill>
              </a:rPr>
              <a:t>127% </a:t>
            </a:r>
            <a:r>
              <a:rPr lang="es-CL" sz="1400" dirty="0" smtClean="0">
                <a:solidFill>
                  <a:prstClr val="black"/>
                </a:solidFill>
              </a:rPr>
              <a:t>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las transferencias corrientes </a:t>
            </a:r>
            <a:r>
              <a:rPr lang="es-CL" sz="1400" b="1" dirty="0" smtClean="0">
                <a:latin typeface="+mn-lt"/>
              </a:rPr>
              <a:t>de la Subsecretaría</a:t>
            </a:r>
            <a:r>
              <a:rPr lang="es-CL" sz="1400" dirty="0" smtClean="0">
                <a:latin typeface="+mn-lt"/>
              </a:rPr>
              <a:t>, que incluyen recursos para asignaciones  al sector privado y para Otras Entidades Públicas, totalizaron desembolsos por $</a:t>
            </a:r>
            <a:r>
              <a:rPr lang="es-CL" sz="1400" dirty="0" smtClean="0">
                <a:latin typeface="+mn-lt"/>
              </a:rPr>
              <a:t>698 </a:t>
            </a:r>
            <a:r>
              <a:rPr lang="es-CL" sz="1400" dirty="0" smtClean="0">
                <a:latin typeface="+mn-lt"/>
              </a:rPr>
              <a:t>millones, con </a:t>
            </a:r>
            <a:r>
              <a:rPr lang="es-CL" sz="1400" dirty="0" smtClean="0">
                <a:latin typeface="+mn-lt"/>
              </a:rPr>
              <a:t>52% </a:t>
            </a:r>
            <a:r>
              <a:rPr lang="es-CL" sz="1400" dirty="0" smtClean="0">
                <a:latin typeface="+mn-lt"/>
              </a:rPr>
              <a:t>de ejecución.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Dirección de Relaciones Económicas, 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de Defensa </a:t>
            </a:r>
            <a:r>
              <a:rPr lang="es-CL" sz="1400" b="1" dirty="0" smtClean="0">
                <a:latin typeface="+mn-lt"/>
              </a:rPr>
              <a:t>Comercial</a:t>
            </a:r>
            <a:r>
              <a:rPr lang="es-CL" sz="1400" dirty="0" smtClean="0">
                <a:latin typeface="+mn-lt"/>
              </a:rPr>
              <a:t>, que </a:t>
            </a:r>
            <a:r>
              <a:rPr lang="es-CL" sz="14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>
                <a:latin typeface="+mn-lt"/>
              </a:rPr>
              <a:t>17% </a:t>
            </a:r>
            <a:r>
              <a:rPr lang="es-CL" sz="1400" dirty="0">
                <a:latin typeface="+mn-lt"/>
              </a:rPr>
              <a:t>del presupuesto </a:t>
            </a:r>
            <a:r>
              <a:rPr lang="es-CL" sz="14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Certificación de </a:t>
            </a:r>
            <a:r>
              <a:rPr lang="es-CL" sz="1400" b="1" dirty="0" smtClean="0">
                <a:latin typeface="+mn-lt"/>
              </a:rPr>
              <a:t>Origen</a:t>
            </a:r>
            <a:r>
              <a:rPr lang="es-CL" sz="1400" dirty="0" smtClean="0">
                <a:latin typeface="+mn-lt"/>
              </a:rPr>
              <a:t>, encargado </a:t>
            </a:r>
            <a:r>
              <a:rPr lang="es-CL" sz="14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49% </a:t>
            </a:r>
            <a:r>
              <a:rPr lang="es-CL" sz="1400" dirty="0">
                <a:latin typeface="+mn-lt"/>
              </a:rPr>
              <a:t>de gasto </a:t>
            </a:r>
            <a:r>
              <a:rPr lang="es-CL" sz="1400" dirty="0" smtClean="0">
                <a:latin typeface="+mn-lt"/>
              </a:rPr>
              <a:t>total</a:t>
            </a:r>
            <a:r>
              <a:rPr lang="es-CL" sz="1400" dirty="0" smtClean="0">
                <a:latin typeface="+mn-lt"/>
              </a:rPr>
              <a:t>. La </a:t>
            </a:r>
            <a:r>
              <a:rPr lang="es-CL" sz="1400" dirty="0">
                <a:latin typeface="+mn-lt"/>
              </a:rPr>
              <a:t>asignación para Negociaciones y Administración de </a:t>
            </a:r>
            <a:r>
              <a:rPr lang="es-CL" sz="1400" dirty="0" smtClean="0">
                <a:latin typeface="+mn-lt"/>
              </a:rPr>
              <a:t>Acuerdos, con recursos adicionales por $1.125 millones, que totalizan un presupuesto vigente a julio de $2.297 millones, alcanzó una ejecución de un 31%.</a:t>
            </a:r>
            <a:endParaRPr lang="es-CL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</a:t>
            </a:r>
            <a:r>
              <a:rPr lang="es-CL" sz="1400" b="1" dirty="0" smtClean="0">
                <a:latin typeface="+mn-lt"/>
              </a:rPr>
              <a:t>Promoción</a:t>
            </a:r>
            <a:r>
              <a:rPr lang="es-CL" sz="1400" dirty="0" smtClean="0">
                <a:latin typeface="+mn-lt"/>
              </a:rPr>
              <a:t>, con recursos autorizados por $7.162 millones informan un avance de </a:t>
            </a:r>
            <a:r>
              <a:rPr lang="es-CL" sz="1400" dirty="0" smtClean="0">
                <a:latin typeface="+mn-lt"/>
              </a:rPr>
              <a:t>50% </a:t>
            </a:r>
            <a:r>
              <a:rPr lang="es-CL" sz="14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</a:t>
            </a:r>
            <a:r>
              <a:rPr lang="es-CL" sz="1400" b="1" dirty="0" smtClean="0">
                <a:latin typeface="+mn-lt"/>
              </a:rPr>
              <a:t>Dirección de Fronteras y Límites </a:t>
            </a:r>
            <a:r>
              <a:rPr lang="es-CL" sz="1400" b="1" dirty="0">
                <a:latin typeface="+mn-lt"/>
              </a:rPr>
              <a:t>de Estado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los </a:t>
            </a:r>
            <a:r>
              <a:rPr lang="es-CL" sz="1400" dirty="0">
                <a:latin typeface="+mn-lt"/>
              </a:rPr>
              <a:t>Programas Especiales de Fronteras y </a:t>
            </a:r>
            <a:r>
              <a:rPr lang="es-CL" sz="1400" dirty="0" smtClean="0">
                <a:latin typeface="+mn-lt"/>
              </a:rPr>
              <a:t>Límites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que incluye </a:t>
            </a:r>
            <a:r>
              <a:rPr lang="es-CL" sz="1400" dirty="0">
                <a:latin typeface="+mn-lt"/>
              </a:rPr>
              <a:t>actividades relacionadas a </a:t>
            </a:r>
            <a:r>
              <a:rPr lang="es-CL" sz="1400" dirty="0" smtClean="0">
                <a:latin typeface="+mn-lt"/>
              </a:rPr>
              <a:t>la Plataforma </a:t>
            </a:r>
            <a:r>
              <a:rPr lang="es-CL" sz="1400" dirty="0">
                <a:latin typeface="+mn-lt"/>
              </a:rPr>
              <a:t>Continental Extendida y otras actividades de carácter </a:t>
            </a:r>
            <a:r>
              <a:rPr lang="es-CL" sz="1400" dirty="0" smtClean="0">
                <a:latin typeface="+mn-lt"/>
              </a:rPr>
              <a:t>reservado, ejecutaron un total de </a:t>
            </a:r>
            <a:r>
              <a:rPr lang="es-CL" sz="1400" dirty="0" smtClean="0">
                <a:latin typeface="+mn-lt"/>
              </a:rPr>
              <a:t>$3.489 </a:t>
            </a:r>
            <a:r>
              <a:rPr lang="es-CL" sz="1400" dirty="0" smtClean="0">
                <a:latin typeface="+mn-lt"/>
              </a:rPr>
              <a:t>millones (</a:t>
            </a:r>
            <a:r>
              <a:rPr lang="es-CL" sz="1400" dirty="0" smtClean="0">
                <a:latin typeface="+mn-lt"/>
              </a:rPr>
              <a:t>37% </a:t>
            </a:r>
            <a:r>
              <a:rPr lang="es-CL" sz="14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56%,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>
                <a:solidFill>
                  <a:prstClr val="black"/>
                </a:solidFill>
                <a:ea typeface="+mn-ea"/>
                <a:cs typeface="+mn-cs"/>
              </a:rPr>
              <a:t>$</a:t>
            </a:r>
            <a:r>
              <a:rPr lang="es-CL" sz="1400" smtClean="0">
                <a:solidFill>
                  <a:prstClr val="black"/>
                </a:solidFill>
                <a:ea typeface="+mn-ea"/>
                <a:cs typeface="+mn-cs"/>
              </a:rPr>
              <a:t>2.800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Esta asignación contiene recursos para becas de postgrado, becas Nelson Mandela, cooperación técnica bilateral y triangular, Alianza del Pacífico, entre otras.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63779" cy="24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1978472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2018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8934"/>
            <a:ext cx="3902780" cy="23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65" y="2158934"/>
            <a:ext cx="3906391" cy="23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6074"/>
              </p:ext>
            </p:extLst>
          </p:nvPr>
        </p:nvGraphicFramePr>
        <p:xfrm>
          <a:off x="405026" y="1923281"/>
          <a:ext cx="821079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Hoja de cálculo" r:id="rId3" imgW="7115243" imgH="2009685" progId="Excel.Sheet.8">
                  <p:embed/>
                </p:oleObj>
              </mc:Choice>
              <mc:Fallback>
                <p:oleObj name="Hoja de cálculo" r:id="rId3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923281"/>
                        <a:ext cx="821079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17738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54264"/>
              </p:ext>
            </p:extLst>
          </p:nvPr>
        </p:nvGraphicFramePr>
        <p:xfrm>
          <a:off x="378499" y="1685925"/>
          <a:ext cx="82373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Hoja de cálculo" r:id="rId4" imgW="8324985" imgH="1743075" progId="Excel.Sheet.8">
                  <p:embed/>
                </p:oleObj>
              </mc:Choice>
              <mc:Fallback>
                <p:oleObj name="Hoja de cálculo" r:id="rId4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685925"/>
                        <a:ext cx="823732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2373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9179"/>
              </p:ext>
            </p:extLst>
          </p:nvPr>
        </p:nvGraphicFramePr>
        <p:xfrm>
          <a:off x="405026" y="1717129"/>
          <a:ext cx="821079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Hoja de cálculo" r:id="rId3" imgW="8048557" imgH="4448265" progId="Excel.Sheet.8">
                  <p:embed/>
                </p:oleObj>
              </mc:Choice>
              <mc:Fallback>
                <p:oleObj name="Hoja de cálculo" r:id="rId3" imgW="80485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17129"/>
                        <a:ext cx="8210798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737</Words>
  <Application>Microsoft Office PowerPoint</Application>
  <PresentationFormat>Presentación en pantalla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JULIO DE 2018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131</cp:revision>
  <cp:lastPrinted>2016-07-04T14:42:46Z</cp:lastPrinted>
  <dcterms:created xsi:type="dcterms:W3CDTF">2016-06-23T13:38:47Z</dcterms:created>
  <dcterms:modified xsi:type="dcterms:W3CDTF">2018-09-12T13:25:49Z</dcterms:modified>
</cp:coreProperties>
</file>