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6"/>
  </p:notesMasterIdLst>
  <p:handoutMasterIdLst>
    <p:handoutMasterId r:id="rId37"/>
  </p:handoutMasterIdLst>
  <p:sldIdLst>
    <p:sldId id="256" r:id="rId3"/>
    <p:sldId id="298" r:id="rId4"/>
    <p:sldId id="300" r:id="rId5"/>
    <p:sldId id="301" r:id="rId6"/>
    <p:sldId id="264" r:id="rId7"/>
    <p:sldId id="263" r:id="rId8"/>
    <p:sldId id="265" r:id="rId9"/>
    <p:sldId id="304" r:id="rId10"/>
    <p:sldId id="269" r:id="rId11"/>
    <p:sldId id="271" r:id="rId12"/>
    <p:sldId id="273" r:id="rId13"/>
    <p:sldId id="274" r:id="rId14"/>
    <p:sldId id="275" r:id="rId15"/>
    <p:sldId id="276" r:id="rId16"/>
    <p:sldId id="278" r:id="rId17"/>
    <p:sldId id="272" r:id="rId18"/>
    <p:sldId id="280" r:id="rId19"/>
    <p:sldId id="281" r:id="rId20"/>
    <p:sldId id="282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7" r:id="rId32"/>
    <p:sldId id="303" r:id="rId33"/>
    <p:sldId id="295" r:id="rId34"/>
    <p:sldId id="296" r:id="rId3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04-09-2018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04-09-2018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04-09-2018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04-09-2018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04-09-2018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04-09-2018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04-09-2018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04-09-2018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04-09-2018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04-09-2018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04-09-2018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04-09-2018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04-09-2018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>
                <a:latin typeface="+mn-lt"/>
              </a:rPr>
              <a:t>05: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INTERIOR Y SEGURIDAD 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septiembre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01: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DESARROLLO REGIONAL Y ADMINISTRATIVO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C746F35-84F5-418D-AFE4-F7048F43E6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621497"/>
              </p:ext>
            </p:extLst>
          </p:nvPr>
        </p:nvGraphicFramePr>
        <p:xfrm>
          <a:off x="881362" y="1916832"/>
          <a:ext cx="7381275" cy="4256160"/>
        </p:xfrm>
        <a:graphic>
          <a:graphicData uri="http://schemas.openxmlformats.org/drawingml/2006/table">
            <a:tbl>
              <a:tblPr/>
              <a:tblGrid>
                <a:gridCol w="247763">
                  <a:extLst>
                    <a:ext uri="{9D8B030D-6E8A-4147-A177-3AD203B41FA5}">
                      <a16:colId xmlns:a16="http://schemas.microsoft.com/office/drawing/2014/main" val="1274168094"/>
                    </a:ext>
                  </a:extLst>
                </a:gridCol>
                <a:gridCol w="247763">
                  <a:extLst>
                    <a:ext uri="{9D8B030D-6E8A-4147-A177-3AD203B41FA5}">
                      <a16:colId xmlns:a16="http://schemas.microsoft.com/office/drawing/2014/main" val="4144478328"/>
                    </a:ext>
                  </a:extLst>
                </a:gridCol>
                <a:gridCol w="247763">
                  <a:extLst>
                    <a:ext uri="{9D8B030D-6E8A-4147-A177-3AD203B41FA5}">
                      <a16:colId xmlns:a16="http://schemas.microsoft.com/office/drawing/2014/main" val="815349528"/>
                    </a:ext>
                  </a:extLst>
                </a:gridCol>
                <a:gridCol w="2704746">
                  <a:extLst>
                    <a:ext uri="{9D8B030D-6E8A-4147-A177-3AD203B41FA5}">
                      <a16:colId xmlns:a16="http://schemas.microsoft.com/office/drawing/2014/main" val="1998882547"/>
                    </a:ext>
                  </a:extLst>
                </a:gridCol>
                <a:gridCol w="691672">
                  <a:extLst>
                    <a:ext uri="{9D8B030D-6E8A-4147-A177-3AD203B41FA5}">
                      <a16:colId xmlns:a16="http://schemas.microsoft.com/office/drawing/2014/main" val="1855941114"/>
                    </a:ext>
                  </a:extLst>
                </a:gridCol>
                <a:gridCol w="691672">
                  <a:extLst>
                    <a:ext uri="{9D8B030D-6E8A-4147-A177-3AD203B41FA5}">
                      <a16:colId xmlns:a16="http://schemas.microsoft.com/office/drawing/2014/main" val="3322588783"/>
                    </a:ext>
                  </a:extLst>
                </a:gridCol>
                <a:gridCol w="691672">
                  <a:extLst>
                    <a:ext uri="{9D8B030D-6E8A-4147-A177-3AD203B41FA5}">
                      <a16:colId xmlns:a16="http://schemas.microsoft.com/office/drawing/2014/main" val="1208307341"/>
                    </a:ext>
                  </a:extLst>
                </a:gridCol>
                <a:gridCol w="619408">
                  <a:extLst>
                    <a:ext uri="{9D8B030D-6E8A-4147-A177-3AD203B41FA5}">
                      <a16:colId xmlns:a16="http://schemas.microsoft.com/office/drawing/2014/main" val="3171623824"/>
                    </a:ext>
                  </a:extLst>
                </a:gridCol>
                <a:gridCol w="619408">
                  <a:extLst>
                    <a:ext uri="{9D8B030D-6E8A-4147-A177-3AD203B41FA5}">
                      <a16:colId xmlns:a16="http://schemas.microsoft.com/office/drawing/2014/main" val="1047032820"/>
                    </a:ext>
                  </a:extLst>
                </a:gridCol>
                <a:gridCol w="619408">
                  <a:extLst>
                    <a:ext uri="{9D8B030D-6E8A-4147-A177-3AD203B41FA5}">
                      <a16:colId xmlns:a16="http://schemas.microsoft.com/office/drawing/2014/main" val="3041652774"/>
                    </a:ext>
                  </a:extLst>
                </a:gridCol>
              </a:tblGrid>
              <a:tr h="1548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254552"/>
                  </a:ext>
                </a:extLst>
              </a:tr>
              <a:tr h="5264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267032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44.516.403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45.814.089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1.297.686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26.385.115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807105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13.674.621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13.393.420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-281.201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7.712.981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803341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2.828.152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3.167.940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339.788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1.019.710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853644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246.642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246.642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246.642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530246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246.642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246.642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246.642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987910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213.329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523.993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310.664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150.953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007774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213.329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260.743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47.414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140.921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382478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en Desarrollo Regional y Comunal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13.017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130000,0%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407631"/>
                  </a:ext>
                </a:extLst>
              </a:tr>
              <a:tr h="168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Revitalización de Barrios e Infraestructura Patrimonial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124.504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158.901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34.397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80.249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72746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Donación Española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88.815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88.815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47.672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056489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750796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Banco Interamericano de Desarrollo (BID)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895547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296.273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489.216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192.943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59.375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494861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34.528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50.775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30.531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178544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54.094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48.964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070825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22.845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654805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57.883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131.447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73.564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04837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193.602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195.527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25.484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065754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27.504.028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27.992.878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488.850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17.195.454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382370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22.859.227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22.719.945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-139.282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14.060.039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038543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4.381.061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4.372.521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-8.540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2.353.983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320310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262.740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401.510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138.770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282.538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107,5%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739554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498.902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497.902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498.894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49889,4%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749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02: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FORTALECIMIENTO DE LA GESTIÓN SUBNACIONAL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AF6D9AC-0519-405B-A902-964FC32BA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582713"/>
              </p:ext>
            </p:extLst>
          </p:nvPr>
        </p:nvGraphicFramePr>
        <p:xfrm>
          <a:off x="628651" y="1934607"/>
          <a:ext cx="7886697" cy="2996056"/>
        </p:xfrm>
        <a:graphic>
          <a:graphicData uri="http://schemas.openxmlformats.org/drawingml/2006/table">
            <a:tbl>
              <a:tblPr/>
              <a:tblGrid>
                <a:gridCol w="264728">
                  <a:extLst>
                    <a:ext uri="{9D8B030D-6E8A-4147-A177-3AD203B41FA5}">
                      <a16:colId xmlns:a16="http://schemas.microsoft.com/office/drawing/2014/main" val="3084678499"/>
                    </a:ext>
                  </a:extLst>
                </a:gridCol>
                <a:gridCol w="264728">
                  <a:extLst>
                    <a:ext uri="{9D8B030D-6E8A-4147-A177-3AD203B41FA5}">
                      <a16:colId xmlns:a16="http://schemas.microsoft.com/office/drawing/2014/main" val="2487362874"/>
                    </a:ext>
                  </a:extLst>
                </a:gridCol>
                <a:gridCol w="264728">
                  <a:extLst>
                    <a:ext uri="{9D8B030D-6E8A-4147-A177-3AD203B41FA5}">
                      <a16:colId xmlns:a16="http://schemas.microsoft.com/office/drawing/2014/main" val="2483689619"/>
                    </a:ext>
                  </a:extLst>
                </a:gridCol>
                <a:gridCol w="2889951">
                  <a:extLst>
                    <a:ext uri="{9D8B030D-6E8A-4147-A177-3AD203B41FA5}">
                      <a16:colId xmlns:a16="http://schemas.microsoft.com/office/drawing/2014/main" val="3332252083"/>
                    </a:ext>
                  </a:extLst>
                </a:gridCol>
                <a:gridCol w="739033">
                  <a:extLst>
                    <a:ext uri="{9D8B030D-6E8A-4147-A177-3AD203B41FA5}">
                      <a16:colId xmlns:a16="http://schemas.microsoft.com/office/drawing/2014/main" val="192467251"/>
                    </a:ext>
                  </a:extLst>
                </a:gridCol>
                <a:gridCol w="739033">
                  <a:extLst>
                    <a:ext uri="{9D8B030D-6E8A-4147-A177-3AD203B41FA5}">
                      <a16:colId xmlns:a16="http://schemas.microsoft.com/office/drawing/2014/main" val="1410689078"/>
                    </a:ext>
                  </a:extLst>
                </a:gridCol>
                <a:gridCol w="739033">
                  <a:extLst>
                    <a:ext uri="{9D8B030D-6E8A-4147-A177-3AD203B41FA5}">
                      <a16:colId xmlns:a16="http://schemas.microsoft.com/office/drawing/2014/main" val="4275312340"/>
                    </a:ext>
                  </a:extLst>
                </a:gridCol>
                <a:gridCol w="661821">
                  <a:extLst>
                    <a:ext uri="{9D8B030D-6E8A-4147-A177-3AD203B41FA5}">
                      <a16:colId xmlns:a16="http://schemas.microsoft.com/office/drawing/2014/main" val="872302484"/>
                    </a:ext>
                  </a:extLst>
                </a:gridCol>
                <a:gridCol w="661821">
                  <a:extLst>
                    <a:ext uri="{9D8B030D-6E8A-4147-A177-3AD203B41FA5}">
                      <a16:colId xmlns:a16="http://schemas.microsoft.com/office/drawing/2014/main" val="3060106001"/>
                    </a:ext>
                  </a:extLst>
                </a:gridCol>
                <a:gridCol w="661821">
                  <a:extLst>
                    <a:ext uri="{9D8B030D-6E8A-4147-A177-3AD203B41FA5}">
                      <a16:colId xmlns:a16="http://schemas.microsoft.com/office/drawing/2014/main" val="2218527563"/>
                    </a:ext>
                  </a:extLst>
                </a:gridCol>
              </a:tblGrid>
              <a:tr h="1654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519397"/>
                  </a:ext>
                </a:extLst>
              </a:tr>
              <a:tr h="5625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154826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8.670.842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9.088.887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1.829.004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725597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1.119.829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357224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1.119.829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24708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Academia Capacitación Municipal y Regional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1.801.685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1.801.685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282.919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621993"/>
                  </a:ext>
                </a:extLst>
              </a:tr>
              <a:tr h="281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Acreditación de Calidad de Servicios Municipales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189.928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189.928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41.486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017564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 Becas - Ley N°20.742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2.561.935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2.561.935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723.592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906667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(Prevención y Mitigación de Riesgos)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354.418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354.418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322773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Modernización)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2.700.164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2.700.164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722068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290.130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955758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290.130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696070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Modernización)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290.130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108724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41904,5%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335387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41904,5%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849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05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03: PROGRAMA DE DESARROLLO LOCAL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196B7AA-0005-441A-8D19-71A240287B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436076"/>
              </p:ext>
            </p:extLst>
          </p:nvPr>
        </p:nvGraphicFramePr>
        <p:xfrm>
          <a:off x="628651" y="1915892"/>
          <a:ext cx="7886698" cy="4301830"/>
        </p:xfrm>
        <a:graphic>
          <a:graphicData uri="http://schemas.openxmlformats.org/drawingml/2006/table">
            <a:tbl>
              <a:tblPr/>
              <a:tblGrid>
                <a:gridCol w="264728">
                  <a:extLst>
                    <a:ext uri="{9D8B030D-6E8A-4147-A177-3AD203B41FA5}">
                      <a16:colId xmlns:a16="http://schemas.microsoft.com/office/drawing/2014/main" val="318887513"/>
                    </a:ext>
                  </a:extLst>
                </a:gridCol>
                <a:gridCol w="264728">
                  <a:extLst>
                    <a:ext uri="{9D8B030D-6E8A-4147-A177-3AD203B41FA5}">
                      <a16:colId xmlns:a16="http://schemas.microsoft.com/office/drawing/2014/main" val="2741888272"/>
                    </a:ext>
                  </a:extLst>
                </a:gridCol>
                <a:gridCol w="264728">
                  <a:extLst>
                    <a:ext uri="{9D8B030D-6E8A-4147-A177-3AD203B41FA5}">
                      <a16:colId xmlns:a16="http://schemas.microsoft.com/office/drawing/2014/main" val="1344944337"/>
                    </a:ext>
                  </a:extLst>
                </a:gridCol>
                <a:gridCol w="2889952">
                  <a:extLst>
                    <a:ext uri="{9D8B030D-6E8A-4147-A177-3AD203B41FA5}">
                      <a16:colId xmlns:a16="http://schemas.microsoft.com/office/drawing/2014/main" val="347301412"/>
                    </a:ext>
                  </a:extLst>
                </a:gridCol>
                <a:gridCol w="739033">
                  <a:extLst>
                    <a:ext uri="{9D8B030D-6E8A-4147-A177-3AD203B41FA5}">
                      <a16:colId xmlns:a16="http://schemas.microsoft.com/office/drawing/2014/main" val="2309638975"/>
                    </a:ext>
                  </a:extLst>
                </a:gridCol>
                <a:gridCol w="739033">
                  <a:extLst>
                    <a:ext uri="{9D8B030D-6E8A-4147-A177-3AD203B41FA5}">
                      <a16:colId xmlns:a16="http://schemas.microsoft.com/office/drawing/2014/main" val="2956329870"/>
                    </a:ext>
                  </a:extLst>
                </a:gridCol>
                <a:gridCol w="739033">
                  <a:extLst>
                    <a:ext uri="{9D8B030D-6E8A-4147-A177-3AD203B41FA5}">
                      <a16:colId xmlns:a16="http://schemas.microsoft.com/office/drawing/2014/main" val="303179638"/>
                    </a:ext>
                  </a:extLst>
                </a:gridCol>
                <a:gridCol w="661821">
                  <a:extLst>
                    <a:ext uri="{9D8B030D-6E8A-4147-A177-3AD203B41FA5}">
                      <a16:colId xmlns:a16="http://schemas.microsoft.com/office/drawing/2014/main" val="1030517217"/>
                    </a:ext>
                  </a:extLst>
                </a:gridCol>
                <a:gridCol w="661821">
                  <a:extLst>
                    <a:ext uri="{9D8B030D-6E8A-4147-A177-3AD203B41FA5}">
                      <a16:colId xmlns:a16="http://schemas.microsoft.com/office/drawing/2014/main" val="3458638404"/>
                    </a:ext>
                  </a:extLst>
                </a:gridCol>
                <a:gridCol w="661821">
                  <a:extLst>
                    <a:ext uri="{9D8B030D-6E8A-4147-A177-3AD203B41FA5}">
                      <a16:colId xmlns:a16="http://schemas.microsoft.com/office/drawing/2014/main" val="1048092555"/>
                    </a:ext>
                  </a:extLst>
                </a:gridCol>
              </a:tblGrid>
              <a:tr h="1654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34744"/>
                  </a:ext>
                </a:extLst>
              </a:tr>
              <a:tr h="264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10349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182.961.999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198.505.156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15.543.157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99.117.505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466178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72.228.074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71.665.092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-562.982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40.280.593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628719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951318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la Dirección de Arquitectura - MOP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223498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72.228.074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71.598.690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-629.384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40.280.593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985455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(Compensación por Predios Exentos)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62.744.676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62.744.676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39.659.123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359914"/>
                  </a:ext>
                </a:extLst>
              </a:tr>
              <a:tr h="264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Esterilización y Atención Sanitaria de Animales de Compañia)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9.483.398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8.854.014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-629.384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621.470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41282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450229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452961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2.695.540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341246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2.695.540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904708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2.695.540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364626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100.592.065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108.336.625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7.744.560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47.784.481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498646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100.592.065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108.336.625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7.744.560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47.784.481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147170"/>
                  </a:ext>
                </a:extLst>
              </a:tr>
              <a:tr h="264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Mejoramiento Urbano y Equipamiento Comunal)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36.807.564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40.458.860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3.651.296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17.423.755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821478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Mejoramiento de Barrios)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23.296.820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27.456.486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4.159.666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7.573.837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291610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(Fondo Recuperación de Ciudades)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14.675.062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14.675.062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4.408.529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671128"/>
                  </a:ext>
                </a:extLst>
              </a:tr>
              <a:tr h="264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(Fondo de Incentivo al Mejoramiento de la Gestión Municipal)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16.956.803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16.956.803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16.956.803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163304"/>
                  </a:ext>
                </a:extLst>
              </a:tr>
              <a:tr h="264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Revitalización de Barrios e Infraestructura Patrimonial Emblemática)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8.855.816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8.789.414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-66.402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1.421.557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455051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8.351.503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8.350.503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8.351.354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835135,4%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8491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8.351.503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8.350.503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8.351.354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835135,4%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461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217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     	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05: TRANSFERENCIAS A LOS GOBIERNOS REGIONALES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34CD3C8-51BC-484E-A833-CAF3C1703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856364"/>
              </p:ext>
            </p:extLst>
          </p:nvPr>
        </p:nvGraphicFramePr>
        <p:xfrm>
          <a:off x="628651" y="1917512"/>
          <a:ext cx="7886697" cy="4319696"/>
        </p:xfrm>
        <a:graphic>
          <a:graphicData uri="http://schemas.openxmlformats.org/drawingml/2006/table">
            <a:tbl>
              <a:tblPr/>
              <a:tblGrid>
                <a:gridCol w="264728">
                  <a:extLst>
                    <a:ext uri="{9D8B030D-6E8A-4147-A177-3AD203B41FA5}">
                      <a16:colId xmlns:a16="http://schemas.microsoft.com/office/drawing/2014/main" val="1974373494"/>
                    </a:ext>
                  </a:extLst>
                </a:gridCol>
                <a:gridCol w="264728">
                  <a:extLst>
                    <a:ext uri="{9D8B030D-6E8A-4147-A177-3AD203B41FA5}">
                      <a16:colId xmlns:a16="http://schemas.microsoft.com/office/drawing/2014/main" val="548099910"/>
                    </a:ext>
                  </a:extLst>
                </a:gridCol>
                <a:gridCol w="264728">
                  <a:extLst>
                    <a:ext uri="{9D8B030D-6E8A-4147-A177-3AD203B41FA5}">
                      <a16:colId xmlns:a16="http://schemas.microsoft.com/office/drawing/2014/main" val="1725863853"/>
                    </a:ext>
                  </a:extLst>
                </a:gridCol>
                <a:gridCol w="2889951">
                  <a:extLst>
                    <a:ext uri="{9D8B030D-6E8A-4147-A177-3AD203B41FA5}">
                      <a16:colId xmlns:a16="http://schemas.microsoft.com/office/drawing/2014/main" val="635770078"/>
                    </a:ext>
                  </a:extLst>
                </a:gridCol>
                <a:gridCol w="739033">
                  <a:extLst>
                    <a:ext uri="{9D8B030D-6E8A-4147-A177-3AD203B41FA5}">
                      <a16:colId xmlns:a16="http://schemas.microsoft.com/office/drawing/2014/main" val="3399592173"/>
                    </a:ext>
                  </a:extLst>
                </a:gridCol>
                <a:gridCol w="739033">
                  <a:extLst>
                    <a:ext uri="{9D8B030D-6E8A-4147-A177-3AD203B41FA5}">
                      <a16:colId xmlns:a16="http://schemas.microsoft.com/office/drawing/2014/main" val="2998236611"/>
                    </a:ext>
                  </a:extLst>
                </a:gridCol>
                <a:gridCol w="739033">
                  <a:extLst>
                    <a:ext uri="{9D8B030D-6E8A-4147-A177-3AD203B41FA5}">
                      <a16:colId xmlns:a16="http://schemas.microsoft.com/office/drawing/2014/main" val="1154742134"/>
                    </a:ext>
                  </a:extLst>
                </a:gridCol>
                <a:gridCol w="661821">
                  <a:extLst>
                    <a:ext uri="{9D8B030D-6E8A-4147-A177-3AD203B41FA5}">
                      <a16:colId xmlns:a16="http://schemas.microsoft.com/office/drawing/2014/main" val="3862491745"/>
                    </a:ext>
                  </a:extLst>
                </a:gridCol>
                <a:gridCol w="661821">
                  <a:extLst>
                    <a:ext uri="{9D8B030D-6E8A-4147-A177-3AD203B41FA5}">
                      <a16:colId xmlns:a16="http://schemas.microsoft.com/office/drawing/2014/main" val="88821489"/>
                    </a:ext>
                  </a:extLst>
                </a:gridCol>
                <a:gridCol w="661821">
                  <a:extLst>
                    <a:ext uri="{9D8B030D-6E8A-4147-A177-3AD203B41FA5}">
                      <a16:colId xmlns:a16="http://schemas.microsoft.com/office/drawing/2014/main" val="1293740270"/>
                    </a:ext>
                  </a:extLst>
                </a:gridCol>
              </a:tblGrid>
              <a:tr h="1654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968267"/>
                  </a:ext>
                </a:extLst>
              </a:tr>
              <a:tr h="5625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712939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170.508.876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150.247.421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-20.261.455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52.986.472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781963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18.720.013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18.720.013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11.797.762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16936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18.720.013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18.720.013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11.797.762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631678"/>
                  </a:ext>
                </a:extLst>
              </a:tr>
              <a:tr h="281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01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534.743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534.743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747960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- Programa 01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17.503.313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17.503.313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11.546.429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486811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I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464524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V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19.472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19.472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15.050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500307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VI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725508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VIII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190.600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190.600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63.533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411039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XII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111.885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111.885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76.917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668505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Metropolitana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872095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XIV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21.833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509207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XV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534225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170.508.876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127.644.302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-42.864.574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41.188.710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262343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28.252.457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77.428.325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49.175.868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41.188.710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145,8%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202288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5.741.255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4.202.255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4.369.674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62909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2.052.000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4.008.817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1.956.817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2.902.306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141,4%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826811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974.700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6.163.519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5.188.819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705420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7.663.863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5.098.863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5.451.000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67027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2.667.600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7.980.899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5.313.299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3.703.595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138,8%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298728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2.242.102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1.831.702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1.410.277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570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05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05: TRANSFERENCIAS A LOS GOBIERNOS REGIONALES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FC047A8-E27F-4195-8B82-CD3C26AFCD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054658"/>
              </p:ext>
            </p:extLst>
          </p:nvPr>
        </p:nvGraphicFramePr>
        <p:xfrm>
          <a:off x="628651" y="1915892"/>
          <a:ext cx="7886697" cy="4319696"/>
        </p:xfrm>
        <a:graphic>
          <a:graphicData uri="http://schemas.openxmlformats.org/drawingml/2006/table">
            <a:tbl>
              <a:tblPr/>
              <a:tblGrid>
                <a:gridCol w="264728">
                  <a:extLst>
                    <a:ext uri="{9D8B030D-6E8A-4147-A177-3AD203B41FA5}">
                      <a16:colId xmlns:a16="http://schemas.microsoft.com/office/drawing/2014/main" val="852744871"/>
                    </a:ext>
                  </a:extLst>
                </a:gridCol>
                <a:gridCol w="264728">
                  <a:extLst>
                    <a:ext uri="{9D8B030D-6E8A-4147-A177-3AD203B41FA5}">
                      <a16:colId xmlns:a16="http://schemas.microsoft.com/office/drawing/2014/main" val="3257381885"/>
                    </a:ext>
                  </a:extLst>
                </a:gridCol>
                <a:gridCol w="264728">
                  <a:extLst>
                    <a:ext uri="{9D8B030D-6E8A-4147-A177-3AD203B41FA5}">
                      <a16:colId xmlns:a16="http://schemas.microsoft.com/office/drawing/2014/main" val="1131307464"/>
                    </a:ext>
                  </a:extLst>
                </a:gridCol>
                <a:gridCol w="2889951">
                  <a:extLst>
                    <a:ext uri="{9D8B030D-6E8A-4147-A177-3AD203B41FA5}">
                      <a16:colId xmlns:a16="http://schemas.microsoft.com/office/drawing/2014/main" val="882330015"/>
                    </a:ext>
                  </a:extLst>
                </a:gridCol>
                <a:gridCol w="739033">
                  <a:extLst>
                    <a:ext uri="{9D8B030D-6E8A-4147-A177-3AD203B41FA5}">
                      <a16:colId xmlns:a16="http://schemas.microsoft.com/office/drawing/2014/main" val="3825287069"/>
                    </a:ext>
                  </a:extLst>
                </a:gridCol>
                <a:gridCol w="739033">
                  <a:extLst>
                    <a:ext uri="{9D8B030D-6E8A-4147-A177-3AD203B41FA5}">
                      <a16:colId xmlns:a16="http://schemas.microsoft.com/office/drawing/2014/main" val="2649249880"/>
                    </a:ext>
                  </a:extLst>
                </a:gridCol>
                <a:gridCol w="739033">
                  <a:extLst>
                    <a:ext uri="{9D8B030D-6E8A-4147-A177-3AD203B41FA5}">
                      <a16:colId xmlns:a16="http://schemas.microsoft.com/office/drawing/2014/main" val="2343521544"/>
                    </a:ext>
                  </a:extLst>
                </a:gridCol>
                <a:gridCol w="661821">
                  <a:extLst>
                    <a:ext uri="{9D8B030D-6E8A-4147-A177-3AD203B41FA5}">
                      <a16:colId xmlns:a16="http://schemas.microsoft.com/office/drawing/2014/main" val="2552679923"/>
                    </a:ext>
                  </a:extLst>
                </a:gridCol>
                <a:gridCol w="661821">
                  <a:extLst>
                    <a:ext uri="{9D8B030D-6E8A-4147-A177-3AD203B41FA5}">
                      <a16:colId xmlns:a16="http://schemas.microsoft.com/office/drawing/2014/main" val="1503769300"/>
                    </a:ext>
                  </a:extLst>
                </a:gridCol>
                <a:gridCol w="661821">
                  <a:extLst>
                    <a:ext uri="{9D8B030D-6E8A-4147-A177-3AD203B41FA5}">
                      <a16:colId xmlns:a16="http://schemas.microsoft.com/office/drawing/2014/main" val="1992942787"/>
                    </a:ext>
                  </a:extLst>
                </a:gridCol>
              </a:tblGrid>
              <a:tr h="1654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115623"/>
                  </a:ext>
                </a:extLst>
              </a:tr>
              <a:tr h="5625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686650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769.500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1.712.943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943.443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769.500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439436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VIII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3.731.562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7.985.515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4.253.953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4.399.037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024709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IX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8.652.786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6.087.786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97405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6.222.828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3.657.828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4.583.693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444947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1.072.975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252.175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930674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2.911.269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2.500.869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579782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5.495.552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1.904.552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4.500.000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433989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XIV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3.180.095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4.817.088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1.636.993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4.438.826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557084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2.301.710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1.891.310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674227"/>
                  </a:ext>
                </a:extLst>
              </a:tr>
              <a:tr h="281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03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949.231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949.231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685706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- Programa 01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1.505.973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1.505.973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454.602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81424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142.256.419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50.215.977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-92.040.442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793350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Fondo Nacional de Desarrollo Regional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50.434.920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2.551.340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-47.883.580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93088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Programa Infraestructura Rural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4.205.961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1.893.043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-2.312.918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593173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Puesta en Valor del Patrimonio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7.840.218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3.860.669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-3.979.549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694130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de Apoyo a la Gestión Subnacional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2.439.446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1.135.746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-1.303.700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142911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Saneamiento Sanitario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13.129.632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6.515.584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-6.614.048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816048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Programa Residuos Sólidos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2.347.131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-2.782.869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128540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Ley N°20.378 - Fondo de Apoyo Regional (FAR)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43.327.980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23.153.525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-20.174.455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35373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Regularización Mayores Ingresos Propios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4.273.693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4.047.421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-226.272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276269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Energización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11.474.569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4.711.518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-6.763.051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973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0883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06: PROGRAMAS DE CONVERGENCIA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79B5EDE-AAF8-479A-99B4-C278E5CCDB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248790"/>
              </p:ext>
            </p:extLst>
          </p:nvPr>
        </p:nvGraphicFramePr>
        <p:xfrm>
          <a:off x="628651" y="1916832"/>
          <a:ext cx="7886698" cy="3736725"/>
        </p:xfrm>
        <a:graphic>
          <a:graphicData uri="http://schemas.openxmlformats.org/drawingml/2006/table">
            <a:tbl>
              <a:tblPr/>
              <a:tblGrid>
                <a:gridCol w="264728">
                  <a:extLst>
                    <a:ext uri="{9D8B030D-6E8A-4147-A177-3AD203B41FA5}">
                      <a16:colId xmlns:a16="http://schemas.microsoft.com/office/drawing/2014/main" val="2638459170"/>
                    </a:ext>
                  </a:extLst>
                </a:gridCol>
                <a:gridCol w="264728">
                  <a:extLst>
                    <a:ext uri="{9D8B030D-6E8A-4147-A177-3AD203B41FA5}">
                      <a16:colId xmlns:a16="http://schemas.microsoft.com/office/drawing/2014/main" val="1600065220"/>
                    </a:ext>
                  </a:extLst>
                </a:gridCol>
                <a:gridCol w="264728">
                  <a:extLst>
                    <a:ext uri="{9D8B030D-6E8A-4147-A177-3AD203B41FA5}">
                      <a16:colId xmlns:a16="http://schemas.microsoft.com/office/drawing/2014/main" val="620193919"/>
                    </a:ext>
                  </a:extLst>
                </a:gridCol>
                <a:gridCol w="2889952">
                  <a:extLst>
                    <a:ext uri="{9D8B030D-6E8A-4147-A177-3AD203B41FA5}">
                      <a16:colId xmlns:a16="http://schemas.microsoft.com/office/drawing/2014/main" val="4198084786"/>
                    </a:ext>
                  </a:extLst>
                </a:gridCol>
                <a:gridCol w="739033">
                  <a:extLst>
                    <a:ext uri="{9D8B030D-6E8A-4147-A177-3AD203B41FA5}">
                      <a16:colId xmlns:a16="http://schemas.microsoft.com/office/drawing/2014/main" val="1700925325"/>
                    </a:ext>
                  </a:extLst>
                </a:gridCol>
                <a:gridCol w="739033">
                  <a:extLst>
                    <a:ext uri="{9D8B030D-6E8A-4147-A177-3AD203B41FA5}">
                      <a16:colId xmlns:a16="http://schemas.microsoft.com/office/drawing/2014/main" val="1853953904"/>
                    </a:ext>
                  </a:extLst>
                </a:gridCol>
                <a:gridCol w="739033">
                  <a:extLst>
                    <a:ext uri="{9D8B030D-6E8A-4147-A177-3AD203B41FA5}">
                      <a16:colId xmlns:a16="http://schemas.microsoft.com/office/drawing/2014/main" val="2693970122"/>
                    </a:ext>
                  </a:extLst>
                </a:gridCol>
                <a:gridCol w="661821">
                  <a:extLst>
                    <a:ext uri="{9D8B030D-6E8A-4147-A177-3AD203B41FA5}">
                      <a16:colId xmlns:a16="http://schemas.microsoft.com/office/drawing/2014/main" val="1531650018"/>
                    </a:ext>
                  </a:extLst>
                </a:gridCol>
                <a:gridCol w="661821">
                  <a:extLst>
                    <a:ext uri="{9D8B030D-6E8A-4147-A177-3AD203B41FA5}">
                      <a16:colId xmlns:a16="http://schemas.microsoft.com/office/drawing/2014/main" val="507221947"/>
                    </a:ext>
                  </a:extLst>
                </a:gridCol>
                <a:gridCol w="661821">
                  <a:extLst>
                    <a:ext uri="{9D8B030D-6E8A-4147-A177-3AD203B41FA5}">
                      <a16:colId xmlns:a16="http://schemas.microsoft.com/office/drawing/2014/main" val="661264037"/>
                    </a:ext>
                  </a:extLst>
                </a:gridCol>
              </a:tblGrid>
              <a:tr h="1654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131189"/>
                  </a:ext>
                </a:extLst>
              </a:tr>
              <a:tr h="264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975414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81.621.197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344214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81.621.197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542649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102.622.513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147.593.548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44.971.035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81.621.197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808134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5.024.001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5.024.001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1.500.000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7838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14.618.849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14.618.849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7.280.119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857788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1.196.737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1.196.737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183644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3.591.000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1.792.000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875378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2.030.436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2.030.436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398.898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474834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VIII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9.524.270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9.582.770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6.349.513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616087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IX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24.924.465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24.924.465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8.886.963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971692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3.491.224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11.394.278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7.903.054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10.102.950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289,4%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714165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8.008.378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16.474.204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8.465.826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9.747.556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07953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5.628.481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21.954.441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16.325.960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8.724.713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078068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18.588.617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18.588.617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12.935.387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613378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XIV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1.355.192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1.729.832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374.640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1.168.878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344007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4.640.863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16.193.764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11.552.901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12.734.220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274,4%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852149"/>
                  </a:ext>
                </a:extLst>
              </a:tr>
              <a:tr h="162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03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290.154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290.154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980759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94.142.492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49.171.457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-44.971.035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236145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Regiones Extremas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88.495.480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44.247.739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-44.247.741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77840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Territorios Rezagados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5.647.012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4.923.718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-723.294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025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491" y="143967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07. PROGRAMA 01: AGENCIA NACIONAL DE INTELIGENCIA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E2B9D58-ADCD-43E5-BFCA-B9C944052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626180"/>
              </p:ext>
            </p:extLst>
          </p:nvPr>
        </p:nvGraphicFramePr>
        <p:xfrm>
          <a:off x="628649" y="1895010"/>
          <a:ext cx="7886702" cy="1913930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527307773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768345787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2609544103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2678316780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1251053748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806840542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883120720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1936260091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1665659299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740277946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93861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71607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6.162.944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6.052.740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-110.204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3.805.908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24500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4.710.885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4.690.067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-20.818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3.043.465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42402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1.042.523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998.419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-44.104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563.278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86968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409.536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364.254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-45.282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199.165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86811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356.505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320.159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-36.346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186.002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62146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47900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29784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32.613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-6.586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36279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-1.464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373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08. PROGRAMA 01: SUBSECRETARÍA DE PREVENCIÓN DEL DELITO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792400C-8774-4945-98AD-DFEF2F0CC0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755858"/>
              </p:ext>
            </p:extLst>
          </p:nvPr>
        </p:nvGraphicFramePr>
        <p:xfrm>
          <a:off x="628650" y="1913334"/>
          <a:ext cx="7886699" cy="3614264"/>
        </p:xfrm>
        <a:graphic>
          <a:graphicData uri="http://schemas.openxmlformats.org/drawingml/2006/table">
            <a:tbl>
              <a:tblPr/>
              <a:tblGrid>
                <a:gridCol w="234176">
                  <a:extLst>
                    <a:ext uri="{9D8B030D-6E8A-4147-A177-3AD203B41FA5}">
                      <a16:colId xmlns:a16="http://schemas.microsoft.com/office/drawing/2014/main" val="1083976744"/>
                    </a:ext>
                  </a:extLst>
                </a:gridCol>
                <a:gridCol w="234176">
                  <a:extLst>
                    <a:ext uri="{9D8B030D-6E8A-4147-A177-3AD203B41FA5}">
                      <a16:colId xmlns:a16="http://schemas.microsoft.com/office/drawing/2014/main" val="1273949620"/>
                    </a:ext>
                  </a:extLst>
                </a:gridCol>
                <a:gridCol w="234176">
                  <a:extLst>
                    <a:ext uri="{9D8B030D-6E8A-4147-A177-3AD203B41FA5}">
                      <a16:colId xmlns:a16="http://schemas.microsoft.com/office/drawing/2014/main" val="1323914732"/>
                    </a:ext>
                  </a:extLst>
                </a:gridCol>
                <a:gridCol w="2910468">
                  <a:extLst>
                    <a:ext uri="{9D8B030D-6E8A-4147-A177-3AD203B41FA5}">
                      <a16:colId xmlns:a16="http://schemas.microsoft.com/office/drawing/2014/main" val="2919831322"/>
                    </a:ext>
                  </a:extLst>
                </a:gridCol>
                <a:gridCol w="747131">
                  <a:extLst>
                    <a:ext uri="{9D8B030D-6E8A-4147-A177-3AD203B41FA5}">
                      <a16:colId xmlns:a16="http://schemas.microsoft.com/office/drawing/2014/main" val="3522864759"/>
                    </a:ext>
                  </a:extLst>
                </a:gridCol>
                <a:gridCol w="747131">
                  <a:extLst>
                    <a:ext uri="{9D8B030D-6E8A-4147-A177-3AD203B41FA5}">
                      <a16:colId xmlns:a16="http://schemas.microsoft.com/office/drawing/2014/main" val="209663943"/>
                    </a:ext>
                  </a:extLst>
                </a:gridCol>
                <a:gridCol w="747131">
                  <a:extLst>
                    <a:ext uri="{9D8B030D-6E8A-4147-A177-3AD203B41FA5}">
                      <a16:colId xmlns:a16="http://schemas.microsoft.com/office/drawing/2014/main" val="1070015163"/>
                    </a:ext>
                  </a:extLst>
                </a:gridCol>
                <a:gridCol w="669073">
                  <a:extLst>
                    <a:ext uri="{9D8B030D-6E8A-4147-A177-3AD203B41FA5}">
                      <a16:colId xmlns:a16="http://schemas.microsoft.com/office/drawing/2014/main" val="1673726405"/>
                    </a:ext>
                  </a:extLst>
                </a:gridCol>
                <a:gridCol w="694164">
                  <a:extLst>
                    <a:ext uri="{9D8B030D-6E8A-4147-A177-3AD203B41FA5}">
                      <a16:colId xmlns:a16="http://schemas.microsoft.com/office/drawing/2014/main" val="1598227919"/>
                    </a:ext>
                  </a:extLst>
                </a:gridCol>
                <a:gridCol w="669073">
                  <a:extLst>
                    <a:ext uri="{9D8B030D-6E8A-4147-A177-3AD203B41FA5}">
                      <a16:colId xmlns:a16="http://schemas.microsoft.com/office/drawing/2014/main" val="939935279"/>
                    </a:ext>
                  </a:extLst>
                </a:gridCol>
              </a:tblGrid>
              <a:tr h="16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434431"/>
                  </a:ext>
                </a:extLst>
              </a:tr>
              <a:tr h="267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763890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32.836.372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33.975.709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1.139.337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15.742.581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940395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8.543.184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8.495.872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-47.312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5.172.891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37180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2.198.564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1.960.159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-238.405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551.548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073112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21.373.298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21.373.298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8.338.160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520855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9583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Urbana de Seguridad Ciudadana - INE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186338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20.563.554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20.563.554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8.338.160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764496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Prevención en Seguridad Ciudadana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11.079.213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11.079.213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6.522.806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519265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Gestión en Seguridad Ciudadana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4.065.608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4.065.608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466.870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181275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Comunal Seguridad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5.418.733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5.418.733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1.348.484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219724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356.439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308.688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-47.751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30.808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21046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15.557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-3.937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038836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777513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94.629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75.519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-19.110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14.497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783002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240.059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215.585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-24.474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14.232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650131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364.887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1.837.692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1.472.805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1.649.174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596186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329.942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329.942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153.220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681531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34.945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34.877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210364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1.472.873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1.472.873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1.472.630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100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08. PROGRAMA 02: CENTROS REGIONALES DE ATENCIÓN Y ORIENTACIÓN A VÍCTIMAS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F249AF7-14EE-4525-8C5C-8D30CC42E5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841544"/>
              </p:ext>
            </p:extLst>
          </p:nvPr>
        </p:nvGraphicFramePr>
        <p:xfrm>
          <a:off x="628650" y="1917421"/>
          <a:ext cx="7886699" cy="2108321"/>
        </p:xfrm>
        <a:graphic>
          <a:graphicData uri="http://schemas.openxmlformats.org/drawingml/2006/table">
            <a:tbl>
              <a:tblPr/>
              <a:tblGrid>
                <a:gridCol w="234176">
                  <a:extLst>
                    <a:ext uri="{9D8B030D-6E8A-4147-A177-3AD203B41FA5}">
                      <a16:colId xmlns:a16="http://schemas.microsoft.com/office/drawing/2014/main" val="1402348056"/>
                    </a:ext>
                  </a:extLst>
                </a:gridCol>
                <a:gridCol w="234176">
                  <a:extLst>
                    <a:ext uri="{9D8B030D-6E8A-4147-A177-3AD203B41FA5}">
                      <a16:colId xmlns:a16="http://schemas.microsoft.com/office/drawing/2014/main" val="3023066775"/>
                    </a:ext>
                  </a:extLst>
                </a:gridCol>
                <a:gridCol w="234176">
                  <a:extLst>
                    <a:ext uri="{9D8B030D-6E8A-4147-A177-3AD203B41FA5}">
                      <a16:colId xmlns:a16="http://schemas.microsoft.com/office/drawing/2014/main" val="988390703"/>
                    </a:ext>
                  </a:extLst>
                </a:gridCol>
                <a:gridCol w="2910468">
                  <a:extLst>
                    <a:ext uri="{9D8B030D-6E8A-4147-A177-3AD203B41FA5}">
                      <a16:colId xmlns:a16="http://schemas.microsoft.com/office/drawing/2014/main" val="1247826821"/>
                    </a:ext>
                  </a:extLst>
                </a:gridCol>
                <a:gridCol w="747131">
                  <a:extLst>
                    <a:ext uri="{9D8B030D-6E8A-4147-A177-3AD203B41FA5}">
                      <a16:colId xmlns:a16="http://schemas.microsoft.com/office/drawing/2014/main" val="734425680"/>
                    </a:ext>
                  </a:extLst>
                </a:gridCol>
                <a:gridCol w="747131">
                  <a:extLst>
                    <a:ext uri="{9D8B030D-6E8A-4147-A177-3AD203B41FA5}">
                      <a16:colId xmlns:a16="http://schemas.microsoft.com/office/drawing/2014/main" val="2839975338"/>
                    </a:ext>
                  </a:extLst>
                </a:gridCol>
                <a:gridCol w="747131">
                  <a:extLst>
                    <a:ext uri="{9D8B030D-6E8A-4147-A177-3AD203B41FA5}">
                      <a16:colId xmlns:a16="http://schemas.microsoft.com/office/drawing/2014/main" val="696139490"/>
                    </a:ext>
                  </a:extLst>
                </a:gridCol>
                <a:gridCol w="669073">
                  <a:extLst>
                    <a:ext uri="{9D8B030D-6E8A-4147-A177-3AD203B41FA5}">
                      <a16:colId xmlns:a16="http://schemas.microsoft.com/office/drawing/2014/main" val="293137544"/>
                    </a:ext>
                  </a:extLst>
                </a:gridCol>
                <a:gridCol w="694164">
                  <a:extLst>
                    <a:ext uri="{9D8B030D-6E8A-4147-A177-3AD203B41FA5}">
                      <a16:colId xmlns:a16="http://schemas.microsoft.com/office/drawing/2014/main" val="3546307860"/>
                    </a:ext>
                  </a:extLst>
                </a:gridCol>
                <a:gridCol w="669073">
                  <a:extLst>
                    <a:ext uri="{9D8B030D-6E8A-4147-A177-3AD203B41FA5}">
                      <a16:colId xmlns:a16="http://schemas.microsoft.com/office/drawing/2014/main" val="906395540"/>
                    </a:ext>
                  </a:extLst>
                </a:gridCol>
              </a:tblGrid>
              <a:tr h="16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452823"/>
                  </a:ext>
                </a:extLst>
              </a:tr>
              <a:tr h="267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193807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3.995.364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3.785.896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-209.468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2.045.449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88079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2.673.921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2.488.172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-185.749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1.413.427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815602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1.231.073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1.175.746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-55.327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607.807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745980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90.370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-13.068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832282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7581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-1.046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480807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28.297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22.583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-5.714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343105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41.553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37.317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-4.236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973043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787902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949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09. PROGRAMA 01: SERV. NACIONAL PARA PREVENCIÓN Y REHABIL. CONSUMO DE DROGAS Y ALCOHOL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1D0172D-D6A0-42B5-9A4F-0467C33072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985798"/>
              </p:ext>
            </p:extLst>
          </p:nvPr>
        </p:nvGraphicFramePr>
        <p:xfrm>
          <a:off x="628651" y="1940124"/>
          <a:ext cx="7886698" cy="3578839"/>
        </p:xfrm>
        <a:graphic>
          <a:graphicData uri="http://schemas.openxmlformats.org/drawingml/2006/table">
            <a:tbl>
              <a:tblPr/>
              <a:tblGrid>
                <a:gridCol w="265099">
                  <a:extLst>
                    <a:ext uri="{9D8B030D-6E8A-4147-A177-3AD203B41FA5}">
                      <a16:colId xmlns:a16="http://schemas.microsoft.com/office/drawing/2014/main" val="2944588906"/>
                    </a:ext>
                  </a:extLst>
                </a:gridCol>
                <a:gridCol w="265099">
                  <a:extLst>
                    <a:ext uri="{9D8B030D-6E8A-4147-A177-3AD203B41FA5}">
                      <a16:colId xmlns:a16="http://schemas.microsoft.com/office/drawing/2014/main" val="2263178012"/>
                    </a:ext>
                  </a:extLst>
                </a:gridCol>
                <a:gridCol w="265099">
                  <a:extLst>
                    <a:ext uri="{9D8B030D-6E8A-4147-A177-3AD203B41FA5}">
                      <a16:colId xmlns:a16="http://schemas.microsoft.com/office/drawing/2014/main" val="15159263"/>
                    </a:ext>
                  </a:extLst>
                </a:gridCol>
                <a:gridCol w="2882953">
                  <a:extLst>
                    <a:ext uri="{9D8B030D-6E8A-4147-A177-3AD203B41FA5}">
                      <a16:colId xmlns:a16="http://schemas.microsoft.com/office/drawing/2014/main" val="35345475"/>
                    </a:ext>
                  </a:extLst>
                </a:gridCol>
                <a:gridCol w="740068">
                  <a:extLst>
                    <a:ext uri="{9D8B030D-6E8A-4147-A177-3AD203B41FA5}">
                      <a16:colId xmlns:a16="http://schemas.microsoft.com/office/drawing/2014/main" val="1046917582"/>
                    </a:ext>
                  </a:extLst>
                </a:gridCol>
                <a:gridCol w="740068">
                  <a:extLst>
                    <a:ext uri="{9D8B030D-6E8A-4147-A177-3AD203B41FA5}">
                      <a16:colId xmlns:a16="http://schemas.microsoft.com/office/drawing/2014/main" val="1251296627"/>
                    </a:ext>
                  </a:extLst>
                </a:gridCol>
                <a:gridCol w="740068">
                  <a:extLst>
                    <a:ext uri="{9D8B030D-6E8A-4147-A177-3AD203B41FA5}">
                      <a16:colId xmlns:a16="http://schemas.microsoft.com/office/drawing/2014/main" val="271914144"/>
                    </a:ext>
                  </a:extLst>
                </a:gridCol>
                <a:gridCol w="662748">
                  <a:extLst>
                    <a:ext uri="{9D8B030D-6E8A-4147-A177-3AD203B41FA5}">
                      <a16:colId xmlns:a16="http://schemas.microsoft.com/office/drawing/2014/main" val="1145155247"/>
                    </a:ext>
                  </a:extLst>
                </a:gridCol>
                <a:gridCol w="662748">
                  <a:extLst>
                    <a:ext uri="{9D8B030D-6E8A-4147-A177-3AD203B41FA5}">
                      <a16:colId xmlns:a16="http://schemas.microsoft.com/office/drawing/2014/main" val="4274580583"/>
                    </a:ext>
                  </a:extLst>
                </a:gridCol>
                <a:gridCol w="662748">
                  <a:extLst>
                    <a:ext uri="{9D8B030D-6E8A-4147-A177-3AD203B41FA5}">
                      <a16:colId xmlns:a16="http://schemas.microsoft.com/office/drawing/2014/main" val="1744091323"/>
                    </a:ext>
                  </a:extLst>
                </a:gridCol>
              </a:tblGrid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713791"/>
                  </a:ext>
                </a:extLst>
              </a:tr>
              <a:tr h="2650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85181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65.992.862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66.150.447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157.585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37.304.968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42957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8.372.670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8.197.926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-174.744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4.916.316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514434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3.634.803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3.342.569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-292.234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1.177.823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81897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53.948.732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54.578.116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629.384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31.202.474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491092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821603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 Población General-INE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60864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53.681.683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54.311.067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629.384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30.935.425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21283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Tratamiento y Rehabilitación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43.776.177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43.076.177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21.493.738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85146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Programas de Prevención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3.173.164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3.173.164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3.041.114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86171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Capacitación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1.261.388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1.158.799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-102.589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172.998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25821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- Programa PREVIENE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4.398.113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5.830.086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1.431.973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5.650.350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0239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Control Cero Alcohol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1.072.841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1.072.841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577.225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92338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908434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65646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26.887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22.085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91087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-1.088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439414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872923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15.218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522038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787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Para el año 2018 la Partida presenta un presupuesto aprobado de </a:t>
            </a:r>
            <a:r>
              <a:rPr lang="es-CL" sz="1400" b="1" dirty="0">
                <a:latin typeface="+mn-lt"/>
              </a:rPr>
              <a:t>$3.270.614 millones</a:t>
            </a:r>
            <a:r>
              <a:rPr lang="es-CL" sz="1400" dirty="0">
                <a:latin typeface="+mn-lt"/>
              </a:rPr>
              <a:t>, de los cuales un 40% se destina a gastos en personal, un 21% a iniciativas de inversión, un 20% a transferencias de capital, manteniendo la distribución de los años anteriores. 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ejecución del Ministerio del mes de julio ascendió a </a:t>
            </a:r>
            <a:r>
              <a:rPr lang="es-CL" sz="1400" b="1" dirty="0">
                <a:latin typeface="+mn-lt"/>
              </a:rPr>
              <a:t>$215.265 millones</a:t>
            </a:r>
            <a:r>
              <a:rPr lang="es-CL" sz="1400" dirty="0">
                <a:latin typeface="+mn-lt"/>
              </a:rPr>
              <a:t>, es decir, un </a:t>
            </a:r>
            <a:r>
              <a:rPr lang="es-CL" sz="1400" b="1" dirty="0">
                <a:latin typeface="+mn-lt"/>
              </a:rPr>
              <a:t>6,6%</a:t>
            </a:r>
            <a:r>
              <a:rPr lang="es-CL" sz="1400" dirty="0">
                <a:latin typeface="+mn-lt"/>
              </a:rPr>
              <a:t> respecto de la ley inicial, gasto inferior respecto del registrado a igual mes del año 2017 (2,3 puntos porcentuales).  De esta manera, la ejecución acumulada </a:t>
            </a:r>
            <a:r>
              <a:rPr lang="es-CL" sz="1400" dirty="0"/>
              <a:t>al séptimo mes de 2018 </a:t>
            </a:r>
            <a:r>
              <a:rPr lang="es-CL" sz="1400" dirty="0">
                <a:latin typeface="+mn-lt"/>
              </a:rPr>
              <a:t>alcanzó a </a:t>
            </a:r>
            <a:r>
              <a:rPr lang="es-CL" sz="1400" b="1" dirty="0">
                <a:latin typeface="+mn-lt"/>
              </a:rPr>
              <a:t>$1.759.069 millones</a:t>
            </a:r>
            <a:r>
              <a:rPr lang="es-CL" sz="1400" dirty="0">
                <a:latin typeface="+mn-lt"/>
              </a:rPr>
              <a:t>, lo que equivale a un gasto de </a:t>
            </a:r>
            <a:r>
              <a:rPr lang="es-CL" sz="1400" b="1" dirty="0">
                <a:latin typeface="+mn-lt"/>
              </a:rPr>
              <a:t>52,9%</a:t>
            </a:r>
            <a:r>
              <a:rPr lang="es-CL" sz="1400" dirty="0">
                <a:latin typeface="+mn-lt"/>
              </a:rPr>
              <a:t> respecto al presupuesto vigente y un </a:t>
            </a:r>
            <a:r>
              <a:rPr lang="es-CL" sz="1400" b="1" dirty="0">
                <a:latin typeface="+mn-lt"/>
              </a:rPr>
              <a:t>53,8%</a:t>
            </a:r>
            <a:r>
              <a:rPr lang="es-CL" sz="1400" dirty="0">
                <a:latin typeface="+mn-lt"/>
              </a:rPr>
              <a:t> del presupuesto inicial.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400" dirty="0"/>
              <a:t>Respecto a los aumentos y disminuciones al presupuesto inicial, la Partida presenta al mes de julio un aumento consolidado del </a:t>
            </a:r>
            <a:r>
              <a:rPr lang="es-CL" sz="1400" b="1" dirty="0"/>
              <a:t>$56.376 millones</a:t>
            </a:r>
            <a:r>
              <a:rPr lang="es-CL" sz="1400" dirty="0"/>
              <a:t>.  Destacando por su monto, los incrementos registrados en los subtítulos 34 “servicio de la deuda”, con $63.628 millones; 24 “transferencias corrientes”, con $44.157 millones; y, subtítulo 29 “adquisición de activos no financieros”, con $28.949 millones.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400" dirty="0"/>
              <a:t>Por su parte, se registró importantes reducciones en los subtítulos 33 “transferencia de capital”, 31 “iniciativas de inversión” y 22 “bienes y servicios de consumo” con una disminución de </a:t>
            </a:r>
            <a:r>
              <a:rPr lang="es-CL" sz="1400" b="1" dirty="0"/>
              <a:t>6,1%</a:t>
            </a:r>
            <a:r>
              <a:rPr lang="es-CL" sz="1400" dirty="0"/>
              <a:t> ($38.690 millones), </a:t>
            </a:r>
            <a:r>
              <a:rPr lang="es-CL" sz="1400" b="1" dirty="0"/>
              <a:t>4,8%</a:t>
            </a:r>
            <a:r>
              <a:rPr lang="es-CL" sz="1400" dirty="0"/>
              <a:t> ($32.525 millones) y </a:t>
            </a:r>
            <a:r>
              <a:rPr lang="es-CL" sz="1400" b="1" dirty="0"/>
              <a:t>4,8%</a:t>
            </a:r>
            <a:r>
              <a:rPr lang="es-CL" sz="1400" dirty="0"/>
              <a:t> ($11.685 millones) respectivamente.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MINISTERIO DEL INTERIOR Y SEGURIDAD PÚBLICA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10. PROGRAMA 01: SUBSECRETARÍA DEL INTERIOR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7206461-AB52-4CCC-AC6E-C6635FFECD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315389"/>
              </p:ext>
            </p:extLst>
          </p:nvPr>
        </p:nvGraphicFramePr>
        <p:xfrm>
          <a:off x="628650" y="1916832"/>
          <a:ext cx="7886700" cy="3662444"/>
        </p:xfrm>
        <a:graphic>
          <a:graphicData uri="http://schemas.openxmlformats.org/drawingml/2006/table">
            <a:tbl>
              <a:tblPr/>
              <a:tblGrid>
                <a:gridCol w="280896">
                  <a:extLst>
                    <a:ext uri="{9D8B030D-6E8A-4147-A177-3AD203B41FA5}">
                      <a16:colId xmlns:a16="http://schemas.microsoft.com/office/drawing/2014/main" val="2100478868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3408102911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2358605853"/>
                    </a:ext>
                  </a:extLst>
                </a:gridCol>
                <a:gridCol w="2830569">
                  <a:extLst>
                    <a:ext uri="{9D8B030D-6E8A-4147-A177-3AD203B41FA5}">
                      <a16:colId xmlns:a16="http://schemas.microsoft.com/office/drawing/2014/main" val="897979327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2955136140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637352034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115705285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2801443866"/>
                    </a:ext>
                  </a:extLst>
                </a:gridCol>
                <a:gridCol w="745455">
                  <a:extLst>
                    <a:ext uri="{9D8B030D-6E8A-4147-A177-3AD203B41FA5}">
                      <a16:colId xmlns:a16="http://schemas.microsoft.com/office/drawing/2014/main" val="239064545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116287409"/>
                    </a:ext>
                  </a:extLst>
                </a:gridCol>
              </a:tblGrid>
              <a:tr h="162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772152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15889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30.973.198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74.888.131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43.914.933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63.395.086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342167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14.556.471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14.359.380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-197.091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8.701.268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915727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3.001.666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2.753.597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-248.069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1.626.327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984250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120.553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282528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120.553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118195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10.067.219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52.572.000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42.504.781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48.650.344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024715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3.297.237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3.467.637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170.400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1.986.555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92994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Social (ORASMI)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2.618.834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2.789.234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170.400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1.743.806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462263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678.393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678.393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242.749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346775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de Daños y Damnificados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895005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833046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Microtráfico Cero - Policía de Investigaciones de Chile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191750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5.712.720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48.047.101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42.334.381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45.606.527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631809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Atender Situaciones de Emergencia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42.334.391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42.334.381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42.978.494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429784940,0%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32667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Estadio Seguro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714.175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714.175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365.781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84044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Diario Oficial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1.137.344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1.137.344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522.284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6604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Migraciones y Extranjería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3.455.868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3.455.868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1.628.622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920470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Riesgos Socionaturales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94835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Seguimiento de Causas Judiciales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200.123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200.123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111.346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163798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Acción contra la Trata de Personas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66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796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7B5DBC4F-610A-413E-8ECC-417BEB6BCAFE}"/>
              </a:ext>
            </a:extLst>
          </p:cNvPr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10. PROGRAMA 01: SUBSECRETARÍA DEL INTERIOR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5A87ACC-978D-4312-984F-7A15F60E19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343636"/>
              </p:ext>
            </p:extLst>
          </p:nvPr>
        </p:nvGraphicFramePr>
        <p:xfrm>
          <a:off x="628650" y="1916832"/>
          <a:ext cx="7886700" cy="3111458"/>
        </p:xfrm>
        <a:graphic>
          <a:graphicData uri="http://schemas.openxmlformats.org/drawingml/2006/table">
            <a:tbl>
              <a:tblPr/>
              <a:tblGrid>
                <a:gridCol w="280896">
                  <a:extLst>
                    <a:ext uri="{9D8B030D-6E8A-4147-A177-3AD203B41FA5}">
                      <a16:colId xmlns:a16="http://schemas.microsoft.com/office/drawing/2014/main" val="1168979685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2471300942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1830669587"/>
                    </a:ext>
                  </a:extLst>
                </a:gridCol>
                <a:gridCol w="2830569">
                  <a:extLst>
                    <a:ext uri="{9D8B030D-6E8A-4147-A177-3AD203B41FA5}">
                      <a16:colId xmlns:a16="http://schemas.microsoft.com/office/drawing/2014/main" val="140328795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1114307182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2809625102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2058229828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2914900804"/>
                    </a:ext>
                  </a:extLst>
                </a:gridCol>
                <a:gridCol w="745455">
                  <a:extLst>
                    <a:ext uri="{9D8B030D-6E8A-4147-A177-3AD203B41FA5}">
                      <a16:colId xmlns:a16="http://schemas.microsoft.com/office/drawing/2014/main" val="1432427224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1707449876"/>
                    </a:ext>
                  </a:extLst>
                </a:gridCol>
              </a:tblGrid>
              <a:tr h="162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98366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07886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313.532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312.921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289.218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23355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313.532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312.921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289.218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05225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224.862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184.527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-40.335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31.186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957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58.546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46.723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-11.823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89639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55.274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44.111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-11.163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4.137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050248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4.431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242006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60.279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48.105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-12.174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23.340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72537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46.332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41.609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-4.723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2.817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90600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2.809.448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4.705.706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1.896.258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2.572.084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441597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2.809.438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2.809.438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288364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- Carabineros de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84558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- Policía de Investigaciones de Chile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557034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1.896.268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1.896.258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1.119.011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11190110,0%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57910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Atender Situaciones de Emergencia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1.896.268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1.896.258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1.119.011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11190110,0%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770363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1.404.106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474364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1.404.106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941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403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10. PROGRAMA 02: RED DE CONECTIVIDAD DEL ESTADO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43056CE-6A98-4DE8-8F11-015F63B4E9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652353"/>
              </p:ext>
            </p:extLst>
          </p:nvPr>
        </p:nvGraphicFramePr>
        <p:xfrm>
          <a:off x="628650" y="1988840"/>
          <a:ext cx="7886700" cy="1717784"/>
        </p:xfrm>
        <a:graphic>
          <a:graphicData uri="http://schemas.openxmlformats.org/drawingml/2006/table">
            <a:tbl>
              <a:tblPr/>
              <a:tblGrid>
                <a:gridCol w="280896">
                  <a:extLst>
                    <a:ext uri="{9D8B030D-6E8A-4147-A177-3AD203B41FA5}">
                      <a16:colId xmlns:a16="http://schemas.microsoft.com/office/drawing/2014/main" val="687732553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2895508598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3156372594"/>
                    </a:ext>
                  </a:extLst>
                </a:gridCol>
                <a:gridCol w="2830569">
                  <a:extLst>
                    <a:ext uri="{9D8B030D-6E8A-4147-A177-3AD203B41FA5}">
                      <a16:colId xmlns:a16="http://schemas.microsoft.com/office/drawing/2014/main" val="2303365282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3364181630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2503622500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4190601524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3888884186"/>
                    </a:ext>
                  </a:extLst>
                </a:gridCol>
                <a:gridCol w="745455">
                  <a:extLst>
                    <a:ext uri="{9D8B030D-6E8A-4147-A177-3AD203B41FA5}">
                      <a16:colId xmlns:a16="http://schemas.microsoft.com/office/drawing/2014/main" val="2725889977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1891957559"/>
                    </a:ext>
                  </a:extLst>
                </a:gridCol>
              </a:tblGrid>
              <a:tr h="162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1932563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820593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5.466.729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5.272.555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-194.174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1.798.597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982868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1.244.416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1.190.824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-53.592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673.007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01242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3.488.053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3.470.652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852.602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595368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734.260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611.079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-123.181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135.972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3404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483.246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385.655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-97.591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62410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251.014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225.424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-25.590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125.416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821563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137.016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127285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137.016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501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592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10. PROGRAMA 03: FONDO SOCIAL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B38D22F-DF9C-456E-9D02-258A5617D1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859860"/>
              </p:ext>
            </p:extLst>
          </p:nvPr>
        </p:nvGraphicFramePr>
        <p:xfrm>
          <a:off x="628650" y="1934607"/>
          <a:ext cx="7886700" cy="1555729"/>
        </p:xfrm>
        <a:graphic>
          <a:graphicData uri="http://schemas.openxmlformats.org/drawingml/2006/table">
            <a:tbl>
              <a:tblPr/>
              <a:tblGrid>
                <a:gridCol w="280896">
                  <a:extLst>
                    <a:ext uri="{9D8B030D-6E8A-4147-A177-3AD203B41FA5}">
                      <a16:colId xmlns:a16="http://schemas.microsoft.com/office/drawing/2014/main" val="2328183017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3696555100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2701831683"/>
                    </a:ext>
                  </a:extLst>
                </a:gridCol>
                <a:gridCol w="2830569">
                  <a:extLst>
                    <a:ext uri="{9D8B030D-6E8A-4147-A177-3AD203B41FA5}">
                      <a16:colId xmlns:a16="http://schemas.microsoft.com/office/drawing/2014/main" val="3251585292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3733227958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1335869993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418468616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3859432240"/>
                    </a:ext>
                  </a:extLst>
                </a:gridCol>
                <a:gridCol w="745455">
                  <a:extLst>
                    <a:ext uri="{9D8B030D-6E8A-4147-A177-3AD203B41FA5}">
                      <a16:colId xmlns:a16="http://schemas.microsoft.com/office/drawing/2014/main" val="3319432787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919510073"/>
                    </a:ext>
                  </a:extLst>
                </a:gridCol>
              </a:tblGrid>
              <a:tr h="162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479244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216826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4.025.699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5.025.699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43.896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482094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57136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80138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Social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802565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4.254.314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38.088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464213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4.254.314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38.088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36252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Social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4.254.314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38.088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906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10. PROGRAMA 04: BOMBEROS DE CHILE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FA7825B-49F0-4335-9829-6267E94EFB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562810"/>
              </p:ext>
            </p:extLst>
          </p:nvPr>
        </p:nvGraphicFramePr>
        <p:xfrm>
          <a:off x="628650" y="1916832"/>
          <a:ext cx="7886700" cy="2841021"/>
        </p:xfrm>
        <a:graphic>
          <a:graphicData uri="http://schemas.openxmlformats.org/drawingml/2006/table">
            <a:tbl>
              <a:tblPr/>
              <a:tblGrid>
                <a:gridCol w="280896">
                  <a:extLst>
                    <a:ext uri="{9D8B030D-6E8A-4147-A177-3AD203B41FA5}">
                      <a16:colId xmlns:a16="http://schemas.microsoft.com/office/drawing/2014/main" val="1414607032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786950664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2758807062"/>
                    </a:ext>
                  </a:extLst>
                </a:gridCol>
                <a:gridCol w="2830569">
                  <a:extLst>
                    <a:ext uri="{9D8B030D-6E8A-4147-A177-3AD203B41FA5}">
                      <a16:colId xmlns:a16="http://schemas.microsoft.com/office/drawing/2014/main" val="2694780558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3123037345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1881218833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2595396961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1034323425"/>
                    </a:ext>
                  </a:extLst>
                </a:gridCol>
                <a:gridCol w="745455">
                  <a:extLst>
                    <a:ext uri="{9D8B030D-6E8A-4147-A177-3AD203B41FA5}">
                      <a16:colId xmlns:a16="http://schemas.microsoft.com/office/drawing/2014/main" val="300564126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1858556278"/>
                    </a:ext>
                  </a:extLst>
                </a:gridCol>
              </a:tblGrid>
              <a:tr h="162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103926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72688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28.788.161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642090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11.351.004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495108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11.351.004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271984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Operación de Cuerpo de Bomberos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18.851.720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18.851.720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8.995.586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472504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 Extraordinaria, Reparaciones y Mantenciones de Cuerpos de Bomberos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1.565.733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1.565.733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513.938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297252"/>
                  </a:ext>
                </a:extLst>
              </a:tr>
              <a:tr h="183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Funcionamiento de la Junta Nacional y Organismos Dependientes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3.682.960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3.682.960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1.841.480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330469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14.298.444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419220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14.298.444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22973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de Cuerpos de Bomberos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4.505.386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4.505.386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4.186.308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364406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Importaciones y Compromisos en Moneda Extranjera para Cuerpos de Bomberos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8.130.730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8.130.730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7.924.688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277443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Adquisiciones y Compromisos en Moneda Nacional para Cuerpos de Bomberos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4.488.643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4.488.643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2.187.448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579830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3.138.713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684987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3.138.713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152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31. PROGRAMA 01: CARABINEROS DE CHILE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7402934-FD57-421B-B141-355D4B2C7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986304"/>
              </p:ext>
            </p:extLst>
          </p:nvPr>
        </p:nvGraphicFramePr>
        <p:xfrm>
          <a:off x="628649" y="1916832"/>
          <a:ext cx="7886701" cy="4110439"/>
        </p:xfrm>
        <a:graphic>
          <a:graphicData uri="http://schemas.openxmlformats.org/drawingml/2006/table">
            <a:tbl>
              <a:tblPr/>
              <a:tblGrid>
                <a:gridCol w="292100">
                  <a:extLst>
                    <a:ext uri="{9D8B030D-6E8A-4147-A177-3AD203B41FA5}">
                      <a16:colId xmlns:a16="http://schemas.microsoft.com/office/drawing/2014/main" val="2724007522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975085359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3997626512"/>
                    </a:ext>
                  </a:extLst>
                </a:gridCol>
                <a:gridCol w="2770777">
                  <a:extLst>
                    <a:ext uri="{9D8B030D-6E8A-4147-A177-3AD203B41FA5}">
                      <a16:colId xmlns:a16="http://schemas.microsoft.com/office/drawing/2014/main" val="1712812596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3789192417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2537927968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4095531612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1010146565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495414588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1405838193"/>
                    </a:ext>
                  </a:extLst>
                </a:gridCol>
              </a:tblGrid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268472"/>
                  </a:ext>
                </a:extLst>
              </a:tr>
              <a:tr h="267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396774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1.082.692.664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1.091.996.390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9.303.726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617.064.652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814086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882.671.068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880.121.867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-2.549.201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535.694.041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938833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154.097.649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145.905.244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-8.192.405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60.830.771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056370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652.812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8872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652.812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536102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3.595.501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3.595.501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1.892.917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15475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263.912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263.912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176.571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68553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153873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176.571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455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3.331.589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3.331.589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1.716.346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53611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Histórico y Centro Cultural de Carabineros de Chile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448.132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448.132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448.132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2391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Bienestar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1.268.214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1.268.214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1.268.214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026363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Modelo de Integración Carabineros-Comunidad MICC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1.615.243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1.615.243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989110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7.088.865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7.075.047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-13.818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2.885.768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26728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7.088.865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7.075.047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-13.818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2.885.768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115071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4.862.508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21.134.859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16.272.351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141.430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633634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15.567.991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15.567.991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70607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244.331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194.989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-49.342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27.635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430944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3.148.450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3.636.792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488.342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74.388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288972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1.051.617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839.244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-212.373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32.335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161353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173.826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676.463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502.637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546104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244.284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219.380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-24.904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880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EB32F75F-698C-4E01-8217-A727F5E7DAEF}"/>
              </a:ext>
            </a:extLst>
          </p:cNvPr>
          <p:cNvSpPr txBox="1">
            <a:spLocks/>
          </p:cNvSpPr>
          <p:nvPr/>
        </p:nvSpPr>
        <p:spPr>
          <a:xfrm>
            <a:off x="3955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31. PROGRAMA 01: CARABINEROS DE CHILE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F1C65E7-9896-409E-A72F-B10EA69F6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07667"/>
              </p:ext>
            </p:extLst>
          </p:nvPr>
        </p:nvGraphicFramePr>
        <p:xfrm>
          <a:off x="628649" y="1916832"/>
          <a:ext cx="7886701" cy="1938256"/>
        </p:xfrm>
        <a:graphic>
          <a:graphicData uri="http://schemas.openxmlformats.org/drawingml/2006/table">
            <a:tbl>
              <a:tblPr/>
              <a:tblGrid>
                <a:gridCol w="292100">
                  <a:extLst>
                    <a:ext uri="{9D8B030D-6E8A-4147-A177-3AD203B41FA5}">
                      <a16:colId xmlns:a16="http://schemas.microsoft.com/office/drawing/2014/main" val="1397014721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3228627472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629105679"/>
                    </a:ext>
                  </a:extLst>
                </a:gridCol>
                <a:gridCol w="2770777">
                  <a:extLst>
                    <a:ext uri="{9D8B030D-6E8A-4147-A177-3AD203B41FA5}">
                      <a16:colId xmlns:a16="http://schemas.microsoft.com/office/drawing/2014/main" val="3290717230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3822224643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3562051017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3265454489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1637495851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4190284446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3063390622"/>
                    </a:ext>
                  </a:extLst>
                </a:gridCol>
              </a:tblGrid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942605"/>
                  </a:ext>
                </a:extLst>
              </a:tr>
              <a:tr h="267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826226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26.018.850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23.495.988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-2.522.862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7.667.351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96490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26.018.850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23.495.988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-2.522.862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7.667.351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936981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780.752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205057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780.752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414476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278.467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564074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278.467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259030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278.467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769540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51.900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6.240.343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6.188.443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6.240.343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12023,8%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179071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51.900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6.240.343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6.188.443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6.240.343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12023,8%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2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31. PROGRAMA 01: CARABINEROS DE CHILE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FB13C97-349C-482A-9E5F-42692BF4D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051609"/>
              </p:ext>
            </p:extLst>
          </p:nvPr>
        </p:nvGraphicFramePr>
        <p:xfrm>
          <a:off x="628649" y="1916832"/>
          <a:ext cx="7886701" cy="1604074"/>
        </p:xfrm>
        <a:graphic>
          <a:graphicData uri="http://schemas.openxmlformats.org/drawingml/2006/table">
            <a:tbl>
              <a:tblPr/>
              <a:tblGrid>
                <a:gridCol w="292100">
                  <a:extLst>
                    <a:ext uri="{9D8B030D-6E8A-4147-A177-3AD203B41FA5}">
                      <a16:colId xmlns:a16="http://schemas.microsoft.com/office/drawing/2014/main" val="47361449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4177921544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3394536855"/>
                    </a:ext>
                  </a:extLst>
                </a:gridCol>
                <a:gridCol w="2770777">
                  <a:extLst>
                    <a:ext uri="{9D8B030D-6E8A-4147-A177-3AD203B41FA5}">
                      <a16:colId xmlns:a16="http://schemas.microsoft.com/office/drawing/2014/main" val="4292626045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116117370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2830893560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3158284458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280197921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759921425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1837502958"/>
                    </a:ext>
                  </a:extLst>
                </a:gridCol>
              </a:tblGrid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709067"/>
                  </a:ext>
                </a:extLst>
              </a:tr>
              <a:tr h="267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258695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80.038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49.946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-30.092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19.078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833490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2.627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324461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16.451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116247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-28.760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6817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-28.760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140972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860441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841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32. PROGRAMA 01: HOSPITAL DE CARABINEROS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EB3783C-B7FD-4DEB-A30A-ABCC0798D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927923"/>
              </p:ext>
            </p:extLst>
          </p:nvPr>
        </p:nvGraphicFramePr>
        <p:xfrm>
          <a:off x="628651" y="1916832"/>
          <a:ext cx="7886698" cy="2096464"/>
        </p:xfrm>
        <a:graphic>
          <a:graphicData uri="http://schemas.openxmlformats.org/drawingml/2006/table">
            <a:tbl>
              <a:tblPr/>
              <a:tblGrid>
                <a:gridCol w="255125">
                  <a:extLst>
                    <a:ext uri="{9D8B030D-6E8A-4147-A177-3AD203B41FA5}">
                      <a16:colId xmlns:a16="http://schemas.microsoft.com/office/drawing/2014/main" val="2649346020"/>
                    </a:ext>
                  </a:extLst>
                </a:gridCol>
                <a:gridCol w="255125">
                  <a:extLst>
                    <a:ext uri="{9D8B030D-6E8A-4147-A177-3AD203B41FA5}">
                      <a16:colId xmlns:a16="http://schemas.microsoft.com/office/drawing/2014/main" val="2028048451"/>
                    </a:ext>
                  </a:extLst>
                </a:gridCol>
                <a:gridCol w="255125">
                  <a:extLst>
                    <a:ext uri="{9D8B030D-6E8A-4147-A177-3AD203B41FA5}">
                      <a16:colId xmlns:a16="http://schemas.microsoft.com/office/drawing/2014/main" val="1351903870"/>
                    </a:ext>
                  </a:extLst>
                </a:gridCol>
                <a:gridCol w="2895118">
                  <a:extLst>
                    <a:ext uri="{9D8B030D-6E8A-4147-A177-3AD203B41FA5}">
                      <a16:colId xmlns:a16="http://schemas.microsoft.com/office/drawing/2014/main" val="688207794"/>
                    </a:ext>
                  </a:extLst>
                </a:gridCol>
                <a:gridCol w="743191">
                  <a:extLst>
                    <a:ext uri="{9D8B030D-6E8A-4147-A177-3AD203B41FA5}">
                      <a16:colId xmlns:a16="http://schemas.microsoft.com/office/drawing/2014/main" val="514127912"/>
                    </a:ext>
                  </a:extLst>
                </a:gridCol>
                <a:gridCol w="743191">
                  <a:extLst>
                    <a:ext uri="{9D8B030D-6E8A-4147-A177-3AD203B41FA5}">
                      <a16:colId xmlns:a16="http://schemas.microsoft.com/office/drawing/2014/main" val="4100548045"/>
                    </a:ext>
                  </a:extLst>
                </a:gridCol>
                <a:gridCol w="743191">
                  <a:extLst>
                    <a:ext uri="{9D8B030D-6E8A-4147-A177-3AD203B41FA5}">
                      <a16:colId xmlns:a16="http://schemas.microsoft.com/office/drawing/2014/main" val="1580840484"/>
                    </a:ext>
                  </a:extLst>
                </a:gridCol>
                <a:gridCol w="665544">
                  <a:extLst>
                    <a:ext uri="{9D8B030D-6E8A-4147-A177-3AD203B41FA5}">
                      <a16:colId xmlns:a16="http://schemas.microsoft.com/office/drawing/2014/main" val="2485342957"/>
                    </a:ext>
                  </a:extLst>
                </a:gridCol>
                <a:gridCol w="665544">
                  <a:extLst>
                    <a:ext uri="{9D8B030D-6E8A-4147-A177-3AD203B41FA5}">
                      <a16:colId xmlns:a16="http://schemas.microsoft.com/office/drawing/2014/main" val="263076922"/>
                    </a:ext>
                  </a:extLst>
                </a:gridCol>
                <a:gridCol w="665544">
                  <a:extLst>
                    <a:ext uri="{9D8B030D-6E8A-4147-A177-3AD203B41FA5}">
                      <a16:colId xmlns:a16="http://schemas.microsoft.com/office/drawing/2014/main" val="658187350"/>
                    </a:ext>
                  </a:extLst>
                </a:gridCol>
              </a:tblGrid>
              <a:tr h="1663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442364"/>
                  </a:ext>
                </a:extLst>
              </a:tr>
              <a:tr h="2662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204120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29.668.466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31.988.004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2.319.538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16.931.758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778298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19.640.896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19.610.825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-30.071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11.342.622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234791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9.737.565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9.675.246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-62.319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2.901.776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49395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168.001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721658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168.001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859052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17.120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13.663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-3.457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302303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11.308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9.024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68987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5.812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4.639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-1.173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302392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103.800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2.415.385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2.519.186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2427,0%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827873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103.800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2.415.385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2.519.186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2427,0%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548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41183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33. PROGRAMA 01: POLICÍA DE INVESTIGACIONES DE CHILE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B02D2FB-53F1-4F6B-A251-506F909BBC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074725"/>
              </p:ext>
            </p:extLst>
          </p:nvPr>
        </p:nvGraphicFramePr>
        <p:xfrm>
          <a:off x="628651" y="1863314"/>
          <a:ext cx="7886698" cy="4008521"/>
        </p:xfrm>
        <a:graphic>
          <a:graphicData uri="http://schemas.openxmlformats.org/drawingml/2006/table">
            <a:tbl>
              <a:tblPr/>
              <a:tblGrid>
                <a:gridCol w="304170">
                  <a:extLst>
                    <a:ext uri="{9D8B030D-6E8A-4147-A177-3AD203B41FA5}">
                      <a16:colId xmlns:a16="http://schemas.microsoft.com/office/drawing/2014/main" val="3735547129"/>
                    </a:ext>
                  </a:extLst>
                </a:gridCol>
                <a:gridCol w="304170">
                  <a:extLst>
                    <a:ext uri="{9D8B030D-6E8A-4147-A177-3AD203B41FA5}">
                      <a16:colId xmlns:a16="http://schemas.microsoft.com/office/drawing/2014/main" val="3752466630"/>
                    </a:ext>
                  </a:extLst>
                </a:gridCol>
                <a:gridCol w="304170">
                  <a:extLst>
                    <a:ext uri="{9D8B030D-6E8A-4147-A177-3AD203B41FA5}">
                      <a16:colId xmlns:a16="http://schemas.microsoft.com/office/drawing/2014/main" val="2874441668"/>
                    </a:ext>
                  </a:extLst>
                </a:gridCol>
                <a:gridCol w="2835301">
                  <a:extLst>
                    <a:ext uri="{9D8B030D-6E8A-4147-A177-3AD203B41FA5}">
                      <a16:colId xmlns:a16="http://schemas.microsoft.com/office/drawing/2014/main" val="671394184"/>
                    </a:ext>
                  </a:extLst>
                </a:gridCol>
                <a:gridCol w="727836">
                  <a:extLst>
                    <a:ext uri="{9D8B030D-6E8A-4147-A177-3AD203B41FA5}">
                      <a16:colId xmlns:a16="http://schemas.microsoft.com/office/drawing/2014/main" val="3874007705"/>
                    </a:ext>
                  </a:extLst>
                </a:gridCol>
                <a:gridCol w="727836">
                  <a:extLst>
                    <a:ext uri="{9D8B030D-6E8A-4147-A177-3AD203B41FA5}">
                      <a16:colId xmlns:a16="http://schemas.microsoft.com/office/drawing/2014/main" val="1319018979"/>
                    </a:ext>
                  </a:extLst>
                </a:gridCol>
                <a:gridCol w="727836">
                  <a:extLst>
                    <a:ext uri="{9D8B030D-6E8A-4147-A177-3AD203B41FA5}">
                      <a16:colId xmlns:a16="http://schemas.microsoft.com/office/drawing/2014/main" val="1149771957"/>
                    </a:ext>
                  </a:extLst>
                </a:gridCol>
                <a:gridCol w="651793">
                  <a:extLst>
                    <a:ext uri="{9D8B030D-6E8A-4147-A177-3AD203B41FA5}">
                      <a16:colId xmlns:a16="http://schemas.microsoft.com/office/drawing/2014/main" val="880138588"/>
                    </a:ext>
                  </a:extLst>
                </a:gridCol>
                <a:gridCol w="651793">
                  <a:extLst>
                    <a:ext uri="{9D8B030D-6E8A-4147-A177-3AD203B41FA5}">
                      <a16:colId xmlns:a16="http://schemas.microsoft.com/office/drawing/2014/main" val="3565121057"/>
                    </a:ext>
                  </a:extLst>
                </a:gridCol>
                <a:gridCol w="651793">
                  <a:extLst>
                    <a:ext uri="{9D8B030D-6E8A-4147-A177-3AD203B41FA5}">
                      <a16:colId xmlns:a16="http://schemas.microsoft.com/office/drawing/2014/main" val="2377434601"/>
                    </a:ext>
                  </a:extLst>
                </a:gridCol>
              </a:tblGrid>
              <a:tr h="162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00684"/>
                  </a:ext>
                </a:extLst>
              </a:tr>
              <a:tr h="2607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37872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321.692.030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330.085.457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8.393.427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189.775.640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77198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265.394.987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264.192.823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-1.202.164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156.479.979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82408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35.851.361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34.318.212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-1.533.149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17.131.520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75087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338.953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901837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338.953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99963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493.321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34412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493.321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99038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Microtráfico Cero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39.385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21177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778.176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778.176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453.936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20888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6.128.092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5.028.394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-1.099.698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877.503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412521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3.470.407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2.769.561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-700.846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63242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391.766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312.649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290.015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82232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557.857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500.984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-56.873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279.700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50317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887.262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708.080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-179.182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278.828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96387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737.120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-83.680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28.960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290148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2.225.926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561268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2.225.926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88694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44843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70638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60855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17831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583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400" dirty="0"/>
              <a:t>En cuanto a las instituciones dependientes del Ministerio, </a:t>
            </a:r>
            <a:r>
              <a:rPr lang="es-CL" sz="1400" b="1" dirty="0"/>
              <a:t>el 82% </a:t>
            </a:r>
            <a:r>
              <a:rPr lang="es-CL" sz="1400" dirty="0"/>
              <a:t>del presupuesto inicial, se concentra en la </a:t>
            </a:r>
            <a:r>
              <a:rPr lang="es-CL" sz="1400" b="1" dirty="0"/>
              <a:t>Subsecretaría de Desarrollo Regional y Administrativo, Carabineros de Chile </a:t>
            </a:r>
            <a:r>
              <a:rPr lang="es-CL" sz="1400" dirty="0"/>
              <a:t>y </a:t>
            </a:r>
            <a:r>
              <a:rPr lang="es-CL" sz="1400" b="1" dirty="0"/>
              <a:t>los Gobiernos Regionales</a:t>
            </a:r>
            <a:r>
              <a:rPr lang="es-CL" sz="1400" dirty="0"/>
              <a:t> (que representan a su vez el 18%, 31% y 32% respectivamente), los que al mes de julio alcanzaron niveles de ejecución de </a:t>
            </a:r>
            <a:r>
              <a:rPr lang="es-CL" sz="1400" b="1" dirty="0"/>
              <a:t>43,8%, 56,5% y 50,5% respectivamente</a:t>
            </a:r>
            <a:r>
              <a:rPr lang="es-CL" sz="1400" dirty="0"/>
              <a:t>, todos calculados respecto al presupuesto vigente.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400" dirty="0"/>
              <a:t>Las mayores tasas de gastos se registraron en la </a:t>
            </a:r>
            <a:r>
              <a:rPr lang="es-CL" sz="1400" b="1" dirty="0"/>
              <a:t>Subsecretaría del Interior (84,7%)</a:t>
            </a:r>
            <a:r>
              <a:rPr lang="es-CL" sz="1400" dirty="0"/>
              <a:t> y </a:t>
            </a:r>
            <a:r>
              <a:rPr lang="es-CL" sz="1400" b="1" dirty="0"/>
              <a:t>Bomberos de Chile (69,8%)</a:t>
            </a:r>
            <a:r>
              <a:rPr lang="es-CL" sz="1400" dirty="0"/>
              <a:t>.  En el caso de la Subsecretaría del Interior, la ejecución se explica por el nivel de gasto en las transferencias corrientes que al mes de julio presenta una ejecución de </a:t>
            </a:r>
            <a:r>
              <a:rPr lang="es-CL" sz="1400" b="1" dirty="0"/>
              <a:t>92,5%, </a:t>
            </a:r>
            <a:r>
              <a:rPr lang="es-CL" sz="1400" dirty="0"/>
              <a:t>representando a su vez el 70,2% del presupuesto vigente de la Subsecretaría, producto de los </a:t>
            </a:r>
            <a:r>
              <a:rPr lang="es-CL" sz="1400" b="1" u="sng" dirty="0"/>
              <a:t>mayores incrementos derivados de las emergencias vividas en el país ($44.231 millones), faltando por decretar $644 millones.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400" dirty="0"/>
              <a:t>Mientras que </a:t>
            </a:r>
            <a:r>
              <a:rPr lang="es-CL" sz="1400" b="1" dirty="0"/>
              <a:t>Fondo Social </a:t>
            </a:r>
            <a:r>
              <a:rPr lang="es-CL" sz="1400" dirty="0"/>
              <a:t>es el que presenta la </a:t>
            </a:r>
            <a:r>
              <a:rPr lang="es-CL" sz="1400" b="1" dirty="0"/>
              <a:t>ejecución menor, manteniendo un gasto de 0,9%</a:t>
            </a:r>
            <a:r>
              <a:rPr lang="es-CL" sz="1400" dirty="0"/>
              <a:t>, explicado por su cronograma de asignaciones</a:t>
            </a:r>
            <a:r>
              <a:rPr lang="es-CL" sz="1600" dirty="0"/>
              <a:t>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400" dirty="0"/>
              <a:t>Respecto a los recursos contemplados en el subtítulo 34 “servicio de la deuda” destinados al pago de las obligaciones devengadas al 31 de diciembre de 2017 (deuda flotante), a la fecha falta por decretar $7.274 millones, los que se concentran en Servicio de Gobierno Interior ($2.594 millones), la Subsecretaría del Interior ($1.404 millones), Red de Conectividad del Estado ($137 millones), Bomberos de Chile ($3.139 millones).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MINISTERIO DEL INTERIOR Y SEGURIDAD PÚBLICA</a:t>
            </a:r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CAPÍTULOS 61 al 75. PROGRAMAS 01, 02 y 03: GOBIERNOS REGIONALES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A33596D-598F-406E-A294-0DDDE001D6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903033"/>
              </p:ext>
            </p:extLst>
          </p:nvPr>
        </p:nvGraphicFramePr>
        <p:xfrm>
          <a:off x="628650" y="1916832"/>
          <a:ext cx="7886700" cy="3547192"/>
        </p:xfrm>
        <a:graphic>
          <a:graphicData uri="http://schemas.openxmlformats.org/drawingml/2006/table">
            <a:tbl>
              <a:tblPr/>
              <a:tblGrid>
                <a:gridCol w="3036833">
                  <a:extLst>
                    <a:ext uri="{9D8B030D-6E8A-4147-A177-3AD203B41FA5}">
                      <a16:colId xmlns:a16="http://schemas.microsoft.com/office/drawing/2014/main" val="322799796"/>
                    </a:ext>
                  </a:extLst>
                </a:gridCol>
                <a:gridCol w="833996">
                  <a:extLst>
                    <a:ext uri="{9D8B030D-6E8A-4147-A177-3AD203B41FA5}">
                      <a16:colId xmlns:a16="http://schemas.microsoft.com/office/drawing/2014/main" val="3204743900"/>
                    </a:ext>
                  </a:extLst>
                </a:gridCol>
                <a:gridCol w="894430">
                  <a:extLst>
                    <a:ext uri="{9D8B030D-6E8A-4147-A177-3AD203B41FA5}">
                      <a16:colId xmlns:a16="http://schemas.microsoft.com/office/drawing/2014/main" val="4202982916"/>
                    </a:ext>
                  </a:extLst>
                </a:gridCol>
                <a:gridCol w="897452">
                  <a:extLst>
                    <a:ext uri="{9D8B030D-6E8A-4147-A177-3AD203B41FA5}">
                      <a16:colId xmlns:a16="http://schemas.microsoft.com/office/drawing/2014/main" val="1314181656"/>
                    </a:ext>
                  </a:extLst>
                </a:gridCol>
                <a:gridCol w="773561">
                  <a:extLst>
                    <a:ext uri="{9D8B030D-6E8A-4147-A177-3AD203B41FA5}">
                      <a16:colId xmlns:a16="http://schemas.microsoft.com/office/drawing/2014/main" val="62067826"/>
                    </a:ext>
                  </a:extLst>
                </a:gridCol>
                <a:gridCol w="725214">
                  <a:extLst>
                    <a:ext uri="{9D8B030D-6E8A-4147-A177-3AD203B41FA5}">
                      <a16:colId xmlns:a16="http://schemas.microsoft.com/office/drawing/2014/main" val="1272270356"/>
                    </a:ext>
                  </a:extLst>
                </a:gridCol>
                <a:gridCol w="725214">
                  <a:extLst>
                    <a:ext uri="{9D8B030D-6E8A-4147-A177-3AD203B41FA5}">
                      <a16:colId xmlns:a16="http://schemas.microsoft.com/office/drawing/2014/main" val="1589277420"/>
                    </a:ext>
                  </a:extLst>
                </a:gridCol>
              </a:tblGrid>
              <a:tr h="1828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y/o Clasificación Presupuestaria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423591"/>
                  </a:ext>
                </a:extLst>
              </a:tr>
              <a:tr h="43882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657282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Arica y Parinacota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34.800.542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48.730.484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13.929.942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24.920.326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10786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Tarapacá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43.289.065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56.662.724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13.373.659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31.446.437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25436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Antofagasta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76.787.318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79.926.180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3.138.862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42.873.368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71573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Atacama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63.577.870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66.863.744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3.285.874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23.654.547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795974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Coquimbo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61.817.311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72.141.764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10.324.453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30.836.097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020019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Valparaíso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76.209.221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79.318.133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3.108.912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39.172.449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59708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122.001.642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124.545.899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2.544.257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67.319.150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72788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L. Bdo. O'Higgins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65.024.300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66.482.879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1.458.579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35.827.317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02684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Maule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78.869.939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83.593.074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4.723.135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49.857.855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61723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Biobío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118.585.872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123.141.072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4.555.200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67.815.203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31263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Ñuble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697.744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504.086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-193.658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42259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la Araucanía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112.810.505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120.342.404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7.531.899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42.925.730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6785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Ríos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48.349.700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51.390.204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3.040.504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26.000.810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4765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Lagos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77.110.391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89.510.658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12.400.267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52.914.298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45537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Aysén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54.751.336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63.519.536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8.768.200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26.628.128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390622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Magallanes y Antártica Chilena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57.760.188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76.200.111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18.439.923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45.568.848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817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231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504ED3D3-87AF-4353-BD51-9241A0D68508}"/>
              </a:ext>
            </a:extLst>
          </p:cNvPr>
          <p:cNvSpPr txBox="1">
            <a:spLocks/>
          </p:cNvSpPr>
          <p:nvPr/>
        </p:nvSpPr>
        <p:spPr>
          <a:xfrm>
            <a:off x="414336" y="1448299"/>
            <a:ext cx="821079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% de Ejecución Presupuestaria de los GORES a JULIO de 2017 - 2018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 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CAPÍTULOS 61 al 75. PROGRAMAS 01, 02 y 03: INVERSIÓN REGIONAL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9BAF26D-2480-44DC-AF07-7988DD842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724" y="1909319"/>
            <a:ext cx="7108552" cy="405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8013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3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CAPÍTULOS 61 al 75. PROGRAMAS 01: GASTOS DE FUNCIONAMIENTO GOBIERNOS REGIONALES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42E14C2-1E11-445E-BEEF-9883BAE19F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148936"/>
              </p:ext>
            </p:extLst>
          </p:nvPr>
        </p:nvGraphicFramePr>
        <p:xfrm>
          <a:off x="628650" y="1916832"/>
          <a:ext cx="7886700" cy="3400916"/>
        </p:xfrm>
        <a:graphic>
          <a:graphicData uri="http://schemas.openxmlformats.org/drawingml/2006/table">
            <a:tbl>
              <a:tblPr/>
              <a:tblGrid>
                <a:gridCol w="3036833">
                  <a:extLst>
                    <a:ext uri="{9D8B030D-6E8A-4147-A177-3AD203B41FA5}">
                      <a16:colId xmlns:a16="http://schemas.microsoft.com/office/drawing/2014/main" val="3261450440"/>
                    </a:ext>
                  </a:extLst>
                </a:gridCol>
                <a:gridCol w="833996">
                  <a:extLst>
                    <a:ext uri="{9D8B030D-6E8A-4147-A177-3AD203B41FA5}">
                      <a16:colId xmlns:a16="http://schemas.microsoft.com/office/drawing/2014/main" val="2444766639"/>
                    </a:ext>
                  </a:extLst>
                </a:gridCol>
                <a:gridCol w="894430">
                  <a:extLst>
                    <a:ext uri="{9D8B030D-6E8A-4147-A177-3AD203B41FA5}">
                      <a16:colId xmlns:a16="http://schemas.microsoft.com/office/drawing/2014/main" val="3788342557"/>
                    </a:ext>
                  </a:extLst>
                </a:gridCol>
                <a:gridCol w="897452">
                  <a:extLst>
                    <a:ext uri="{9D8B030D-6E8A-4147-A177-3AD203B41FA5}">
                      <a16:colId xmlns:a16="http://schemas.microsoft.com/office/drawing/2014/main" val="2756580770"/>
                    </a:ext>
                  </a:extLst>
                </a:gridCol>
                <a:gridCol w="773561">
                  <a:extLst>
                    <a:ext uri="{9D8B030D-6E8A-4147-A177-3AD203B41FA5}">
                      <a16:colId xmlns:a16="http://schemas.microsoft.com/office/drawing/2014/main" val="2768793550"/>
                    </a:ext>
                  </a:extLst>
                </a:gridCol>
                <a:gridCol w="725214">
                  <a:extLst>
                    <a:ext uri="{9D8B030D-6E8A-4147-A177-3AD203B41FA5}">
                      <a16:colId xmlns:a16="http://schemas.microsoft.com/office/drawing/2014/main" val="3818702437"/>
                    </a:ext>
                  </a:extLst>
                </a:gridCol>
                <a:gridCol w="725214">
                  <a:extLst>
                    <a:ext uri="{9D8B030D-6E8A-4147-A177-3AD203B41FA5}">
                      <a16:colId xmlns:a16="http://schemas.microsoft.com/office/drawing/2014/main" val="2333170946"/>
                    </a:ext>
                  </a:extLst>
                </a:gridCol>
              </a:tblGrid>
              <a:tr h="1828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y/o Clasificación Presupuestaria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1116649"/>
                  </a:ext>
                </a:extLst>
              </a:tr>
              <a:tr h="29255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610928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Arica y Parinacota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4.038.706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4.119.423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80.717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2.263.134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96736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Tarapacá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3.721.244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3.896.102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174.858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2.469.066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869268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Antofagasta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4.097.058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4.101.569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2.236.334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7309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Atacama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3.835.597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3.717.707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-117.890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2.016.708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464447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Coquimbo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4.375.437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4.214.770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-160.667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2.541.393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62056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Valparaíso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4.885.686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5.047.384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161.698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3.023.231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0692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6.815.677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6.779.195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-36.482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4.577.744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34983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L. Bdo. O'Higgins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3.778.694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3.868.718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2.202.506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7799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Maule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4.129.440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4.198.685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69.245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2.469.074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948117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Biobío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5.425.713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5.491.198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65.485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3.257.472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054768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Ñuble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697.744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504.086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50625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la Araucanía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4.547.005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4.580.360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33.355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2.691.741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64008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Ríos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4.174.854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4.245.385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70.531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2.499.368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71902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Lagos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4.455.922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4.391.575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-64.347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2.595.856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52642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Aysén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4.903.445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4.847.165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-56.280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2.769.644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3583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Magallanes y Antártica Chilena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4.291.803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4.289.269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-2.534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2.406.970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937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4085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CAPÍTULOS 61 al 75. PROGRAMAS 02 y 03: INVERSIÓN REGIONAL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FAF493C-F28D-4E91-91D8-79A8B4060A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185889"/>
              </p:ext>
            </p:extLst>
          </p:nvPr>
        </p:nvGraphicFramePr>
        <p:xfrm>
          <a:off x="628650" y="1861659"/>
          <a:ext cx="7886700" cy="3547192"/>
        </p:xfrm>
        <a:graphic>
          <a:graphicData uri="http://schemas.openxmlformats.org/drawingml/2006/table">
            <a:tbl>
              <a:tblPr/>
              <a:tblGrid>
                <a:gridCol w="3036833">
                  <a:extLst>
                    <a:ext uri="{9D8B030D-6E8A-4147-A177-3AD203B41FA5}">
                      <a16:colId xmlns:a16="http://schemas.microsoft.com/office/drawing/2014/main" val="253905177"/>
                    </a:ext>
                  </a:extLst>
                </a:gridCol>
                <a:gridCol w="833996">
                  <a:extLst>
                    <a:ext uri="{9D8B030D-6E8A-4147-A177-3AD203B41FA5}">
                      <a16:colId xmlns:a16="http://schemas.microsoft.com/office/drawing/2014/main" val="3662269269"/>
                    </a:ext>
                  </a:extLst>
                </a:gridCol>
                <a:gridCol w="894430">
                  <a:extLst>
                    <a:ext uri="{9D8B030D-6E8A-4147-A177-3AD203B41FA5}">
                      <a16:colId xmlns:a16="http://schemas.microsoft.com/office/drawing/2014/main" val="2578412353"/>
                    </a:ext>
                  </a:extLst>
                </a:gridCol>
                <a:gridCol w="897452">
                  <a:extLst>
                    <a:ext uri="{9D8B030D-6E8A-4147-A177-3AD203B41FA5}">
                      <a16:colId xmlns:a16="http://schemas.microsoft.com/office/drawing/2014/main" val="586382518"/>
                    </a:ext>
                  </a:extLst>
                </a:gridCol>
                <a:gridCol w="773561">
                  <a:extLst>
                    <a:ext uri="{9D8B030D-6E8A-4147-A177-3AD203B41FA5}">
                      <a16:colId xmlns:a16="http://schemas.microsoft.com/office/drawing/2014/main" val="2175717575"/>
                    </a:ext>
                  </a:extLst>
                </a:gridCol>
                <a:gridCol w="725214">
                  <a:extLst>
                    <a:ext uri="{9D8B030D-6E8A-4147-A177-3AD203B41FA5}">
                      <a16:colId xmlns:a16="http://schemas.microsoft.com/office/drawing/2014/main" val="259212463"/>
                    </a:ext>
                  </a:extLst>
                </a:gridCol>
                <a:gridCol w="725214">
                  <a:extLst>
                    <a:ext uri="{9D8B030D-6E8A-4147-A177-3AD203B41FA5}">
                      <a16:colId xmlns:a16="http://schemas.microsoft.com/office/drawing/2014/main" val="3174586881"/>
                    </a:ext>
                  </a:extLst>
                </a:gridCol>
              </a:tblGrid>
              <a:tr h="1828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y/o Clasificación Presupuestaria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685214"/>
                  </a:ext>
                </a:extLst>
              </a:tr>
              <a:tr h="43882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650808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Arica y Parinacota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30.761.836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44.611.061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13.849.225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22.657.192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63631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Tarapacá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39.567.821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52.766.622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13.198.801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28.977.371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481342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Antofagasta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72.690.260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75.824.611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3.134.351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40.637.034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30085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Atacama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59.742.273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63.146.037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3.403.764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21.637.839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245057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Coquimbo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57.441.874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67.926.994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10.485.120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28.294.704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0083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Valparaíso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71.323.535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74.270.749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2.947.214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36.149.218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826184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115.185.965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117.766.704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2.580.739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62.741.406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952838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L. Bdo. O'Higgins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61.245.606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62.614.161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1.368.555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33.624.811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435747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Maule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74.740.499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79.394.389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4.653.890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47.388.781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2242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Biobío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113.160.159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117.649.874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4.489.715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64.557.731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24385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Ñuble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12549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la Araucanía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108.263.500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115.762.044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7.498.544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40.233.989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97323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Ríos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44.174.846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47.144.819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2.969.973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23.501.442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17365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Lagos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72.654.469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85.119.083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12.464.614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50.318.442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70795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Aysén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49.847.891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58.672.371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8.824.480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23.858.484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8441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Magallanes y Antártica Chilena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53.468.385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71.910.842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18.442.457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43.161.878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516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8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MINISTERIO DEL INTERIOR Y SEGURIDAD PÚBLICA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EFC0AEA-A6F0-4B81-ACCB-33FDA6BB3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3" y="2122687"/>
            <a:ext cx="4113768" cy="2520282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7450BD7-9E26-41F8-872D-24F0D68EC1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2122687"/>
            <a:ext cx="4113768" cy="252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MINISTERIO DEL INTERIOR Y SEGURIDAD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3DAD870-AE25-4DF7-9104-34726706A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622090"/>
              </p:ext>
            </p:extLst>
          </p:nvPr>
        </p:nvGraphicFramePr>
        <p:xfrm>
          <a:off x="557955" y="2007047"/>
          <a:ext cx="7886700" cy="2514105"/>
        </p:xfrm>
        <a:graphic>
          <a:graphicData uri="http://schemas.openxmlformats.org/drawingml/2006/table">
            <a:tbl>
              <a:tblPr/>
              <a:tblGrid>
                <a:gridCol w="736670">
                  <a:extLst>
                    <a:ext uri="{9D8B030D-6E8A-4147-A177-3AD203B41FA5}">
                      <a16:colId xmlns:a16="http://schemas.microsoft.com/office/drawing/2014/main" val="3907835348"/>
                    </a:ext>
                  </a:extLst>
                </a:gridCol>
                <a:gridCol w="2827512">
                  <a:extLst>
                    <a:ext uri="{9D8B030D-6E8A-4147-A177-3AD203B41FA5}">
                      <a16:colId xmlns:a16="http://schemas.microsoft.com/office/drawing/2014/main" val="3995168471"/>
                    </a:ext>
                  </a:extLst>
                </a:gridCol>
                <a:gridCol w="739378">
                  <a:extLst>
                    <a:ext uri="{9D8B030D-6E8A-4147-A177-3AD203B41FA5}">
                      <a16:colId xmlns:a16="http://schemas.microsoft.com/office/drawing/2014/main" val="1116107381"/>
                    </a:ext>
                  </a:extLst>
                </a:gridCol>
                <a:gridCol w="739378">
                  <a:extLst>
                    <a:ext uri="{9D8B030D-6E8A-4147-A177-3AD203B41FA5}">
                      <a16:colId xmlns:a16="http://schemas.microsoft.com/office/drawing/2014/main" val="387730835"/>
                    </a:ext>
                  </a:extLst>
                </a:gridCol>
                <a:gridCol w="739378">
                  <a:extLst>
                    <a:ext uri="{9D8B030D-6E8A-4147-A177-3AD203B41FA5}">
                      <a16:colId xmlns:a16="http://schemas.microsoft.com/office/drawing/2014/main" val="3563339212"/>
                    </a:ext>
                  </a:extLst>
                </a:gridCol>
                <a:gridCol w="739378">
                  <a:extLst>
                    <a:ext uri="{9D8B030D-6E8A-4147-A177-3AD203B41FA5}">
                      <a16:colId xmlns:a16="http://schemas.microsoft.com/office/drawing/2014/main" val="985905000"/>
                    </a:ext>
                  </a:extLst>
                </a:gridCol>
                <a:gridCol w="682503">
                  <a:extLst>
                    <a:ext uri="{9D8B030D-6E8A-4147-A177-3AD203B41FA5}">
                      <a16:colId xmlns:a16="http://schemas.microsoft.com/office/drawing/2014/main" val="309984413"/>
                    </a:ext>
                  </a:extLst>
                </a:gridCol>
                <a:gridCol w="682503">
                  <a:extLst>
                    <a:ext uri="{9D8B030D-6E8A-4147-A177-3AD203B41FA5}">
                      <a16:colId xmlns:a16="http://schemas.microsoft.com/office/drawing/2014/main" val="1970792501"/>
                    </a:ext>
                  </a:extLst>
                </a:gridCol>
              </a:tblGrid>
              <a:tr h="17219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216732"/>
                  </a:ext>
                </a:extLst>
              </a:tr>
              <a:tr h="27551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038370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3.270.614.019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3.326.990.385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56.376.366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1.759.068.942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541879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1.309.617.239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1.303.623.518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-5.993.721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786.523.322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921942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242.378.137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230.693.288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-11.684.849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98.122.258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109688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1.418.028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3.278.089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1.860.061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4.152.900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292,9%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126,7%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234763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284.486.531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328.643.046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44.156.515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184.620.404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774205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7.402.397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7.387.968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-14.429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3.174.986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879899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1.145.360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1.135.590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902.101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9233,4%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731402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65.600.313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94.549.481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28.949.168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36.441.855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904991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680.823.386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648.297.984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-32.525.402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322.205.285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62812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12.180.998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12.180.998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-787.067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-6,5%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-6,5%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175471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638.639.605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599.949.715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-38.689.890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239.377.785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648097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28.057.615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91.675.371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63.617.756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84.335.113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300,6%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263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9E27C69-ADB3-4D9F-BA0C-CBFC9430E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332020"/>
              </p:ext>
            </p:extLst>
          </p:nvPr>
        </p:nvGraphicFramePr>
        <p:xfrm>
          <a:off x="628650" y="1700808"/>
          <a:ext cx="7886699" cy="3821438"/>
        </p:xfrm>
        <a:graphic>
          <a:graphicData uri="http://schemas.openxmlformats.org/drawingml/2006/table">
            <a:tbl>
              <a:tblPr/>
              <a:tblGrid>
                <a:gridCol w="358376">
                  <a:extLst>
                    <a:ext uri="{9D8B030D-6E8A-4147-A177-3AD203B41FA5}">
                      <a16:colId xmlns:a16="http://schemas.microsoft.com/office/drawing/2014/main" val="2507400176"/>
                    </a:ext>
                  </a:extLst>
                </a:gridCol>
                <a:gridCol w="358376">
                  <a:extLst>
                    <a:ext uri="{9D8B030D-6E8A-4147-A177-3AD203B41FA5}">
                      <a16:colId xmlns:a16="http://schemas.microsoft.com/office/drawing/2014/main" val="210221517"/>
                    </a:ext>
                  </a:extLst>
                </a:gridCol>
                <a:gridCol w="3341617">
                  <a:extLst>
                    <a:ext uri="{9D8B030D-6E8A-4147-A177-3AD203B41FA5}">
                      <a16:colId xmlns:a16="http://schemas.microsoft.com/office/drawing/2014/main" val="4120616678"/>
                    </a:ext>
                  </a:extLst>
                </a:gridCol>
                <a:gridCol w="668323">
                  <a:extLst>
                    <a:ext uri="{9D8B030D-6E8A-4147-A177-3AD203B41FA5}">
                      <a16:colId xmlns:a16="http://schemas.microsoft.com/office/drawing/2014/main" val="2732897740"/>
                    </a:ext>
                  </a:extLst>
                </a:gridCol>
                <a:gridCol w="668323">
                  <a:extLst>
                    <a:ext uri="{9D8B030D-6E8A-4147-A177-3AD203B41FA5}">
                      <a16:colId xmlns:a16="http://schemas.microsoft.com/office/drawing/2014/main" val="3216594999"/>
                    </a:ext>
                  </a:extLst>
                </a:gridCol>
                <a:gridCol w="690116">
                  <a:extLst>
                    <a:ext uri="{9D8B030D-6E8A-4147-A177-3AD203B41FA5}">
                      <a16:colId xmlns:a16="http://schemas.microsoft.com/office/drawing/2014/main" val="425686310"/>
                    </a:ext>
                  </a:extLst>
                </a:gridCol>
                <a:gridCol w="581151">
                  <a:extLst>
                    <a:ext uri="{9D8B030D-6E8A-4147-A177-3AD203B41FA5}">
                      <a16:colId xmlns:a16="http://schemas.microsoft.com/office/drawing/2014/main" val="2467543811"/>
                    </a:ext>
                  </a:extLst>
                </a:gridCol>
                <a:gridCol w="581151">
                  <a:extLst>
                    <a:ext uri="{9D8B030D-6E8A-4147-A177-3AD203B41FA5}">
                      <a16:colId xmlns:a16="http://schemas.microsoft.com/office/drawing/2014/main" val="3729408992"/>
                    </a:ext>
                  </a:extLst>
                </a:gridCol>
                <a:gridCol w="639266">
                  <a:extLst>
                    <a:ext uri="{9D8B030D-6E8A-4147-A177-3AD203B41FA5}">
                      <a16:colId xmlns:a16="http://schemas.microsoft.com/office/drawing/2014/main" val="1833474941"/>
                    </a:ext>
                  </a:extLst>
                </a:gridCol>
              </a:tblGrid>
              <a:tr h="1453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209564"/>
                  </a:ext>
                </a:extLst>
              </a:tr>
              <a:tr h="370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346632"/>
                  </a:ext>
                </a:extLst>
              </a:tr>
              <a:tr h="14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Gobierno Interior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69.599.700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68.852.046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-747.654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43.583.394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961599"/>
                  </a:ext>
                </a:extLst>
              </a:tr>
              <a:tr h="14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Nacional de Emergencia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15.080.728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14.889.197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-191.531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8.387.281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290814"/>
                  </a:ext>
                </a:extLst>
              </a:tr>
              <a:tr h="14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603.423.125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598.646.430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-4.776.695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261.939.293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041150"/>
                  </a:ext>
                </a:extLst>
              </a:tr>
              <a:tr h="14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Desarrollo Regional y Administrativo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44.516.403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45.814.089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1.297.686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26.385.115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226308"/>
                  </a:ext>
                </a:extLst>
              </a:tr>
              <a:tr h="14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Fortalecimiento de la Gestión Subnacional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8.670.842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9.088.887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1.829.004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451121"/>
                  </a:ext>
                </a:extLst>
              </a:tr>
              <a:tr h="14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Programas de Desarrollo Local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182.961.999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198.505.156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15.543.157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99.117.505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666950"/>
                  </a:ext>
                </a:extLst>
              </a:tr>
              <a:tr h="14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Transferencias a Gobiernos Regionales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170.508.876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150.247.421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-20.261.455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52.986.472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78428"/>
                  </a:ext>
                </a:extLst>
              </a:tr>
              <a:tr h="14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Programas de Convergencia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81.621.197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27712"/>
                  </a:ext>
                </a:extLst>
              </a:tr>
              <a:tr h="14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Inteligencia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6.162.944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6.052.740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-110.204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3.805.908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851345"/>
                  </a:ext>
                </a:extLst>
              </a:tr>
              <a:tr h="14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36.831.736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37.761.605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929.869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17.788.030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746487"/>
                  </a:ext>
                </a:extLst>
              </a:tr>
              <a:tr h="14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Prevención del Delito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32.836.372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33.975.709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1.139.337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15.742.581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530830"/>
                  </a:ext>
                </a:extLst>
              </a:tr>
              <a:tr h="14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Centros Regionales de Atención y Orientación a Víctimas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3.995.364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3.785.896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-209.468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2.045.449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688929"/>
                  </a:ext>
                </a:extLst>
              </a:tr>
              <a:tr h="14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para Prevención y Rehabilitación Consumo de Drogas y Alcohol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65.992.862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66.150.447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157.585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37.304.968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622660"/>
                  </a:ext>
                </a:extLst>
              </a:tr>
              <a:tr h="14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81.690.798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126.411.557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44.720.759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94.025.740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902595"/>
                  </a:ext>
                </a:extLst>
              </a:tr>
              <a:tr h="14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del Interior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30.973.198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74.888.131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43.914.933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63.395.086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83908"/>
                  </a:ext>
                </a:extLst>
              </a:tr>
              <a:tr h="14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Red de Conectividad del Estado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5.466.729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5.272.555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-194.174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1.798.597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399601"/>
                  </a:ext>
                </a:extLst>
              </a:tr>
              <a:tr h="14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Fondo Social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4.025.699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5.025.699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43.896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672318"/>
                  </a:ext>
                </a:extLst>
              </a:tr>
              <a:tr h="14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Bomberos de Chile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28.788.161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269298"/>
                  </a:ext>
                </a:extLst>
              </a:tr>
              <a:tr h="14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1.082.692.664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1.091.996.390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9.303.726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617.064.652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720240"/>
                  </a:ext>
                </a:extLst>
              </a:tr>
              <a:tr h="14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29.668.466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31.988.004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2.319.538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16.931.758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707064"/>
                  </a:ext>
                </a:extLst>
              </a:tr>
              <a:tr h="14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Policía de Investigaciones de Chile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321.692.030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330.085.457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8.393.427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189.775.640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506020"/>
                  </a:ext>
                </a:extLst>
              </a:tr>
              <a:tr h="14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al 75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1.092.442.944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1.202.872.952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110.430.008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607.760.563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005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01. PROGRAMA 01: SERVICIO DE GOBIERNO INTERIOR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1A238C3-BF3E-4A3E-8C8A-FC8423B7D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577708"/>
              </p:ext>
            </p:extLst>
          </p:nvPr>
        </p:nvGraphicFramePr>
        <p:xfrm>
          <a:off x="628649" y="1916832"/>
          <a:ext cx="7886701" cy="4138266"/>
        </p:xfrm>
        <a:graphic>
          <a:graphicData uri="http://schemas.openxmlformats.org/drawingml/2006/table">
            <a:tbl>
              <a:tblPr/>
              <a:tblGrid>
                <a:gridCol w="239983">
                  <a:extLst>
                    <a:ext uri="{9D8B030D-6E8A-4147-A177-3AD203B41FA5}">
                      <a16:colId xmlns:a16="http://schemas.microsoft.com/office/drawing/2014/main" val="2779127226"/>
                    </a:ext>
                  </a:extLst>
                </a:gridCol>
                <a:gridCol w="239983">
                  <a:extLst>
                    <a:ext uri="{9D8B030D-6E8A-4147-A177-3AD203B41FA5}">
                      <a16:colId xmlns:a16="http://schemas.microsoft.com/office/drawing/2014/main" val="2692248276"/>
                    </a:ext>
                  </a:extLst>
                </a:gridCol>
                <a:gridCol w="239983">
                  <a:extLst>
                    <a:ext uri="{9D8B030D-6E8A-4147-A177-3AD203B41FA5}">
                      <a16:colId xmlns:a16="http://schemas.microsoft.com/office/drawing/2014/main" val="3617176695"/>
                    </a:ext>
                  </a:extLst>
                </a:gridCol>
                <a:gridCol w="2857974">
                  <a:extLst>
                    <a:ext uri="{9D8B030D-6E8A-4147-A177-3AD203B41FA5}">
                      <a16:colId xmlns:a16="http://schemas.microsoft.com/office/drawing/2014/main" val="128066277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182592449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1738262872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29840281"/>
                    </a:ext>
                  </a:extLst>
                </a:gridCol>
                <a:gridCol w="654498">
                  <a:extLst>
                    <a:ext uri="{9D8B030D-6E8A-4147-A177-3AD203B41FA5}">
                      <a16:colId xmlns:a16="http://schemas.microsoft.com/office/drawing/2014/main" val="2183123831"/>
                    </a:ext>
                  </a:extLst>
                </a:gridCol>
                <a:gridCol w="752673">
                  <a:extLst>
                    <a:ext uri="{9D8B030D-6E8A-4147-A177-3AD203B41FA5}">
                      <a16:colId xmlns:a16="http://schemas.microsoft.com/office/drawing/2014/main" val="2362580221"/>
                    </a:ext>
                  </a:extLst>
                </a:gridCol>
                <a:gridCol w="709039">
                  <a:extLst>
                    <a:ext uri="{9D8B030D-6E8A-4147-A177-3AD203B41FA5}">
                      <a16:colId xmlns:a16="http://schemas.microsoft.com/office/drawing/2014/main" val="1632064957"/>
                    </a:ext>
                  </a:extLst>
                </a:gridCol>
              </a:tblGrid>
              <a:tr h="1636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074745"/>
                  </a:ext>
                </a:extLst>
              </a:tr>
              <a:tr h="278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366627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69.599.700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68.852.046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-747.654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43.583.394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882777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32.806.012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32.572.516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-233.496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18.777.953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488491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6.576.256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6.132.067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-444.189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3.294.497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986388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1.028.792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10287920,0%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10287920,0%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70531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406424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1.028.792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044894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10.881.383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10.881.383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4.959.825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751760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698765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Nacional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53397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10.881.373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10.881.373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4.959.825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067402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de Régimen  Interior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705097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Complejos Fronterizos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7.127.511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7.127.511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3.760.286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042776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a Migrantes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1.355.162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1.355.162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320.174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5109"/>
                  </a:ext>
                </a:extLst>
              </a:tr>
              <a:tr h="278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Coordinación, Orden Público y Gestión Territorial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1.952.688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1.952.688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727.595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316101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Barrios Transitorios de Emergencias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446.002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446.002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151.770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232771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383.110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939.084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555.974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122.127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409787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146.008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116.521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-29.487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288341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21.732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-5.499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502315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24.745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648.165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623.420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88.048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355,8%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798028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135.859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108.422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-27.437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14.023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835606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49.267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44.244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-5.023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828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01. PROGRAMA 01: SERVICIO DE GOBIERNO INTERIOR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F7FED55-C59E-4DE5-B78D-470DE25A74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986577"/>
              </p:ext>
            </p:extLst>
          </p:nvPr>
        </p:nvGraphicFramePr>
        <p:xfrm>
          <a:off x="628649" y="1916832"/>
          <a:ext cx="7886701" cy="2219525"/>
        </p:xfrm>
        <a:graphic>
          <a:graphicData uri="http://schemas.openxmlformats.org/drawingml/2006/table">
            <a:tbl>
              <a:tblPr/>
              <a:tblGrid>
                <a:gridCol w="239983">
                  <a:extLst>
                    <a:ext uri="{9D8B030D-6E8A-4147-A177-3AD203B41FA5}">
                      <a16:colId xmlns:a16="http://schemas.microsoft.com/office/drawing/2014/main" val="3393509565"/>
                    </a:ext>
                  </a:extLst>
                </a:gridCol>
                <a:gridCol w="239983">
                  <a:extLst>
                    <a:ext uri="{9D8B030D-6E8A-4147-A177-3AD203B41FA5}">
                      <a16:colId xmlns:a16="http://schemas.microsoft.com/office/drawing/2014/main" val="1047683260"/>
                    </a:ext>
                  </a:extLst>
                </a:gridCol>
                <a:gridCol w="239983">
                  <a:extLst>
                    <a:ext uri="{9D8B030D-6E8A-4147-A177-3AD203B41FA5}">
                      <a16:colId xmlns:a16="http://schemas.microsoft.com/office/drawing/2014/main" val="1273223487"/>
                    </a:ext>
                  </a:extLst>
                </a:gridCol>
                <a:gridCol w="2857974">
                  <a:extLst>
                    <a:ext uri="{9D8B030D-6E8A-4147-A177-3AD203B41FA5}">
                      <a16:colId xmlns:a16="http://schemas.microsoft.com/office/drawing/2014/main" val="746173340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1361600409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30038448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665345020"/>
                    </a:ext>
                  </a:extLst>
                </a:gridCol>
                <a:gridCol w="654498">
                  <a:extLst>
                    <a:ext uri="{9D8B030D-6E8A-4147-A177-3AD203B41FA5}">
                      <a16:colId xmlns:a16="http://schemas.microsoft.com/office/drawing/2014/main" val="1553772419"/>
                    </a:ext>
                  </a:extLst>
                </a:gridCol>
                <a:gridCol w="752673">
                  <a:extLst>
                    <a:ext uri="{9D8B030D-6E8A-4147-A177-3AD203B41FA5}">
                      <a16:colId xmlns:a16="http://schemas.microsoft.com/office/drawing/2014/main" val="4121737418"/>
                    </a:ext>
                  </a:extLst>
                </a:gridCol>
                <a:gridCol w="709039">
                  <a:extLst>
                    <a:ext uri="{9D8B030D-6E8A-4147-A177-3AD203B41FA5}">
                      <a16:colId xmlns:a16="http://schemas.microsoft.com/office/drawing/2014/main" val="826839406"/>
                    </a:ext>
                  </a:extLst>
                </a:gridCol>
              </a:tblGrid>
              <a:tr h="1636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791143"/>
                  </a:ext>
                </a:extLst>
              </a:tr>
              <a:tr h="278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452163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4.479.032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3.853.089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-625.943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404.404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92640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4.479.032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3.853.089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-625.943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404.404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015625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882308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187371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12.401.974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163704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12.401.974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046920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 a Concesiones de Complejos Fronterizos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10.197.873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10.197.873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10.083.575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151775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4.276.014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4.276.014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2.318.399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272660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2.593.822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82600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2.593.822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226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0890" y="13575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04. PROGRAMA 01: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NACIONAL DE EMERGENCIA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9F85670-807B-443D-AEF9-BBDDB03449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595467"/>
              </p:ext>
            </p:extLst>
          </p:nvPr>
        </p:nvGraphicFramePr>
        <p:xfrm>
          <a:off x="628651" y="1812900"/>
          <a:ext cx="7886698" cy="4141643"/>
        </p:xfrm>
        <a:graphic>
          <a:graphicData uri="http://schemas.openxmlformats.org/drawingml/2006/table">
            <a:tbl>
              <a:tblPr/>
              <a:tblGrid>
                <a:gridCol w="304170">
                  <a:extLst>
                    <a:ext uri="{9D8B030D-6E8A-4147-A177-3AD203B41FA5}">
                      <a16:colId xmlns:a16="http://schemas.microsoft.com/office/drawing/2014/main" val="482948824"/>
                    </a:ext>
                  </a:extLst>
                </a:gridCol>
                <a:gridCol w="304170">
                  <a:extLst>
                    <a:ext uri="{9D8B030D-6E8A-4147-A177-3AD203B41FA5}">
                      <a16:colId xmlns:a16="http://schemas.microsoft.com/office/drawing/2014/main" val="2435489625"/>
                    </a:ext>
                  </a:extLst>
                </a:gridCol>
                <a:gridCol w="304170">
                  <a:extLst>
                    <a:ext uri="{9D8B030D-6E8A-4147-A177-3AD203B41FA5}">
                      <a16:colId xmlns:a16="http://schemas.microsoft.com/office/drawing/2014/main" val="292181029"/>
                    </a:ext>
                  </a:extLst>
                </a:gridCol>
                <a:gridCol w="2835301">
                  <a:extLst>
                    <a:ext uri="{9D8B030D-6E8A-4147-A177-3AD203B41FA5}">
                      <a16:colId xmlns:a16="http://schemas.microsoft.com/office/drawing/2014/main" val="3574100823"/>
                    </a:ext>
                  </a:extLst>
                </a:gridCol>
                <a:gridCol w="727836">
                  <a:extLst>
                    <a:ext uri="{9D8B030D-6E8A-4147-A177-3AD203B41FA5}">
                      <a16:colId xmlns:a16="http://schemas.microsoft.com/office/drawing/2014/main" val="2516668437"/>
                    </a:ext>
                  </a:extLst>
                </a:gridCol>
                <a:gridCol w="727836">
                  <a:extLst>
                    <a:ext uri="{9D8B030D-6E8A-4147-A177-3AD203B41FA5}">
                      <a16:colId xmlns:a16="http://schemas.microsoft.com/office/drawing/2014/main" val="1283367953"/>
                    </a:ext>
                  </a:extLst>
                </a:gridCol>
                <a:gridCol w="727836">
                  <a:extLst>
                    <a:ext uri="{9D8B030D-6E8A-4147-A177-3AD203B41FA5}">
                      <a16:colId xmlns:a16="http://schemas.microsoft.com/office/drawing/2014/main" val="1005811028"/>
                    </a:ext>
                  </a:extLst>
                </a:gridCol>
                <a:gridCol w="651793">
                  <a:extLst>
                    <a:ext uri="{9D8B030D-6E8A-4147-A177-3AD203B41FA5}">
                      <a16:colId xmlns:a16="http://schemas.microsoft.com/office/drawing/2014/main" val="1932186255"/>
                    </a:ext>
                  </a:extLst>
                </a:gridCol>
                <a:gridCol w="651793">
                  <a:extLst>
                    <a:ext uri="{9D8B030D-6E8A-4147-A177-3AD203B41FA5}">
                      <a16:colId xmlns:a16="http://schemas.microsoft.com/office/drawing/2014/main" val="290088084"/>
                    </a:ext>
                  </a:extLst>
                </a:gridCol>
                <a:gridCol w="651793">
                  <a:extLst>
                    <a:ext uri="{9D8B030D-6E8A-4147-A177-3AD203B41FA5}">
                      <a16:colId xmlns:a16="http://schemas.microsoft.com/office/drawing/2014/main" val="3788736788"/>
                    </a:ext>
                  </a:extLst>
                </a:gridCol>
              </a:tblGrid>
              <a:tr h="162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572673"/>
                  </a:ext>
                </a:extLst>
              </a:tr>
              <a:tr h="554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19080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15.080.728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14.889.197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-191.531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8.387.281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676337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6.820.304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6.682.455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-137.849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4.344.866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154923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4.202.307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3.974.592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-227.715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1.777.744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882906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05321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059347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3.629.688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3.646.688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1.869.639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71598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66.238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4629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66.238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00263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170.000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513597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Respaldo de Telecomunicaciones - Ejército de Chile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170.000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71449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3.173.611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3.173.611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1.633.401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74176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en Protección Civil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369.779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369.779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86.624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19303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Universidad de Chile - Red Sismológica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2.803.832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2.803.832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1.546.777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371543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24977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UNDAC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70238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428.429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375.345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-53.084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184.915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640826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67.937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54.218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-13.719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49.857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99729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-1.036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66621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177.383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208.520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31.137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25.642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22044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21.001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16.760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-4.241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16.694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672601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156.978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91.753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-65.225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90.970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062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3193</TotalTime>
  <Words>8229</Words>
  <Application>Microsoft Office PowerPoint</Application>
  <PresentationFormat>Presentación en pantalla (4:3)</PresentationFormat>
  <Paragraphs>4776</Paragraphs>
  <Slides>33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41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ACUMULADA DE GASTOS PRESUPUESTARIOS AL MES DE JULIO DE 2018 PARTIDA 05: MINISTERIO DEL INTERIOR Y SEGURIDAD PÚBLICA</vt:lpstr>
      <vt:lpstr>EJECUCIÓN ACUMULADA DE GASTOS A JULIO DE 2018  PARTIDA 05 MINISTERIO DEL INTERIOR Y SEGURIDAD PÚBLICA</vt:lpstr>
      <vt:lpstr>EJECUCIÓN ACUMULADA DE GASTOS A JULIO DE 2018  PARTIDA 05 MINISTERIO DEL INTERIOR Y SEGURIDAD PÚBLICA</vt:lpstr>
      <vt:lpstr>COMPORTAMIENTO DE LA EJECUCIÓN ACUMULADA DE GASTOS A JULIO DE 2018  PARTIDA 05 MINISTERIO DEL INTERIOR Y SEGURIDAD PÚBLICA</vt:lpstr>
      <vt:lpstr>EJECUCIÓN ACUMULADA DE GASTOS A JULIO DE 2018  PARTIDA 05 MINISTERIO DEL INTERIOR Y SEGURIDAD PÚBLICA</vt:lpstr>
      <vt:lpstr>EJECUCIÓN ACUMULADA DE GASTOS A JULIO DE 2018  PARTIDA 05 RESUMEN POR CAPÍTULOS</vt:lpstr>
      <vt:lpstr>EJECUCIÓN ACUMULADA DE GASTOS A JULIO DE 2018  PARTIDA 05. CAPÍTULO 01. PROGRAMA 01: SERVICIO DE GOBIERNO INTERIOR</vt:lpstr>
      <vt:lpstr>EJECUCIÓN ACUMULADA DE GASTOS A JULIO DE 2018  PARTIDA 05. CAPÍTULO 01. PROGRAMA 01: SERVICIO DE GOBIERNO INTERIOR</vt:lpstr>
      <vt:lpstr>EJECUCIÓN ACUMULADA DE GASTOS A JULIO DE 2018  PARTIDA 05. CAPÍTULO 04. PROGRAMA 01: OFICINA NACIONAL DE EMERGENCIA</vt:lpstr>
      <vt:lpstr>EJECUCIÓN ACUMULADA DE GASTOS A JULIO DE 2018  PARTIDA 05. CAPÍTULO 05. PROGRAMA 01: SUBSECRETARÍA DE DESARROLLO REGIONAL Y ADMINISTRATIVO</vt:lpstr>
      <vt:lpstr>EJECUCIÓN ACUMULADA DE GASTOS A JULIO DE 2018  PARTIDA 05. CAPÍTULO 05. PROGRAMA 02: FORTALECIMIENTO DE LA GESTIÓN SUBNACIONAL</vt:lpstr>
      <vt:lpstr>EJECUCIÓN ACUMULADA DE GASTOS A JULIO DE 2018  PARTIDA 05. CAPÍTULO 05. PROGRAMA 03: PROGRAMA DE DESARROLLO LOCAL</vt:lpstr>
      <vt:lpstr>EJECUCIÓN ACUMULADA DE GASTOS A JULIO DE 2018  PARTIDA 05. CAPÍTULO 05. PROGRAMA 05: TRANSFERENCIAS A LOS GOBIERNOS REGIONALES</vt:lpstr>
      <vt:lpstr>EJECUCIÓN ACUMULADA DE GASTOS A JULIO DE 2018  PARTIDA 05. CAPÍTULO 05. PROGRAMA 05: TRANSFERENCIAS A LOS GOBIERNOS REGIONALES</vt:lpstr>
      <vt:lpstr>EJECUCIÓN ACUMULADA DE GASTOS A JULIO DE 2018  PARTIDA 05. CAPÍTULO 05. PROGRAMA 06: PROGRAMAS DE CONVERGENCIA</vt:lpstr>
      <vt:lpstr>EJECUCIÓN ACUMULADA DE GASTOS A JULIO DE 2018  PARTIDA 05. CAPÍTULO 07. PROGRAMA 01: AGENCIA NACIONAL DE INTELIGENCIA</vt:lpstr>
      <vt:lpstr>EJECUCIÓN ACUMULADA DE GASTOS A JULIO DE 2018  PARTIDA 05. CAPÍTULO 08. PROGRAMA 01: SUBSECRETARÍA DE PREVENCIÓN DEL DELITO</vt:lpstr>
      <vt:lpstr>EJECUCIÓN ACUMULADA DE GASTOS A JULIO DE 2018  PARTIDA 05. CAPÍTULO 08. PROGRAMA 02: CENTROS REGIONALES DE ATENCIÓN Y ORIENTACIÓN A VÍCTIMAS</vt:lpstr>
      <vt:lpstr>EJECUCIÓN ACUMULADA DE GASTOS A JULIO DE 2018  PARTIDA 05. CAPÍTULO 09. PROGRAMA 01: SERV. NACIONAL PARA PREVENCIÓN Y REHABIL. CONSUMO DE DROGAS Y ALCOHOL</vt:lpstr>
      <vt:lpstr>EJECUCIÓN ACUMULADA DE GASTOS A JULIO DE 2018  PARTIDA 05. CAPÍTULO 10. PROGRAMA 01: SUBSECRETARÍA DEL INTERIOR</vt:lpstr>
      <vt:lpstr>EJECUCIÓN ACUMULADA DE GASTOS A JULIO DE 2018  PARTIDA 05. CAPÍTULO 10. PROGRAMA 01: SUBSECRETARÍA DEL INTERIOR</vt:lpstr>
      <vt:lpstr>EJECUCIÓN ACUMULADA DE GASTOS A JULIO DE 2018  PARTIDA 05. CAPÍTULO 10. PROGRAMA 02: RED DE CONECTIVIDAD DEL ESTADO</vt:lpstr>
      <vt:lpstr>EJECUCIÓN ACUMULADA DE GASTOS A JULIO DE 2018  PARTIDA 05. CAPÍTULO 10. PROGRAMA 03: FONDO SOCIAL</vt:lpstr>
      <vt:lpstr>EJECUCIÓN ACUMULADA DE GASTOS A JULIO DE 2018  PARTIDA 05. CAPÍTULO 10. PROGRAMA 04: BOMBEROS DE CHILE</vt:lpstr>
      <vt:lpstr>EJECUCIÓN ACUMULADA DE GASTOS A JULIO DE 2018  PARTIDA 05. CAPÍTULO 31. PROGRAMA 01: CARABINEROS DE CHILE</vt:lpstr>
      <vt:lpstr>EJECUCIÓN ACUMULADA DE GASTOS A JULIO DE 2018  PARTIDA 05. CAPÍTULO 31. PROGRAMA 01: CARABINEROS DE CHILE</vt:lpstr>
      <vt:lpstr>EJECUCIÓN ACUMULADA DE GASTOS A JULIO DE 2018  PARTIDA 05. CAPÍTULO 31. PROGRAMA 01: CARABINEROS DE CHILE</vt:lpstr>
      <vt:lpstr>EJECUCIÓN ACUMULADA DE GASTOS A JULIO DE 2018  PARTIDA 05. CAPÍTULO 32. PROGRAMA 01: HOSPITAL DE CARABINEROS</vt:lpstr>
      <vt:lpstr>EJECUCIÓN ACUMULADA DE GASTOS A JULIO DE 2018  PARTIDA 05. CAPÍTULO 33. PROGRAMA 01: POLICÍA DE INVESTIGACIONES DE CHILE</vt:lpstr>
      <vt:lpstr>EJECUCIÓN ACUMULADA DE GASTOS A JULIO DE 2018  PARTIDA 05. CAPÍTULOS 61 al 75. PROGRAMAS 01, 02 y 03: GOBIERNOS REGIONALES</vt:lpstr>
      <vt:lpstr>COMPORTAMIENTO DE LA  EJECUCIÓN ACUMULADA DE GASTOS A JULIO DE 2018  PARTIDA 05. CAPÍTULOS 61 al 75. PROGRAMAS 01, 02 y 03: INVERSIÓN REGIONAL</vt:lpstr>
      <vt:lpstr>EJECUCIÓN ACUMULADA DE GASTOS A JULIO DE 2018  PARTIDA 05. CAPÍTULOS 61 al 75. PROGRAMAS 01: GASTOS DE FUNCIONAMIENTO GOBIERNOS REGIONALES</vt:lpstr>
      <vt:lpstr>EJECUCIÓN ACUMULADA DE GASTOS A JULIO DE 2018  PARTIDA 05. CAPÍTULOS 61 al 75. PROGRAMAS 02 y 03: INVERSIÓN REGIONAL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192</cp:revision>
  <cp:lastPrinted>2017-06-20T21:34:02Z</cp:lastPrinted>
  <dcterms:created xsi:type="dcterms:W3CDTF">2016-06-23T13:38:47Z</dcterms:created>
  <dcterms:modified xsi:type="dcterms:W3CDTF">2018-09-04T19:14:59Z</dcterms:modified>
</cp:coreProperties>
</file>