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98" r:id="rId4"/>
    <p:sldId id="299" r:id="rId5"/>
    <p:sldId id="300" r:id="rId6"/>
    <p:sldId id="264" r:id="rId7"/>
    <p:sldId id="265" r:id="rId8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2" y="-6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Ejecución Mensual</a:t>
            </a:r>
          </a:p>
        </c:rich>
      </c:tx>
      <c:layout>
        <c:manualLayout>
          <c:xMode val="edge"/>
          <c:yMode val="edge"/>
          <c:x val="0.31170144356955387"/>
          <c:y val="3.8428061900653496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0453018372703413"/>
          <c:y val="4.4790807658928872E-2"/>
          <c:w val="0.85658092738407698"/>
          <c:h val="0.756985996241437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'Sec. y Adm.'!$Y$31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-1.1111111111111112E-2"/>
                  <c:y val="4.074027010566397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833-44EA-8B42-89D0B00FD4ED}"/>
                </c:ext>
              </c:extLst>
            </c:dLbl>
            <c:dLbl>
              <c:idx val="3"/>
              <c:layout>
                <c:manualLayout>
                  <c:x val="-4.7222222222222221E-2"/>
                  <c:y val="8.44444444444444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833-44EA-8B42-89D0B00FD4ED}"/>
                </c:ext>
              </c:extLst>
            </c:dLbl>
            <c:dLbl>
              <c:idx val="4"/>
              <c:layout>
                <c:manualLayout>
                  <c:x val="-2.2222222222222223E-2"/>
                  <c:y val="8.88888888888888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833-44EA-8B42-89D0B00FD4ED}"/>
                </c:ext>
              </c:extLst>
            </c:dLbl>
            <c:dLbl>
              <c:idx val="5"/>
              <c:layout>
                <c:manualLayout>
                  <c:x val="-1.1111111111111112E-2"/>
                  <c:y val="2.5128239663635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833-44EA-8B42-89D0B00FD4ED}"/>
                </c:ext>
              </c:extLst>
            </c:dLbl>
            <c:dLbl>
              <c:idx val="6"/>
              <c:layout>
                <c:manualLayout>
                  <c:x val="-1.3888888888888888E-2"/>
                  <c:y val="4.44444444444444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833-44EA-8B42-89D0B00FD4ED}"/>
                </c:ext>
              </c:extLst>
            </c:dLbl>
            <c:dLbl>
              <c:idx val="7"/>
              <c:layout>
                <c:manualLayout>
                  <c:x val="-1.3888888888888788E-2"/>
                  <c:y val="-8.88888888888888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833-44EA-8B42-89D0B00FD4ED}"/>
                </c:ext>
              </c:extLst>
            </c:dLbl>
            <c:dLbl>
              <c:idx val="11"/>
              <c:layout>
                <c:manualLayout>
                  <c:x val="-1.66666666666666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833-44EA-8B42-89D0B00FD4E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'Sec. y Adm.'!$Z$30:$AF$30</c:f>
              <c:strCache>
                <c:ptCount val="7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</c:strCache>
            </c:strRef>
          </c:cat>
          <c:val>
            <c:numRef>
              <c:f>'Sec. y Adm.'!$Z$31:$AF$31</c:f>
              <c:numCache>
                <c:formatCode>0.0%</c:formatCode>
                <c:ptCount val="7"/>
                <c:pt idx="0">
                  <c:v>8.5776528515482606E-2</c:v>
                </c:pt>
                <c:pt idx="1">
                  <c:v>6.2990864690887077E-2</c:v>
                </c:pt>
                <c:pt idx="2">
                  <c:v>8.5123493798468633E-2</c:v>
                </c:pt>
                <c:pt idx="3">
                  <c:v>9.4106489698008347E-2</c:v>
                </c:pt>
                <c:pt idx="4">
                  <c:v>7.1338571737912623E-2</c:v>
                </c:pt>
                <c:pt idx="5">
                  <c:v>0.10803628611509342</c:v>
                </c:pt>
                <c:pt idx="6">
                  <c:v>7.1645319810469454E-2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6833-44EA-8B42-89D0B00FD4ED}"/>
            </c:ext>
          </c:extLst>
        </c:ser>
        <c:ser>
          <c:idx val="1"/>
          <c:order val="1"/>
          <c:tx>
            <c:strRef>
              <c:f>'Sec. y Adm.'!$Y$32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9444444444444445E-2"/>
                  <c:y val="2.0171460591636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833-44EA-8B42-89D0B00FD4ED}"/>
                </c:ext>
              </c:extLst>
            </c:dLbl>
            <c:dLbl>
              <c:idx val="1"/>
              <c:layout>
                <c:manualLayout>
                  <c:x val="2.50000000000000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833-44EA-8B42-89D0B00FD4ED}"/>
                </c:ext>
              </c:extLst>
            </c:dLbl>
            <c:dLbl>
              <c:idx val="3"/>
              <c:layout>
                <c:manualLayout>
                  <c:x val="2.222222222222222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833-44EA-8B42-89D0B00FD4ED}"/>
                </c:ext>
              </c:extLst>
            </c:dLbl>
            <c:dLbl>
              <c:idx val="5"/>
              <c:layout>
                <c:manualLayout>
                  <c:x val="2.5000000000000001E-2"/>
                  <c:y val="1.21367521367521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833-44EA-8B42-89D0B00FD4ED}"/>
                </c:ext>
              </c:extLst>
            </c:dLbl>
            <c:dLbl>
              <c:idx val="6"/>
              <c:layout>
                <c:manualLayout>
                  <c:x val="0"/>
                  <c:y val="-1.3333333333333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833-44EA-8B42-89D0B00FD4ED}"/>
                </c:ext>
              </c:extLst>
            </c:dLbl>
            <c:dLbl>
              <c:idx val="7"/>
              <c:layout>
                <c:manualLayout>
                  <c:x val="2.2222222222222223E-2"/>
                  <c:y val="4.44444444444444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833-44EA-8B42-89D0B00FD4ED}"/>
                </c:ext>
              </c:extLst>
            </c:dLbl>
            <c:dLbl>
              <c:idx val="8"/>
              <c:layout>
                <c:manualLayout>
                  <c:x val="2.5000000000000001E-2"/>
                  <c:y val="1.3333333333333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833-44EA-8B42-89D0B00FD4E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'Sec. y Adm.'!$Z$30:$AF$30</c:f>
              <c:strCache>
                <c:ptCount val="7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</c:strCache>
            </c:strRef>
          </c:cat>
          <c:val>
            <c:numRef>
              <c:f>'Sec. y Adm.'!$Z$32:$AF$32</c:f>
              <c:numCache>
                <c:formatCode>0.0%</c:formatCode>
                <c:ptCount val="7"/>
                <c:pt idx="0">
                  <c:v>0.11210813038503496</c:v>
                </c:pt>
                <c:pt idx="1">
                  <c:v>6.7943964662915399E-2</c:v>
                </c:pt>
                <c:pt idx="2">
                  <c:v>9.1657206789402743E-2</c:v>
                </c:pt>
                <c:pt idx="3">
                  <c:v>0.10092704396146997</c:v>
                </c:pt>
                <c:pt idx="4">
                  <c:v>7.0803550293967121E-2</c:v>
                </c:pt>
                <c:pt idx="5">
                  <c:v>0.11373885091506714</c:v>
                </c:pt>
                <c:pt idx="6">
                  <c:v>7.5354690064351082E-2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F-6833-44EA-8B42-89D0B00FD4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541184"/>
        <c:axId val="100579200"/>
      </c:barChart>
      <c:catAx>
        <c:axId val="1005411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0579200"/>
        <c:crosses val="autoZero"/>
        <c:auto val="1"/>
        <c:lblAlgn val="ctr"/>
        <c:lblOffset val="100"/>
        <c:noMultiLvlLbl val="0"/>
      </c:catAx>
      <c:valAx>
        <c:axId val="100579200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10054118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Ejecución Acumulada</a:t>
            </a:r>
          </a:p>
        </c:rich>
      </c:tx>
      <c:layout>
        <c:manualLayout>
          <c:xMode val="edge"/>
          <c:yMode val="edge"/>
          <c:x val="0.2399582239720035"/>
          <c:y val="3.2478632478632548E-3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0750240594925635"/>
          <c:y val="9.7716357267149431E-2"/>
          <c:w val="0.85658092738407698"/>
          <c:h val="0.732279615048119"/>
        </c:manualLayout>
      </c:layout>
      <c:lineChart>
        <c:grouping val="standard"/>
        <c:varyColors val="0"/>
        <c:ser>
          <c:idx val="0"/>
          <c:order val="0"/>
          <c:tx>
            <c:strRef>
              <c:f>'Sec. y Adm.'!$AL$31</c:f>
              <c:strCache>
                <c:ptCount val="1"/>
                <c:pt idx="0">
                  <c:v>2017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5.5555555555555558E-3"/>
                  <c:y val="5.01194129269015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91D-42B8-AF2A-68FAAA695147}"/>
                </c:ext>
              </c:extLst>
            </c:dLbl>
            <c:dLbl>
              <c:idx val="1"/>
              <c:layout>
                <c:manualLayout>
                  <c:x val="-8.3335520559930012E-3"/>
                  <c:y val="6.00426070518412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91D-42B8-AF2A-68FAAA695147}"/>
                </c:ext>
              </c:extLst>
            </c:dLbl>
            <c:dLbl>
              <c:idx val="3"/>
              <c:layout>
                <c:manualLayout>
                  <c:x val="-1.9444444444444445E-2"/>
                  <c:y val="3.90640921014912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91D-42B8-AF2A-68FAAA695147}"/>
                </c:ext>
              </c:extLst>
            </c:dLbl>
            <c:dLbl>
              <c:idx val="4"/>
              <c:layout>
                <c:manualLayout>
                  <c:x val="-2.4999999999999897E-2"/>
                  <c:y val="3.20341450155037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91D-42B8-AF2A-68FAAA695147}"/>
                </c:ext>
              </c:extLst>
            </c:dLbl>
            <c:dLbl>
              <c:idx val="5"/>
              <c:layout>
                <c:manualLayout>
                  <c:x val="-3.3333333333333437E-2"/>
                  <c:y val="6.60384564360057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91D-42B8-AF2A-68FAAA695147}"/>
                </c:ext>
              </c:extLst>
            </c:dLbl>
            <c:dLbl>
              <c:idx val="6"/>
              <c:layout>
                <c:manualLayout>
                  <c:x val="-4.4444663167104111E-2"/>
                  <c:y val="6.21111116952306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91D-42B8-AF2A-68FAAA695147}"/>
                </c:ext>
              </c:extLst>
            </c:dLbl>
            <c:dLbl>
              <c:idx val="7"/>
              <c:layout>
                <c:manualLayout>
                  <c:x val="-4.4444444444444446E-2"/>
                  <c:y val="-0.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91D-42B8-AF2A-68FAAA695147}"/>
                </c:ext>
              </c:extLst>
            </c:dLbl>
            <c:dLbl>
              <c:idx val="8"/>
              <c:layout>
                <c:manualLayout>
                  <c:x val="-3.0555555555555555E-2"/>
                  <c:y val="-5.23076923076923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91D-42B8-AF2A-68FAAA695147}"/>
                </c:ext>
              </c:extLst>
            </c:dLbl>
            <c:dLbl>
              <c:idx val="9"/>
              <c:layout>
                <c:manualLayout>
                  <c:x val="-3.6111111111111108E-2"/>
                  <c:y val="-6.41025641025640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91D-42B8-AF2A-68FAAA695147}"/>
                </c:ext>
              </c:extLst>
            </c:dLbl>
            <c:dLbl>
              <c:idx val="10"/>
              <c:layout>
                <c:manualLayout>
                  <c:x val="-4.4444444444444446E-2"/>
                  <c:y val="-6.83760683760683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91D-42B8-AF2A-68FAAA695147}"/>
                </c:ext>
              </c:extLst>
            </c:dLbl>
            <c:dLbl>
              <c:idx val="11"/>
              <c:layout>
                <c:manualLayout>
                  <c:x val="-5.5555555555555455E-2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91D-42B8-AF2A-68FAAA6951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'Sec. y Adm.'!$AM$30:$AS$30</c:f>
              <c:strCache>
                <c:ptCount val="7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</c:strCache>
            </c:strRef>
          </c:cat>
          <c:val>
            <c:numRef>
              <c:f>'Sec. y Adm.'!$AM$31:$AS$31</c:f>
              <c:numCache>
                <c:formatCode>0.0%</c:formatCode>
                <c:ptCount val="7"/>
                <c:pt idx="0">
                  <c:v>8.5776528515482606E-2</c:v>
                </c:pt>
                <c:pt idx="1">
                  <c:v>0.1487673932063697</c:v>
                </c:pt>
                <c:pt idx="2">
                  <c:v>0.23389088700483832</c:v>
                </c:pt>
                <c:pt idx="3">
                  <c:v>0.32799737670284668</c:v>
                </c:pt>
                <c:pt idx="4">
                  <c:v>0.39933594844075931</c:v>
                </c:pt>
                <c:pt idx="5">
                  <c:v>0.50737223455585267</c:v>
                </c:pt>
                <c:pt idx="6">
                  <c:v>0.57901755436632218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B-391D-42B8-AF2A-68FAAA695147}"/>
            </c:ext>
          </c:extLst>
        </c:ser>
        <c:ser>
          <c:idx val="1"/>
          <c:order val="1"/>
          <c:tx>
            <c:strRef>
              <c:f>'Sec. y Adm.'!$AL$32</c:f>
              <c:strCache>
                <c:ptCount val="1"/>
                <c:pt idx="0">
                  <c:v>2018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5.0000218722659667E-2"/>
                  <c:y val="-4.06152386542257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91D-42B8-AF2A-68FAAA695147}"/>
                </c:ext>
              </c:extLst>
            </c:dLbl>
            <c:dLbl>
              <c:idx val="1"/>
              <c:layout>
                <c:manualLayout>
                  <c:x val="-6.1111329833770781E-2"/>
                  <c:y val="-6.91410587812181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91D-42B8-AF2A-68FAAA695147}"/>
                </c:ext>
              </c:extLst>
            </c:dLbl>
            <c:dLbl>
              <c:idx val="2"/>
              <c:layout>
                <c:manualLayout>
                  <c:x val="-6.3888888888888884E-2"/>
                  <c:y val="-5.1781885787248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91D-42B8-AF2A-68FAAA695147}"/>
                </c:ext>
              </c:extLst>
            </c:dLbl>
            <c:dLbl>
              <c:idx val="3"/>
              <c:layout>
                <c:manualLayout>
                  <c:x val="-0.1"/>
                  <c:y val="-2.35640684446508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91D-42B8-AF2A-68FAAA695147}"/>
                </c:ext>
              </c:extLst>
            </c:dLbl>
            <c:dLbl>
              <c:idx val="4"/>
              <c:layout>
                <c:manualLayout>
                  <c:x val="-0.11111111111111101"/>
                  <c:y val="-3.46200077495479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91D-42B8-AF2A-68FAAA695147}"/>
                </c:ext>
              </c:extLst>
            </c:dLbl>
            <c:dLbl>
              <c:idx val="5"/>
              <c:layout>
                <c:manualLayout>
                  <c:x val="-0.1000000000000001"/>
                  <c:y val="-1.68418149033146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91D-42B8-AF2A-68FAAA695147}"/>
                </c:ext>
              </c:extLst>
            </c:dLbl>
            <c:dLbl>
              <c:idx val="6"/>
              <c:layout>
                <c:manualLayout>
                  <c:x val="-0.10277777777777788"/>
                  <c:y val="-1.20897277669767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391D-42B8-AF2A-68FAAA695147}"/>
                </c:ext>
              </c:extLst>
            </c:dLbl>
            <c:dLbl>
              <c:idx val="7"/>
              <c:layout>
                <c:manualLayout>
                  <c:x val="-8.3333333333333332E-3"/>
                  <c:y val="4.44444444444444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391D-42B8-AF2A-68FAAA695147}"/>
                </c:ext>
              </c:extLst>
            </c:dLbl>
            <c:dLbl>
              <c:idx val="8"/>
              <c:layout>
                <c:manualLayout>
                  <c:x val="0"/>
                  <c:y val="2.66666666666666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391D-42B8-AF2A-68FAAA695147}"/>
                </c:ext>
              </c:extLst>
            </c:dLbl>
            <c:dLbl>
              <c:idx val="9"/>
              <c:layout>
                <c:manualLayout>
                  <c:x val="0"/>
                  <c:y val="1.70940170940171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391D-42B8-AF2A-68FAAA695147}"/>
                </c:ext>
              </c:extLst>
            </c:dLbl>
            <c:dLbl>
              <c:idx val="10"/>
              <c:layout>
                <c:manualLayout>
                  <c:x val="-8.3333333333333332E-3"/>
                  <c:y val="3.84615384615384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391D-42B8-AF2A-68FAAA695147}"/>
                </c:ext>
              </c:extLst>
            </c:dLbl>
            <c:dLbl>
              <c:idx val="11"/>
              <c:layout>
                <c:manualLayout>
                  <c:x val="0"/>
                  <c:y val="5.1282051282051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391D-42B8-AF2A-68FAAA6951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'Sec. y Adm.'!$AM$30:$AS$30</c:f>
              <c:strCache>
                <c:ptCount val="7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</c:strCache>
            </c:strRef>
          </c:cat>
          <c:val>
            <c:numRef>
              <c:f>'Sec. y Adm.'!$AM$32:$AS$32</c:f>
              <c:numCache>
                <c:formatCode>0.0%</c:formatCode>
                <c:ptCount val="7"/>
                <c:pt idx="0">
                  <c:v>0.11210813038503496</c:v>
                </c:pt>
                <c:pt idx="1">
                  <c:v>0.18005209504795036</c:v>
                </c:pt>
                <c:pt idx="2">
                  <c:v>0.27170930183735309</c:v>
                </c:pt>
                <c:pt idx="3">
                  <c:v>0.3726363457988231</c:v>
                </c:pt>
                <c:pt idx="4">
                  <c:v>0.44343989609279022</c:v>
                </c:pt>
                <c:pt idx="5">
                  <c:v>0.5571787470078573</c:v>
                </c:pt>
                <c:pt idx="6">
                  <c:v>0.63253343707220844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8-391D-42B8-AF2A-68FAAA6951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1405952"/>
        <c:axId val="70483968"/>
      </c:lineChart>
      <c:catAx>
        <c:axId val="714059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70483968"/>
        <c:crosses val="autoZero"/>
        <c:auto val="1"/>
        <c:lblAlgn val="ctr"/>
        <c:lblOffset val="100"/>
        <c:noMultiLvlLbl val="0"/>
      </c:catAx>
      <c:valAx>
        <c:axId val="70483968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7140595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11-09-2018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11-09-2018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11-09-2018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11-09-2018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11-09-2018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11-09-2018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11-09-2018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11-09-2018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11-09-2018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11-09-2018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11-09-2018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11-09-2018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11-09-2018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11-09-2018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11-09-2018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11-09-2018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11-09-2018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11-09-2018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11-09-2018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11-09-2018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11-09-2018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11-09-2018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11-09-2018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11-09-2018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11-09-2018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11-09-2018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32" name="Picture 18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2679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 smtClean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JULIO </a:t>
            </a:r>
            <a:r>
              <a:rPr lang="es-CL" sz="2000" b="1" dirty="0" smtClean="0">
                <a:latin typeface="+mn-lt"/>
              </a:rPr>
              <a:t>DE </a:t>
            </a:r>
            <a:r>
              <a:rPr lang="es-CL" sz="2000" b="1" dirty="0">
                <a:latin typeface="+mn-lt"/>
              </a:rPr>
              <a:t>2018</a:t>
            </a:r>
            <a:br>
              <a:rPr lang="es-CL" sz="2000" b="1" dirty="0">
                <a:latin typeface="+mn-lt"/>
              </a:rPr>
            </a:br>
            <a:r>
              <a:rPr lang="es-CL" sz="2000" b="1" dirty="0" smtClean="0">
                <a:latin typeface="+mn-lt"/>
              </a:rPr>
              <a:t>PARTIDA </a:t>
            </a:r>
            <a:r>
              <a:rPr lang="es-CL" sz="2000" b="1" dirty="0">
                <a:latin typeface="+mn-lt"/>
              </a:rPr>
              <a:t>04: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CONTRALORÍA GENERAL DE LA REPÚBLICA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septiembre </a:t>
            </a:r>
            <a:r>
              <a:rPr lang="es-CL" sz="1200" dirty="0"/>
              <a:t>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21" name="Picture 15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199" y="545351"/>
            <a:ext cx="4805395" cy="939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2018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600" dirty="0" smtClean="0"/>
              <a:t>La </a:t>
            </a:r>
            <a:r>
              <a:rPr lang="es-CL" sz="1600" dirty="0"/>
              <a:t>ejecución de Contraloría en el mes de </a:t>
            </a:r>
            <a:r>
              <a:rPr lang="es-CL" sz="1600" dirty="0" smtClean="0"/>
              <a:t>julio </a:t>
            </a:r>
            <a:r>
              <a:rPr lang="es-CL" sz="1600" dirty="0"/>
              <a:t>fue de </a:t>
            </a:r>
            <a:r>
              <a:rPr lang="es-CL" sz="1600" dirty="0" smtClean="0"/>
              <a:t>$5.753 </a:t>
            </a:r>
            <a:r>
              <a:rPr lang="es-CL" sz="1600" dirty="0"/>
              <a:t>millones, equivalente a un </a:t>
            </a:r>
            <a:r>
              <a:rPr lang="es-CL" sz="1600" dirty="0" smtClean="0"/>
              <a:t>7,5%, </a:t>
            </a:r>
            <a:r>
              <a:rPr lang="es-CL" sz="1600" dirty="0" smtClean="0"/>
              <a:t>superior </a:t>
            </a:r>
            <a:r>
              <a:rPr lang="es-CL" sz="1600" dirty="0"/>
              <a:t>al registrado en igual fecha del año </a:t>
            </a:r>
            <a:r>
              <a:rPr lang="es-CL" sz="1600" dirty="0" smtClean="0"/>
              <a:t>anterior </a:t>
            </a:r>
            <a:r>
              <a:rPr lang="es-CL" sz="1600" dirty="0" smtClean="0"/>
              <a:t>(</a:t>
            </a:r>
            <a:r>
              <a:rPr lang="es-CL" sz="1600" dirty="0" smtClean="0"/>
              <a:t>7</a:t>
            </a:r>
            <a:r>
              <a:rPr lang="es-CL" sz="1600" dirty="0" smtClean="0"/>
              <a:t>,2%). </a:t>
            </a:r>
            <a:r>
              <a:rPr lang="es-CL" sz="1600" dirty="0"/>
              <a:t>Con ello, la ejecución acumulada asciende a </a:t>
            </a:r>
            <a:r>
              <a:rPr lang="es-CL" sz="1600" dirty="0" smtClean="0"/>
              <a:t>$</a:t>
            </a:r>
            <a:r>
              <a:rPr lang="es-CL" sz="1600" dirty="0" smtClean="0"/>
              <a:t>48.297 </a:t>
            </a:r>
            <a:r>
              <a:rPr lang="es-CL" sz="1600" dirty="0" smtClean="0"/>
              <a:t>millones</a:t>
            </a:r>
            <a:r>
              <a:rPr lang="es-CL" sz="1600" dirty="0"/>
              <a:t>, equivalente a un </a:t>
            </a:r>
            <a:r>
              <a:rPr lang="es-CL" sz="1600" dirty="0" smtClean="0"/>
              <a:t>63,3% </a:t>
            </a:r>
            <a:r>
              <a:rPr lang="es-CL" sz="1600" dirty="0"/>
              <a:t>respecto de la ley </a:t>
            </a:r>
            <a:r>
              <a:rPr lang="es-CL" sz="1600" dirty="0" smtClean="0"/>
              <a:t>inicial, </a:t>
            </a:r>
            <a:r>
              <a:rPr lang="es-CL" sz="1600" dirty="0" smtClean="0"/>
              <a:t>mayor </a:t>
            </a:r>
            <a:r>
              <a:rPr lang="es-CL" sz="1600" dirty="0" smtClean="0"/>
              <a:t>al </a:t>
            </a:r>
            <a:r>
              <a:rPr lang="es-CL" sz="1600" dirty="0" smtClean="0"/>
              <a:t>57,9% </a:t>
            </a:r>
            <a:r>
              <a:rPr lang="es-CL" sz="1600" dirty="0" smtClean="0"/>
              <a:t>de ejecución acumulada a </a:t>
            </a:r>
            <a:r>
              <a:rPr lang="es-CL" sz="1600" dirty="0" smtClean="0"/>
              <a:t>julio </a:t>
            </a:r>
            <a:r>
              <a:rPr lang="es-CL" sz="1600" dirty="0" smtClean="0"/>
              <a:t>de </a:t>
            </a:r>
            <a:r>
              <a:rPr lang="es-CL" sz="1600" dirty="0" smtClean="0"/>
              <a:t>2017.</a:t>
            </a:r>
            <a:endParaRPr lang="es-CL" sz="1600" dirty="0"/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MX" sz="1600" dirty="0" smtClean="0"/>
              <a:t>A las </a:t>
            </a:r>
            <a:r>
              <a:rPr lang="es-MX" sz="1600" dirty="0" smtClean="0"/>
              <a:t>modificaciones </a:t>
            </a:r>
            <a:r>
              <a:rPr lang="es-MX" sz="1600" dirty="0"/>
              <a:t>al </a:t>
            </a:r>
            <a:r>
              <a:rPr lang="es-MX" sz="1600" dirty="0" smtClean="0"/>
              <a:t>presupuesto </a:t>
            </a:r>
            <a:r>
              <a:rPr lang="es-MX" sz="1600" dirty="0"/>
              <a:t>observadas en el mes </a:t>
            </a:r>
            <a:r>
              <a:rPr lang="es-MX" sz="1600" dirty="0" smtClean="0"/>
              <a:t>anterior, que totalizaban </a:t>
            </a:r>
            <a:r>
              <a:rPr lang="es-MX" sz="1600" dirty="0"/>
              <a:t>un $3.831 </a:t>
            </a:r>
            <a:r>
              <a:rPr lang="es-MX" sz="1600" dirty="0" smtClean="0"/>
              <a:t>millones de aumento  </a:t>
            </a:r>
            <a:r>
              <a:rPr lang="es-MX" sz="1600" dirty="0" smtClean="0"/>
              <a:t>en Servicio de la Deuda y un traspaso de $155 millones desde Bienes y Servicios de Consumo a Transferencias Corrientes, además de la eliminación de los incrementos en los subtítulos de Personal por $4.471 millones y Bienes y Servicios de Consumo por $250 millones,  se adicionan los siguientes rebajas en julio: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MX" sz="1600" dirty="0"/>
              <a:t>	</a:t>
            </a:r>
            <a:r>
              <a:rPr lang="es-MX" sz="1600" dirty="0" smtClean="0"/>
              <a:t>$263 millones en Gastos en Personal, $300 millones Bienes y Servicios de Consumo, 	$130 millones en Programas Informáticos y $215 millones en </a:t>
            </a:r>
            <a:r>
              <a:rPr lang="es-MX" sz="1600" dirty="0"/>
              <a:t>E</a:t>
            </a:r>
            <a:r>
              <a:rPr lang="es-MX" sz="1600" dirty="0" smtClean="0"/>
              <a:t>quipos Informáticos. 	Con ello, el total de modificaciones  presupuestarias queda con un incremento de 	$2.910 millones.</a:t>
            </a:r>
            <a:endParaRPr lang="es-MX" sz="1600" dirty="0"/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es-MX" sz="1600" dirty="0"/>
              <a:t>A continuación se presenta el comportamiento del gasto mensual y acumulado, y se compara con el del mismo período del año anterior.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"/>
            </a:pPr>
            <a:endParaRPr lang="es-MX" sz="1600" dirty="0"/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651465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2018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1 Gráfico" title="Ejecución Mensual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0100-000002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36381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67544" y="579457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EJECUCION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2018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2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0100-000003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0912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2018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67544" y="193269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3" y="4653136"/>
            <a:ext cx="7776864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0038141"/>
              </p:ext>
            </p:extLst>
          </p:nvPr>
        </p:nvGraphicFramePr>
        <p:xfrm>
          <a:off x="562795" y="2388037"/>
          <a:ext cx="8039098" cy="2019300"/>
        </p:xfrm>
        <a:graphic>
          <a:graphicData uri="http://schemas.openxmlformats.org/drawingml/2006/table">
            <a:tbl>
              <a:tblPr/>
              <a:tblGrid>
                <a:gridCol w="786880"/>
                <a:gridCol w="2278430"/>
                <a:gridCol w="786880"/>
                <a:gridCol w="857347"/>
                <a:gridCol w="857347"/>
                <a:gridCol w="801561"/>
                <a:gridCol w="833858"/>
                <a:gridCol w="836795"/>
              </a:tblGrid>
              <a:tr h="1905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76.355.818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79.265.833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2.910.015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48.297.608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60.285.639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60.022.037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-263.602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38.345.067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9.792.355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9.337.355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-455.000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5.239.043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22.861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177.861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155.000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8.261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5.252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5.242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2.344.966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1.987.688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-357.278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498.785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3.088.110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3.088.110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17.529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816.635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4.647.540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3.830.905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4.187.372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1792" y="6093296"/>
            <a:ext cx="7714167" cy="32239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91216" y="620688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2018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04. CAPÍTULO 01. PROGRAMA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 CONTRALORÍA GENERAL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39552" y="1329445"/>
            <a:ext cx="7716232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601091" y="1600201"/>
          <a:ext cx="7941818" cy="4525961"/>
        </p:xfrm>
        <a:graphic>
          <a:graphicData uri="http://schemas.openxmlformats.org/drawingml/2006/table">
            <a:tbl>
              <a:tblPr/>
              <a:tblGrid>
                <a:gridCol w="337153"/>
                <a:gridCol w="399588"/>
                <a:gridCol w="362127"/>
                <a:gridCol w="2097839"/>
                <a:gridCol w="824151"/>
                <a:gridCol w="836638"/>
                <a:gridCol w="836638"/>
                <a:gridCol w="749228"/>
                <a:gridCol w="749228"/>
                <a:gridCol w="749228"/>
              </a:tblGrid>
              <a:tr h="1873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996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04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76.355.818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79.265.833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2.910.015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48.297.608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63,3%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60,9%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60.285.639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60.022.037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-263.602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38.345.067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63,6%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63,9%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9.792.355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9.337.355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-455.000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5.239.043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53,5%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56,1%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22.861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177.861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155.000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8.261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36,1%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4,6%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14.339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14.339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1.321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9,2%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006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14.339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14.339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1.321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9,2%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9,2%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Organismos Internacionales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8.522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163.522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155.000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6.940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81,4%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4,2%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002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Organismos Internacionales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8.522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163.522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155.000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6.940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81,4%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4,2%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5.252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5.242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1.551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29,5%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29,6%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Impuestos                   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5.252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5.242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1.551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29,5%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29,6%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9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2.344.966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1.987.688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-357.278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498.785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21,3%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25,1%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32.926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26.277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-6.649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32.317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98,2%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123,0%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24.333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19.419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-4.914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5.468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22,5%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28,2%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1.064.658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849.652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-215.006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153.490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14,4%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18,1%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1.223.049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1.092.340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-130.709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307.510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25,1%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28,2%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INICIATIVAS DE INVERSIÓN    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3.088.110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3.088.110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17.529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Proyectos                   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3.088.110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3.088.110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17.529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816.635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4.647.540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3.830.905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4.187.372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512,8%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90,1%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Amortización Deuda Externa  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646.292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646.292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300.401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46,5%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46,5%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Intereses Deuda Externa     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170.343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170.011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-332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60.868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35,7%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35,8%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3.831.237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3.831.237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3.826.103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99,9%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2901</TotalTime>
  <Words>727</Words>
  <Application>Microsoft Office PowerPoint</Application>
  <PresentationFormat>Presentación en pantalla (4:3)</PresentationFormat>
  <Paragraphs>345</Paragraphs>
  <Slides>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1_Tema de Office</vt:lpstr>
      <vt:lpstr>Tema de Office</vt:lpstr>
      <vt:lpstr>Imagen de mapa de bits</vt:lpstr>
      <vt:lpstr>EJECUCIÓN PRESUPUESTARIA DE GASTOS ACUMULADA AL MES DE JULIO DE 2018 PARTIDA 04: CONTRALORÍA GENERAL DE LA REPÚBLICA</vt:lpstr>
      <vt:lpstr>EJECUCIÓN ACUMULADA DE GASTOS A JULIO DE 2018  PARTIDA 04 CONTRALORÍA GENERAL DE LA REPÚBLICA</vt:lpstr>
      <vt:lpstr>EJECUCIÓN ACUMULADA DE GASTOS A JULIO DE 2018  PARTIDA 04 CONTRALORÍA GENERAL DE LA REPÚBLICA</vt:lpstr>
      <vt:lpstr>EJECUCION ACUMULADA DE GASTOS A JULIO DE 2018  PARTIDA 04 CONTRALORÍA GENERAL DE LA REPÚBLICA</vt:lpstr>
      <vt:lpstr>EJECUCIÓN ACUMULADA DE GASTOS A JULIO DE 2018  PARTIDA 04 CONTRALORÍA GENERAL DE LA REPÚBLICA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184</cp:revision>
  <cp:lastPrinted>2016-10-11T11:56:42Z</cp:lastPrinted>
  <dcterms:created xsi:type="dcterms:W3CDTF">2016-06-23T13:38:47Z</dcterms:created>
  <dcterms:modified xsi:type="dcterms:W3CDTF">2018-09-11T15:59:02Z</dcterms:modified>
</cp:coreProperties>
</file>