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1170144356955387"/>
          <c:y val="3.842806190065349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453018372703413"/>
          <c:y val="4.4790807658928872E-2"/>
          <c:w val="0.85658092738407698"/>
          <c:h val="0.75698599624143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33-44EA-8B42-89D0B00FD4ED}"/>
                </c:ext>
              </c:extLst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33-44EA-8B42-89D0B00FD4ED}"/>
                </c:ext>
              </c:extLst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33-44EA-8B42-89D0B00FD4ED}"/>
                </c:ext>
              </c:extLst>
            </c:dLbl>
            <c:dLbl>
              <c:idx val="5"/>
              <c:layout>
                <c:manualLayout>
                  <c:x val="-1.1111111111111112E-2"/>
                  <c:y val="2.5128239663635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33-44EA-8B42-89D0B00FD4ED}"/>
                </c:ext>
              </c:extLst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33-44EA-8B42-89D0B00FD4ED}"/>
                </c:ext>
              </c:extLst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33-44EA-8B42-89D0B00FD4ED}"/>
                </c:ext>
              </c:extLst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33-44EA-8B42-89D0B00FD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Adm.'!$Z$30:$AF$30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Adm.'!$Z$31:$AF$31</c:f>
              <c:numCache>
                <c:formatCode>0.0%</c:formatCode>
                <c:ptCount val="7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  <c:pt idx="3">
                  <c:v>9.4106489698008347E-2</c:v>
                </c:pt>
                <c:pt idx="4">
                  <c:v>7.1338571737912623E-2</c:v>
                </c:pt>
                <c:pt idx="5">
                  <c:v>0.10803628611509342</c:v>
                </c:pt>
                <c:pt idx="6">
                  <c:v>7.1645319810469454E-2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833-44EA-8B42-89D0B00FD4ED}"/>
            </c:ext>
          </c:extLst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33-44EA-8B42-89D0B00FD4ED}"/>
                </c:ext>
              </c:extLst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33-44EA-8B42-89D0B00FD4ED}"/>
                </c:ext>
              </c:extLst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33-44EA-8B42-89D0B00FD4ED}"/>
                </c:ext>
              </c:extLst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833-44EA-8B42-89D0B00FD4ED}"/>
                </c:ext>
              </c:extLst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833-44EA-8B42-89D0B00FD4ED}"/>
                </c:ext>
              </c:extLst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33-44EA-8B42-89D0B00FD4ED}"/>
                </c:ext>
              </c:extLst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833-44EA-8B42-89D0B00FD4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Adm.'!$Z$30:$AF$30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Adm.'!$Z$32:$AF$32</c:f>
              <c:numCache>
                <c:formatCode>0.0%</c:formatCode>
                <c:ptCount val="7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  <c:pt idx="3">
                  <c:v>0.10092704396146997</c:v>
                </c:pt>
                <c:pt idx="4">
                  <c:v>7.0803550293967121E-2</c:v>
                </c:pt>
                <c:pt idx="5">
                  <c:v>0.11373885091506714</c:v>
                </c:pt>
                <c:pt idx="6">
                  <c:v>7.5354690064351082E-2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833-44EA-8B42-89D0B00FD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541184"/>
        <c:axId val="100579200"/>
      </c:barChart>
      <c:catAx>
        <c:axId val="100541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579200"/>
        <c:crosses val="autoZero"/>
        <c:auto val="1"/>
        <c:lblAlgn val="ctr"/>
        <c:lblOffset val="100"/>
        <c:noMultiLvlLbl val="0"/>
      </c:catAx>
      <c:valAx>
        <c:axId val="1005792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05411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50240594925635"/>
          <c:y val="9.7716357267149431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1D-42B8-AF2A-68FAAA695147}"/>
                </c:ext>
              </c:extLst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1D-42B8-AF2A-68FAAA695147}"/>
                </c:ext>
              </c:extLst>
            </c:dLbl>
            <c:dLbl>
              <c:idx val="3"/>
              <c:layout>
                <c:manualLayout>
                  <c:x val="-1.9444444444444445E-2"/>
                  <c:y val="3.906409210149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1D-42B8-AF2A-68FAAA695147}"/>
                </c:ext>
              </c:extLst>
            </c:dLbl>
            <c:dLbl>
              <c:idx val="4"/>
              <c:layout>
                <c:manualLayout>
                  <c:x val="-2.4999999999999897E-2"/>
                  <c:y val="3.2034145015503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1D-42B8-AF2A-68FAAA695147}"/>
                </c:ext>
              </c:extLst>
            </c:dLbl>
            <c:dLbl>
              <c:idx val="5"/>
              <c:layout>
                <c:manualLayout>
                  <c:x val="-3.3333333333333437E-2"/>
                  <c:y val="6.6038456436005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1D-42B8-AF2A-68FAAA695147}"/>
                </c:ext>
              </c:extLst>
            </c:dLbl>
            <c:dLbl>
              <c:idx val="6"/>
              <c:layout>
                <c:manualLayout>
                  <c:x val="-4.4444663167104111E-2"/>
                  <c:y val="6.2111111695230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1D-42B8-AF2A-68FAAA695147}"/>
                </c:ext>
              </c:extLst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1D-42B8-AF2A-68FAAA695147}"/>
                </c:ext>
              </c:extLst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1D-42B8-AF2A-68FAAA695147}"/>
                </c:ext>
              </c:extLst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1D-42B8-AF2A-68FAAA695147}"/>
                </c:ext>
              </c:extLst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1D-42B8-AF2A-68FAAA695147}"/>
                </c:ext>
              </c:extLst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1D-42B8-AF2A-68FAAA6951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Adm.'!$AM$30:$AS$30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Adm.'!$AM$31:$AS$31</c:f>
              <c:numCache>
                <c:formatCode>0.0%</c:formatCode>
                <c:ptCount val="7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  <c:pt idx="3">
                  <c:v>0.32799737670284668</c:v>
                </c:pt>
                <c:pt idx="4">
                  <c:v>0.39933594844075931</c:v>
                </c:pt>
                <c:pt idx="5">
                  <c:v>0.50737223455585267</c:v>
                </c:pt>
                <c:pt idx="6">
                  <c:v>0.57901755436632218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391D-42B8-AF2A-68FAAA695147}"/>
            </c:ext>
          </c:extLst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0000218722659667E-2"/>
                  <c:y val="-4.0615238654225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1D-42B8-AF2A-68FAAA695147}"/>
                </c:ext>
              </c:extLst>
            </c:dLbl>
            <c:dLbl>
              <c:idx val="1"/>
              <c:layout>
                <c:manualLayout>
                  <c:x val="-6.1111329833770781E-2"/>
                  <c:y val="-6.9141058781218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91D-42B8-AF2A-68FAAA695147}"/>
                </c:ext>
              </c:extLst>
            </c:dLbl>
            <c:dLbl>
              <c:idx val="2"/>
              <c:layout>
                <c:manualLayout>
                  <c:x val="-6.3888888888888884E-2"/>
                  <c:y val="-5.178188578724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91D-42B8-AF2A-68FAAA695147}"/>
                </c:ext>
              </c:extLst>
            </c:dLbl>
            <c:dLbl>
              <c:idx val="3"/>
              <c:layout>
                <c:manualLayout>
                  <c:x val="-0.1"/>
                  <c:y val="-2.35640684446508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91D-42B8-AF2A-68FAAA695147}"/>
                </c:ext>
              </c:extLst>
            </c:dLbl>
            <c:dLbl>
              <c:idx val="4"/>
              <c:layout>
                <c:manualLayout>
                  <c:x val="-0.11111111111111101"/>
                  <c:y val="-3.4620007749547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91D-42B8-AF2A-68FAAA695147}"/>
                </c:ext>
              </c:extLst>
            </c:dLbl>
            <c:dLbl>
              <c:idx val="5"/>
              <c:layout>
                <c:manualLayout>
                  <c:x val="-0.1000000000000001"/>
                  <c:y val="-1.684181490331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91D-42B8-AF2A-68FAAA695147}"/>
                </c:ext>
              </c:extLst>
            </c:dLbl>
            <c:dLbl>
              <c:idx val="6"/>
              <c:layout>
                <c:manualLayout>
                  <c:x val="-0.10277777777777788"/>
                  <c:y val="-1.2089727766976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91D-42B8-AF2A-68FAAA695147}"/>
                </c:ext>
              </c:extLst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91D-42B8-AF2A-68FAAA695147}"/>
                </c:ext>
              </c:extLst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91D-42B8-AF2A-68FAAA695147}"/>
                </c:ext>
              </c:extLst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91D-42B8-AF2A-68FAAA695147}"/>
                </c:ext>
              </c:extLst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91D-42B8-AF2A-68FAAA695147}"/>
                </c:ext>
              </c:extLst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91D-42B8-AF2A-68FAAA6951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Adm.'!$AM$30:$AS$30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Adm.'!$AM$32:$AS$32</c:f>
              <c:numCache>
                <c:formatCode>0.0%</c:formatCode>
                <c:ptCount val="7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  <c:pt idx="3">
                  <c:v>0.3726363457988231</c:v>
                </c:pt>
                <c:pt idx="4">
                  <c:v>0.44343989609279022</c:v>
                </c:pt>
                <c:pt idx="5">
                  <c:v>0.5571787470078573</c:v>
                </c:pt>
                <c:pt idx="6">
                  <c:v>0.63253343707220844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391D-42B8-AF2A-68FAAA695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05952"/>
        <c:axId val="70483968"/>
      </c:lineChart>
      <c:catAx>
        <c:axId val="71405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0483968"/>
        <c:crosses val="autoZero"/>
        <c:auto val="1"/>
        <c:lblAlgn val="ctr"/>
        <c:lblOffset val="100"/>
        <c:noMultiLvlLbl val="0"/>
      </c:catAx>
      <c:valAx>
        <c:axId val="704839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714059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de Contraloría en el mes de </a:t>
            </a:r>
            <a:r>
              <a:rPr lang="es-CL" sz="1600" dirty="0" smtClean="0"/>
              <a:t>julio </a:t>
            </a:r>
            <a:r>
              <a:rPr lang="es-CL" sz="1600" dirty="0"/>
              <a:t>fue de </a:t>
            </a:r>
            <a:r>
              <a:rPr lang="es-CL" sz="1600" dirty="0" smtClean="0"/>
              <a:t>$5.753 </a:t>
            </a:r>
            <a:r>
              <a:rPr lang="es-CL" sz="1600" dirty="0"/>
              <a:t>millones, equivalente a un </a:t>
            </a:r>
            <a:r>
              <a:rPr lang="es-CL" sz="1600" dirty="0" smtClean="0"/>
              <a:t>7,5%, </a:t>
            </a:r>
            <a:r>
              <a:rPr lang="es-CL" sz="1600" dirty="0" smtClean="0"/>
              <a:t>superior </a:t>
            </a:r>
            <a:r>
              <a:rPr lang="es-CL" sz="1600" dirty="0"/>
              <a:t>al registrado en igual fecha del año </a:t>
            </a:r>
            <a:r>
              <a:rPr lang="es-CL" sz="1600" dirty="0" smtClean="0"/>
              <a:t>anterior </a:t>
            </a:r>
            <a:r>
              <a:rPr lang="es-CL" sz="1600" dirty="0" smtClean="0"/>
              <a:t>(</a:t>
            </a:r>
            <a:r>
              <a:rPr lang="es-CL" sz="1600" dirty="0" smtClean="0"/>
              <a:t>7</a:t>
            </a:r>
            <a:r>
              <a:rPr lang="es-CL" sz="1600" dirty="0" smtClean="0"/>
              <a:t>,2%). </a:t>
            </a:r>
            <a:r>
              <a:rPr lang="es-CL" sz="1600" dirty="0"/>
              <a:t>Con ello, la ejecución acumulada asciende a </a:t>
            </a:r>
            <a:r>
              <a:rPr lang="es-CL" sz="1600" dirty="0" smtClean="0"/>
              <a:t>$</a:t>
            </a:r>
            <a:r>
              <a:rPr lang="es-CL" sz="1600" dirty="0" smtClean="0"/>
              <a:t>48.297 </a:t>
            </a:r>
            <a:r>
              <a:rPr lang="es-CL" sz="1600" dirty="0" smtClean="0"/>
              <a:t>millones</a:t>
            </a:r>
            <a:r>
              <a:rPr lang="es-CL" sz="1600" dirty="0"/>
              <a:t>, equivalente a un </a:t>
            </a:r>
            <a:r>
              <a:rPr lang="es-CL" sz="1600" dirty="0" smtClean="0"/>
              <a:t>63,3% </a:t>
            </a:r>
            <a:r>
              <a:rPr lang="es-CL" sz="1600" dirty="0"/>
              <a:t>respecto de la ley </a:t>
            </a:r>
            <a:r>
              <a:rPr lang="es-CL" sz="1600" dirty="0" smtClean="0"/>
              <a:t>inicial, </a:t>
            </a:r>
            <a:r>
              <a:rPr lang="es-CL" sz="1600" dirty="0" smtClean="0"/>
              <a:t>mayor </a:t>
            </a:r>
            <a:r>
              <a:rPr lang="es-CL" sz="1600" dirty="0" smtClean="0"/>
              <a:t>al </a:t>
            </a:r>
            <a:r>
              <a:rPr lang="es-CL" sz="1600" dirty="0" smtClean="0"/>
              <a:t>57,9% </a:t>
            </a:r>
            <a:r>
              <a:rPr lang="es-CL" sz="1600" dirty="0" smtClean="0"/>
              <a:t>de ejecución acumulada a </a:t>
            </a:r>
            <a:r>
              <a:rPr lang="es-CL" sz="1600" dirty="0" smtClean="0"/>
              <a:t>julio </a:t>
            </a:r>
            <a:r>
              <a:rPr lang="es-CL" sz="1600" dirty="0" smtClean="0"/>
              <a:t>de </a:t>
            </a:r>
            <a:r>
              <a:rPr lang="es-CL" sz="1600" dirty="0" smtClean="0"/>
              <a:t>2017.</a:t>
            </a:r>
            <a:endParaRPr lang="es-CL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A las </a:t>
            </a:r>
            <a:r>
              <a:rPr lang="es-MX" sz="1600" dirty="0" smtClean="0"/>
              <a:t>modificaciones </a:t>
            </a:r>
            <a:r>
              <a:rPr lang="es-MX" sz="1600" dirty="0"/>
              <a:t>al </a:t>
            </a:r>
            <a:r>
              <a:rPr lang="es-MX" sz="1600" dirty="0" smtClean="0"/>
              <a:t>presupuesto </a:t>
            </a:r>
            <a:r>
              <a:rPr lang="es-MX" sz="1600" dirty="0"/>
              <a:t>observadas en el mes </a:t>
            </a:r>
            <a:r>
              <a:rPr lang="es-MX" sz="1600" dirty="0" smtClean="0"/>
              <a:t>anterior, que totalizaban </a:t>
            </a:r>
            <a:r>
              <a:rPr lang="es-MX" sz="1600" dirty="0"/>
              <a:t>un $3.831 </a:t>
            </a:r>
            <a:r>
              <a:rPr lang="es-MX" sz="1600" dirty="0" smtClean="0"/>
              <a:t>millones de aumento  </a:t>
            </a:r>
            <a:r>
              <a:rPr lang="es-MX" sz="1600" dirty="0" smtClean="0"/>
              <a:t>en Servicio de la Deuda y un traspaso de $155 millones desde Bienes y Servicios de Consumo a Transferencias Corrientes, además de la eliminación de los incrementos en los subtítulos de Personal por $4.471 millones y Bienes y Servicios de Consumo por $250 millones,  se adicionan los siguientes rebajas en julio: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1600" dirty="0"/>
              <a:t>	</a:t>
            </a:r>
            <a:r>
              <a:rPr lang="es-MX" sz="1600" dirty="0" smtClean="0"/>
              <a:t>$263 millones en Gastos en Personal, $300 millones Bienes y Servicios de Consumo, 	$130 millones en Programas Informáticos y $215 millones en </a:t>
            </a:r>
            <a:r>
              <a:rPr lang="es-MX" sz="1600" dirty="0"/>
              <a:t>E</a:t>
            </a:r>
            <a:r>
              <a:rPr lang="es-MX" sz="1600" dirty="0" smtClean="0"/>
              <a:t>quipos Informáticos. 	Con ello, el total de modificaciones  presupuestarias queda con un incremento de 	$2.910 millones.</a:t>
            </a: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MX" sz="1600" dirty="0"/>
              <a:t>A continuación se presenta el comportamiento del gasto mensual y acumulado, y se compara con el del mismo período del año anterior.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3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 title="Ejecución Mensual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7945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653136"/>
            <a:ext cx="777686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38141"/>
              </p:ext>
            </p:extLst>
          </p:nvPr>
        </p:nvGraphicFramePr>
        <p:xfrm>
          <a:off x="562795" y="2388037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79.265.833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2.910.015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48.297.608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60.022.037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-263.602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38.345.067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9.337.355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5.239.043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1.987.688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-357.278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4.647.540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4.187.372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792" y="609329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6" y="6206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329445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01091" y="1600201"/>
          <a:ext cx="7941818" cy="4525961"/>
        </p:xfrm>
        <a:graphic>
          <a:graphicData uri="http://schemas.openxmlformats.org/drawingml/2006/table">
            <a:tbl>
              <a:tblPr/>
              <a:tblGrid>
                <a:gridCol w="337153"/>
                <a:gridCol w="399588"/>
                <a:gridCol w="362127"/>
                <a:gridCol w="2097839"/>
                <a:gridCol w="824151"/>
                <a:gridCol w="836638"/>
                <a:gridCol w="836638"/>
                <a:gridCol w="749228"/>
                <a:gridCol w="749228"/>
                <a:gridCol w="749228"/>
              </a:tblGrid>
              <a:tr h="18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79.265.833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2.910.015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48.297.608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60.022.037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-263.602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38.345.067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9.337.355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-455.000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5.239.043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155.000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155.000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155.000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5.242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1.987.688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-357.278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498.785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26.277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-6.649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32.317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19.419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-4.914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5.468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849.652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-215.006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153.490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1.092.340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-130.709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307.510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17.529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4.647.540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3.830.905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4.187.372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300.401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170.011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60.868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3.831.237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3.831.237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3.826.103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727</Words>
  <Application>Microsoft Office PowerPoint</Application>
  <PresentationFormat>Presentación en pantalla (4:3)</PresentationFormat>
  <Paragraphs>345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JULIO DE 2018 PARTIDA 04: CONTRALORÍA GENERAL DE LA REPÚBLICA</vt:lpstr>
      <vt:lpstr>EJECUCIÓN ACUMULADA DE GASTOS A JULIO DE 2018  PARTIDA 04 CONTRALORÍA GENERAL DE LA REPÚBLICA</vt:lpstr>
      <vt:lpstr>EJECUCIÓN ACUMULADA DE GASTOS A JULIO DE 2018  PARTIDA 04 CONTRALORÍA GENERAL DE LA REPÚBLICA</vt:lpstr>
      <vt:lpstr>EJECUCION ACUMULADA DE GASTOS A JULIO DE 2018  PARTIDA 04 CONTRALORÍA GENERAL DE LA REPÚBLICA</vt:lpstr>
      <vt:lpstr>EJECUCIÓN ACUMULADA DE GASTOS A JULIO DE 2018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184</cp:revision>
  <cp:lastPrinted>2016-10-11T11:56:42Z</cp:lastPrinted>
  <dcterms:created xsi:type="dcterms:W3CDTF">2016-06-23T13:38:47Z</dcterms:created>
  <dcterms:modified xsi:type="dcterms:W3CDTF">2018-09-11T15:59:02Z</dcterms:modified>
</cp:coreProperties>
</file>