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 smtClean="0">
                <a:latin typeface="+mn-lt"/>
              </a:rPr>
              <a:t>03</a:t>
            </a:r>
            <a:r>
              <a:rPr lang="es-CL" sz="2000" b="1" dirty="0" smtClean="0">
                <a:latin typeface="+mn-lt"/>
              </a:rPr>
              <a:t>: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</a:t>
            </a:r>
            <a:r>
              <a:rPr lang="es-CL" sz="1200" smtClean="0"/>
              <a:t>, </a:t>
            </a:r>
            <a:r>
              <a:rPr lang="es-CL" sz="1200" smtClean="0"/>
              <a:t>septiembre </a:t>
            </a:r>
            <a:r>
              <a:rPr lang="es-CL" sz="1200" dirty="0" smtClean="0"/>
              <a:t>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622720"/>
              </p:ext>
            </p:extLst>
          </p:nvPr>
        </p:nvGraphicFramePr>
        <p:xfrm>
          <a:off x="467544" y="1857350"/>
          <a:ext cx="814828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Hoja de cálculo" r:id="rId4" imgW="7858103" imgH="3372008" progId="Excel.Sheet.8">
                  <p:embed/>
                </p:oleObj>
              </mc:Choice>
              <mc:Fallback>
                <p:oleObj name="Hoja de cálculo" r:id="rId4" imgW="7858103" imgH="337200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57350"/>
                        <a:ext cx="814828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 smtClean="0">
                <a:latin typeface="+mn-lt"/>
              </a:rPr>
              <a:t>El </a:t>
            </a:r>
            <a:r>
              <a:rPr lang="es-CL" sz="1400" b="1" dirty="0">
                <a:latin typeface="+mn-lt"/>
              </a:rPr>
              <a:t>gasto </a:t>
            </a:r>
            <a:r>
              <a:rPr lang="es-CL" sz="1400" b="1" dirty="0" smtClean="0">
                <a:latin typeface="+mn-lt"/>
              </a:rPr>
              <a:t>del </a:t>
            </a:r>
            <a:r>
              <a:rPr lang="es-CL" sz="1400" b="1" dirty="0">
                <a:latin typeface="+mn-lt"/>
              </a:rPr>
              <a:t>Poder </a:t>
            </a:r>
            <a:r>
              <a:rPr lang="es-CL" sz="1400" b="1" dirty="0" smtClean="0">
                <a:latin typeface="+mn-lt"/>
              </a:rPr>
              <a:t>Judicial</a:t>
            </a:r>
            <a:r>
              <a:rPr lang="es-CL" sz="1400" dirty="0" smtClean="0">
                <a:latin typeface="+mn-lt"/>
              </a:rPr>
              <a:t>, acumulado al mes de julio de 2018, </a:t>
            </a:r>
            <a:r>
              <a:rPr lang="es-CL" sz="1400" dirty="0">
                <a:latin typeface="+mn-lt"/>
              </a:rPr>
              <a:t>finalizó en </a:t>
            </a:r>
            <a:r>
              <a:rPr lang="es-CL" sz="1400" dirty="0" smtClean="0">
                <a:latin typeface="+mn-lt"/>
              </a:rPr>
              <a:t>$298.706 </a:t>
            </a:r>
            <a:r>
              <a:rPr lang="es-CL" sz="1400" dirty="0">
                <a:latin typeface="+mn-lt"/>
              </a:rPr>
              <a:t>millones, equivalentes a un </a:t>
            </a:r>
            <a:r>
              <a:rPr lang="es-CL" sz="1400" dirty="0" smtClean="0">
                <a:latin typeface="+mn-lt"/>
              </a:rPr>
              <a:t>53% </a:t>
            </a:r>
            <a:r>
              <a:rPr lang="es-CL" sz="1400" dirty="0">
                <a:latin typeface="+mn-lt"/>
              </a:rPr>
              <a:t>de ejecución respecto al Presupuesto vigente</a:t>
            </a:r>
            <a:r>
              <a:rPr lang="es-CL" sz="14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el </a:t>
            </a:r>
            <a:r>
              <a:rPr lang="es-CL" sz="1400" b="1" dirty="0" smtClean="0">
                <a:latin typeface="+mn-lt"/>
              </a:rPr>
              <a:t>Servicio de la Deuda</a:t>
            </a:r>
            <a:r>
              <a:rPr lang="es-CL" sz="1400" dirty="0" smtClean="0">
                <a:latin typeface="+mn-lt"/>
              </a:rPr>
              <a:t> se observó un aumento en la disponibilidad de recursos, que ascendió a $158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Respecto a las </a:t>
            </a:r>
            <a:r>
              <a:rPr lang="es-CL" sz="1400" b="1" dirty="0" smtClean="0">
                <a:latin typeface="+mn-lt"/>
              </a:rPr>
              <a:t>variaciones del presupuesto aprobado por el Congreso Nacional</a:t>
            </a:r>
            <a:r>
              <a:rPr lang="es-CL" sz="1400" dirty="0" smtClean="0">
                <a:latin typeface="+mn-lt"/>
              </a:rPr>
              <a:t>, se observa que la Academia Judicial aumentó su disponibilidad en $137 millones. Las demás instituciones vieron disminuidos sus recursos: Capítulo Poder Judicial en $388 millones menos y Corporación Administrativa del Poder Judicial $6.316 millones menos.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>
                <a:latin typeface="+mn-lt"/>
              </a:rPr>
              <a:t>iniciativas de inversión</a:t>
            </a:r>
            <a:r>
              <a:rPr lang="es-CL" sz="1400" dirty="0" smtClean="0">
                <a:latin typeface="+mn-lt"/>
              </a:rPr>
              <a:t>, los desembolsos alcanzaron a $27.212 millones (29% de ejecución), que corresponden a compromisos de arrastre de iniciativas de inversión identificadas el año 2018.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/>
              <a:t>Becas </a:t>
            </a:r>
            <a:r>
              <a:rPr lang="es-CL" sz="1400" b="1" dirty="0"/>
              <a:t>de Postgrado</a:t>
            </a:r>
            <a:r>
              <a:rPr lang="es-CL" sz="1400" dirty="0"/>
              <a:t>, con $</a:t>
            </a:r>
            <a:r>
              <a:rPr lang="es-CL" sz="1400" dirty="0" smtClean="0"/>
              <a:t>142 </a:t>
            </a:r>
            <a:r>
              <a:rPr lang="es-CL" sz="1400" dirty="0"/>
              <a:t>millones, que se </a:t>
            </a:r>
            <a:r>
              <a:rPr lang="es-CL" sz="1400" dirty="0" smtClean="0"/>
              <a:t>destinan </a:t>
            </a:r>
            <a:r>
              <a:rPr lang="es-CL" sz="1400" dirty="0"/>
              <a:t>a financiar estudios para funcionarios con formación universitaria del Poder Judicial como de la Corporación Administrativa, a la fecha de este </a:t>
            </a:r>
            <a:r>
              <a:rPr lang="es-CL" sz="1400" dirty="0" smtClean="0"/>
              <a:t>reporte, ejecutaron un 45%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los </a:t>
            </a:r>
            <a:r>
              <a:rPr lang="es-CL" sz="1400" b="1" dirty="0" smtClean="0"/>
              <a:t>programas </a:t>
            </a:r>
            <a:r>
              <a:rPr lang="es-CL" sz="1400" b="1" dirty="0"/>
              <a:t>de capacitación</a:t>
            </a:r>
            <a:r>
              <a:rPr lang="es-CL" sz="1400" dirty="0"/>
              <a:t>, que contemplan recursos para la formación y perfeccionamiento de los funcionarios del Poder Judicial, alcanzó la siguientes ejecuciones</a:t>
            </a:r>
            <a:r>
              <a:rPr lang="es-CL" sz="1400" dirty="0" smtClean="0"/>
              <a:t>: Programa </a:t>
            </a:r>
            <a:r>
              <a:rPr lang="es-CL" sz="1400" dirty="0"/>
              <a:t>de </a:t>
            </a:r>
            <a:r>
              <a:rPr lang="es-CL" sz="1400" dirty="0" smtClean="0"/>
              <a:t>Formación, 16%; Programa de Perfeccionamiento, 47%; Programa de Habilitación, 13%; y Programa </a:t>
            </a:r>
            <a:r>
              <a:rPr lang="es-CL" sz="1400" dirty="0"/>
              <a:t>de Perfeccionamiento </a:t>
            </a:r>
            <a:r>
              <a:rPr lang="es-CL" sz="1400" dirty="0" smtClean="0"/>
              <a:t>Extraordinario, 30%.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7700"/>
            <a:ext cx="6417852" cy="338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24050"/>
            <a:ext cx="6443390" cy="33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36510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272468"/>
              </p:ext>
            </p:extLst>
          </p:nvPr>
        </p:nvGraphicFramePr>
        <p:xfrm>
          <a:off x="467544" y="1988840"/>
          <a:ext cx="814055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Hoja de cálculo" r:id="rId4" imgW="7410584" imgH="2124088" progId="Excel.Sheet.8">
                  <p:embed/>
                </p:oleObj>
              </mc:Choice>
              <mc:Fallback>
                <p:oleObj name="Hoja de cálculo" r:id="rId4" imgW="7410584" imgH="212408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88840"/>
                        <a:ext cx="8140555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50100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166682"/>
              </p:ext>
            </p:extLst>
          </p:nvPr>
        </p:nvGraphicFramePr>
        <p:xfrm>
          <a:off x="467544" y="2060848"/>
          <a:ext cx="8157592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Hoja de cálculo" r:id="rId5" imgW="7886790" imgH="1228764" progId="Excel.Sheet.8">
                  <p:embed/>
                </p:oleObj>
              </mc:Choice>
              <mc:Fallback>
                <p:oleObj name="Hoja de cálculo" r:id="rId5" imgW="7886790" imgH="122876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2060848"/>
                        <a:ext cx="8157592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9969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510167"/>
              </p:ext>
            </p:extLst>
          </p:nvPr>
        </p:nvGraphicFramePr>
        <p:xfrm>
          <a:off x="467544" y="1844824"/>
          <a:ext cx="8148279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Hoja de cálculo" r:id="rId4" imgW="7762718" imgH="942857" progId="Excel.Sheet.8">
                  <p:embed/>
                </p:oleObj>
              </mc:Choice>
              <mc:Fallback>
                <p:oleObj name="Hoja de cálculo" r:id="rId4" imgW="7762718" imgH="94285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48279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69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826120"/>
              </p:ext>
            </p:extLst>
          </p:nvPr>
        </p:nvGraphicFramePr>
        <p:xfrm>
          <a:off x="467544" y="1844824"/>
          <a:ext cx="814828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Hoja de cálculo" r:id="rId4" imgW="7086779" imgH="981167" progId="Excel.Sheet.8">
                  <p:embed/>
                </p:oleObj>
              </mc:Choice>
              <mc:Fallback>
                <p:oleObj name="Hoja de cálculo" r:id="rId4" imgW="7086779" imgH="9811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48280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357013"/>
              </p:ext>
            </p:extLst>
          </p:nvPr>
        </p:nvGraphicFramePr>
        <p:xfrm>
          <a:off x="397495" y="1869529"/>
          <a:ext cx="82296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Hoja de cálculo" r:id="rId4" imgW="8020184" imgH="4295709" progId="Excel.Sheet.8">
                  <p:embed/>
                </p:oleObj>
              </mc:Choice>
              <mc:Fallback>
                <p:oleObj name="Hoja de cálculo" r:id="rId4" imgW="8020184" imgH="429570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7495" y="1869529"/>
                        <a:ext cx="8229600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456</Words>
  <Application>Microsoft Office PowerPoint</Application>
  <PresentationFormat>Presentación en pantalla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</vt:lpstr>
      <vt:lpstr>EJECUCIÓN ACUMULADA DE GASTOS PRESUPUESTARIOS AL MES DE JULIO DE 2018 PARTIDA 03: PODER JUDICIAL</vt:lpstr>
      <vt:lpstr>EJECUCIÓN ACUMULADA DE GASTOS A JULIO DE 2018  PARTIDA 03 PODER JUDICIAL</vt:lpstr>
      <vt:lpstr>COMPORTAMIENTO DE LA EJECUCIÓN ACUMULADA DE GASTOS A JULIO DE 2018  PARTIDA 03 PODER JUDICIAL</vt:lpstr>
      <vt:lpstr>COMPORTAMIENTO DE LA EJECUCIÓN ACUMULADA DE GASTOS A JULIO DE 2018  PARTIDA 03 PODER JUDICIAL</vt:lpstr>
      <vt:lpstr>EJECUCIÓN ACUMULADA DE GASTOS A JULIO DE 2018  PARTIDA 03 PODER JUDICIAL</vt:lpstr>
      <vt:lpstr>Presentación de PowerPoint</vt:lpstr>
      <vt:lpstr>EJECUCIÓN ACUMULADA DE GASTOS A JULIO DE 2018  PARTIDA 03. CAPÍTULO 01. PROGRAMA 01: PODER JUDICIAL</vt:lpstr>
      <vt:lpstr>EJECUCIÓN ACUMULADA DE GASTOS A JULIO DE 2018  PARTIDA 03. CAPÍTULO 01. PROGRAMA 02: UNIDAD DE APOYO A TRIBUNALES</vt:lpstr>
      <vt:lpstr>EJECUCIÓN ACUMULADA DE GASTOS A JULIO DE 2018  PARTIDA 03. CAPÍTULO 03. PROGRAMA 01: CORPORACIÓN ADMINISTRATIVA DEL PODER JUDICIAL</vt:lpstr>
      <vt:lpstr>EJECUCIÓN ACUMULADA DE GASTOS A JULIO DE 2018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101</cp:revision>
  <cp:lastPrinted>2016-07-04T14:42:46Z</cp:lastPrinted>
  <dcterms:created xsi:type="dcterms:W3CDTF">2016-06-23T13:38:47Z</dcterms:created>
  <dcterms:modified xsi:type="dcterms:W3CDTF">2018-09-06T14:08:07Z</dcterms:modified>
</cp:coreProperties>
</file>