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B9DC96-FC36-4192-9C76-1F82444854D6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1986404"/>
          <a:ext cx="7886697" cy="4029779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28815663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687264037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733510645"/>
                    </a:ext>
                  </a:extLst>
                </a:gridCol>
                <a:gridCol w="2796096">
                  <a:extLst>
                    <a:ext uri="{9D8B030D-6E8A-4147-A177-3AD203B41FA5}">
                      <a16:colId xmlns:a16="http://schemas.microsoft.com/office/drawing/2014/main" val="333119714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6679381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70253451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8474961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4998622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22246416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96570473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46262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8210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-83.257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-832570,0%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-832570,0%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5311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-83.257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-832570,0%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-832570,0%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8456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5.492.208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7288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5.492.208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515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5.492.208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54922080,0%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54922080,0%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3869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11094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8664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57541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1.467.161.537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4890538456,7%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4890538456,7%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6236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1.467.161.537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14671615370,0%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14671615370,0%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3773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41225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7154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1.000.772.410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324.732.136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4827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81089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82240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945.894.944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320.405.023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59268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00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9805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84742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54.486.294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0761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4.102.714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4567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233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023" y="4299187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5B9AD5-A545-4441-B28A-F0F342562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975137"/>
              </p:ext>
            </p:extLst>
          </p:nvPr>
        </p:nvGraphicFramePr>
        <p:xfrm>
          <a:off x="628651" y="1862599"/>
          <a:ext cx="7886698" cy="2017033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4124306539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423690392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247255032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8248341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4223321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1216560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45964177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683039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46378610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826090614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10306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99689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134.683.812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91789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5505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7127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25.222.203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3289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Ley N° 18.892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91840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4.327.113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806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22897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4.102.713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92570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5027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731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6" y="5894094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E87D747-BD22-4642-A84F-72FD975D5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774680"/>
              </p:ext>
            </p:extLst>
          </p:nvPr>
        </p:nvGraphicFramePr>
        <p:xfrm>
          <a:off x="628651" y="1919327"/>
          <a:ext cx="7886698" cy="3297689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563707157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20752478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776031445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8167535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4818221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0352492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8788724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65768452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28352263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296977424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84390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859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1.913.972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15173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47825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5703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5065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24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0859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2540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4300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61591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68081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1.898.384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71424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1.848.384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599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0164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3330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37159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85920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50435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753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04: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LA DEUDA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5DD17F-053C-4FEF-AAC1-0374F0E15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377864"/>
              </p:ext>
            </p:extLst>
          </p:nvPr>
        </p:nvGraphicFramePr>
        <p:xfrm>
          <a:off x="628650" y="1868430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107648112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691592323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3113388269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43949830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63683677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624693856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694683241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4157147306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603408556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235215617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65938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7946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641.048.182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35923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27.431.260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49701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613.616.922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36539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367.580.000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37164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72644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234.091.947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3149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2659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97280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989500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A7EF29EA-EBEE-42AE-9269-04061FE0E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69440"/>
              </p:ext>
            </p:extLst>
          </p:nvPr>
        </p:nvGraphicFramePr>
        <p:xfrm>
          <a:off x="628650" y="4581128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1347525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3121289021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983680849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30601172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197940036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61888732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629471360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575431651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416871745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683199141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882032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77768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1.084.007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69299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1.084.007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97147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21029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984.460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3589,1%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3589,1%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9406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0490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96.889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11041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27830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1329,0%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1329,0%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32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LIBRE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99" y="1407259"/>
            <a:ext cx="830313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4880E90-B37F-43E7-9CFC-FEFEF54A6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363157"/>
              </p:ext>
            </p:extLst>
          </p:nvPr>
        </p:nvGraphicFramePr>
        <p:xfrm>
          <a:off x="827584" y="1737208"/>
          <a:ext cx="7488831" cy="4682251"/>
        </p:xfrm>
        <a:graphic>
          <a:graphicData uri="http://schemas.openxmlformats.org/drawingml/2006/table">
            <a:tbl>
              <a:tblPr/>
              <a:tblGrid>
                <a:gridCol w="242671">
                  <a:extLst>
                    <a:ext uri="{9D8B030D-6E8A-4147-A177-3AD203B41FA5}">
                      <a16:colId xmlns:a16="http://schemas.microsoft.com/office/drawing/2014/main" val="1807663464"/>
                    </a:ext>
                  </a:extLst>
                </a:gridCol>
                <a:gridCol w="242671">
                  <a:extLst>
                    <a:ext uri="{9D8B030D-6E8A-4147-A177-3AD203B41FA5}">
                      <a16:colId xmlns:a16="http://schemas.microsoft.com/office/drawing/2014/main" val="1077939709"/>
                    </a:ext>
                  </a:extLst>
                </a:gridCol>
                <a:gridCol w="242671">
                  <a:extLst>
                    <a:ext uri="{9D8B030D-6E8A-4147-A177-3AD203B41FA5}">
                      <a16:colId xmlns:a16="http://schemas.microsoft.com/office/drawing/2014/main" val="1249265669"/>
                    </a:ext>
                  </a:extLst>
                </a:gridCol>
                <a:gridCol w="2912053">
                  <a:extLst>
                    <a:ext uri="{9D8B030D-6E8A-4147-A177-3AD203B41FA5}">
                      <a16:colId xmlns:a16="http://schemas.microsoft.com/office/drawing/2014/main" val="162871647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735449191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3911014407"/>
                    </a:ext>
                  </a:extLst>
                </a:gridCol>
                <a:gridCol w="737721">
                  <a:extLst>
                    <a:ext uri="{9D8B030D-6E8A-4147-A177-3AD203B41FA5}">
                      <a16:colId xmlns:a16="http://schemas.microsoft.com/office/drawing/2014/main" val="870426474"/>
                    </a:ext>
                  </a:extLst>
                </a:gridCol>
                <a:gridCol w="621238">
                  <a:extLst>
                    <a:ext uri="{9D8B030D-6E8A-4147-A177-3AD203B41FA5}">
                      <a16:colId xmlns:a16="http://schemas.microsoft.com/office/drawing/2014/main" val="2759149586"/>
                    </a:ext>
                  </a:extLst>
                </a:gridCol>
                <a:gridCol w="546010">
                  <a:extLst>
                    <a:ext uri="{9D8B030D-6E8A-4147-A177-3AD203B41FA5}">
                      <a16:colId xmlns:a16="http://schemas.microsoft.com/office/drawing/2014/main" val="1497448800"/>
                    </a:ext>
                  </a:extLst>
                </a:gridCol>
                <a:gridCol w="546010">
                  <a:extLst>
                    <a:ext uri="{9D8B030D-6E8A-4147-A177-3AD203B41FA5}">
                      <a16:colId xmlns:a16="http://schemas.microsoft.com/office/drawing/2014/main" val="1623949290"/>
                    </a:ext>
                  </a:extLst>
                </a:gridCol>
              </a:tblGrid>
              <a:tr h="144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339839"/>
                  </a:ext>
                </a:extLst>
              </a:tr>
              <a:tr h="3468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906354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35.538.900.980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34.975.165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4.875.588.142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658613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35.538.900.980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34.975.165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4.875.588.142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140495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3.380.797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513464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126.447.630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4.762.928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18.467.814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946205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76.519.185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572116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10.934.268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67008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2.722.266.370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572.856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311.604.022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631453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11.443.034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909322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27.185.619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90511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408.008.998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210.701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71.217.576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68081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10.031.631.202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15.263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1.325.868.551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682755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143.501.447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50224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1.161.817.704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209.973.890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334437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187.284.915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049049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453.583.433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2.278.730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53.520.640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41411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1.522.093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187185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6.482.108.726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26.915.377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1.057.020.685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562418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5.264.086.123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142.653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861.218.787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137362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3.696.984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709550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217.727.554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58308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83.820.188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94170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3.600.386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96427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120.970.730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83458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2.622.369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099659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27.131.324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962710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8.385.776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864813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3.772.075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830456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22.999.158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0538"/>
                  </a:ext>
                </a:extLst>
              </a:tr>
              <a:tr h="14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3.685.594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59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LIBRE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95536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944658-D35F-4376-A56C-FCF61761F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68881"/>
              </p:ext>
            </p:extLst>
          </p:nvPr>
        </p:nvGraphicFramePr>
        <p:xfrm>
          <a:off x="628649" y="1862599"/>
          <a:ext cx="7886702" cy="2362945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val="2627400821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1012722525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3298369991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val="2216958424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1272348020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3015659848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2705914752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val="2931418666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927904429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676545447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815361"/>
                  </a:ext>
                </a:extLst>
              </a:tr>
              <a:tr h="368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99328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104.391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64237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104.391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4421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50796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82998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54033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32.329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36931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96281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56.446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94327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1696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58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52697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198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4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RESERVA DE PENSIONES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2018 de Fondo FRP en millones de dólares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9D9671E-DD71-4C4F-A1ED-FDBE2DBFF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450860"/>
              </p:ext>
            </p:extLst>
          </p:nvPr>
        </p:nvGraphicFramePr>
        <p:xfrm>
          <a:off x="628649" y="3783955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val="4166697747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1436634234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1446868975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val="3435524425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608447459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725077683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461811183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400469790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2949896593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946530934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292779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87856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78528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61614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73087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03501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50415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41005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07196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0159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28F935-E0C1-4573-8823-E8689AC1B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798482"/>
              </p:ext>
            </p:extLst>
          </p:nvPr>
        </p:nvGraphicFramePr>
        <p:xfrm>
          <a:off x="2520950" y="1829358"/>
          <a:ext cx="41021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219397686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43714951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febrero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5125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013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-314,0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564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162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2957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-25,8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3461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10.049,1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828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ESTABILIZACIÓN ECONÓMICA Y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2DD3A923-1F1C-4935-B91D-5C3B4B917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927094"/>
              </p:ext>
            </p:extLst>
          </p:nvPr>
        </p:nvGraphicFramePr>
        <p:xfrm>
          <a:off x="2489200" y="1957645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31158486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67281287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febrero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983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5887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-10.852,8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543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2.901,8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8104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898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-20,9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3405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14.851,0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300271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94343DB0-98A5-41C0-9BB8-CA13BF4CB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08405"/>
              </p:ext>
            </p:extLst>
          </p:nvPr>
        </p:nvGraphicFramePr>
        <p:xfrm>
          <a:off x="628650" y="3911554"/>
          <a:ext cx="7886700" cy="2206980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658498150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082510710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203721736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94484245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59053014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56154420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444024300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1013627425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605180939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1759995591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137819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33214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6478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29985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79857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5174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9753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65761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83338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4361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56824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64901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780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LA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495" y="41360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77EE3DD-5AFB-4A61-8BA0-8B4BAF49C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767427"/>
              </p:ext>
            </p:extLst>
          </p:nvPr>
        </p:nvGraphicFramePr>
        <p:xfrm>
          <a:off x="628649" y="1926347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3896902262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322786664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3630608759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2795136872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2226043955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158468415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381814829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885652083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1262117799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87374402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352456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37931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3.023.526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10078420,0%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10078420,0%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02345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6444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6608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0444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3.023.526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15117630,0%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15117630,0%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81080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3.005.311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30053110,0%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30053110,0%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56016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182150,0%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182150,0%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2151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50E7EFF6-DB67-4E2C-BDC0-A24F67306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29802"/>
              </p:ext>
            </p:extLst>
          </p:nvPr>
        </p:nvGraphicFramePr>
        <p:xfrm>
          <a:off x="628649" y="4557236"/>
          <a:ext cx="7886701" cy="1736821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4141564608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381403136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450746397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1938928284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661201138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985595873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2374570931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3753203676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596911055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4190131343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414220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89622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496.262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71413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81256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11537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97270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73045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496.262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1948,6%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1948,6%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40636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493.070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13355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31920,0%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31920,0%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118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APOYO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18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1770F69-D107-4515-94FA-260A36244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058681"/>
              </p:ext>
            </p:extLst>
          </p:nvPr>
        </p:nvGraphicFramePr>
        <p:xfrm>
          <a:off x="628649" y="1867175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32721615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053731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8626680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9877304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4712648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5575975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4549476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40501521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3255628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71507574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08211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3130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214.645.483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6689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79.961.671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090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79.961.671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6863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134.683.812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051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134.683.812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8993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4029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4.480.738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2155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010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5.643.144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6158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6250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9.185.138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122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876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7.566.789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8593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15.881.645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9744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8.754.259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3051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10.053.919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4151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9.443.937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690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8.318.383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056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644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4795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9943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583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acumulada al segundo mes de 2018 de la Partida Tesoro Público, </a:t>
            </a:r>
            <a:r>
              <a:rPr lang="es-CL" sz="1600" b="1" dirty="0"/>
              <a:t>ascendió respecto del presupuesto vigente</a:t>
            </a:r>
            <a:r>
              <a:rPr lang="es-CL" sz="1600" dirty="0"/>
              <a:t> </a:t>
            </a:r>
            <a:r>
              <a:rPr lang="es-CL" sz="1600" b="1" dirty="0"/>
              <a:t>en moneda nacional a 18,1%</a:t>
            </a:r>
            <a:r>
              <a:rPr lang="es-CL" sz="1600" dirty="0"/>
              <a:t>.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disminuciones por </a:t>
            </a:r>
            <a:r>
              <a:rPr lang="es-CL" sz="1600" b="1" dirty="0"/>
              <a:t>$690 millones</a:t>
            </a:r>
            <a:r>
              <a:rPr lang="es-CL" sz="1600" dirty="0"/>
              <a:t>, disminuyendo los subtítulos 24 “transferencias corrientes”, en $35.527 millones y 30 “adquisición de activos financieros”, por $138 millón, mientras se registran incrementos en el subtítulo 27 “aporte fiscal libre”, por $34.975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febrero alcanzó un 100%,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328,5% y el subtítulo 22 “bienes y servicios de consumo” registró una erogación de 186,5%.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10: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DIAGNÓSTICOS Y TRATAMIENTOS DE ALTO COSTO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diciembre 2017 del Fondo en millones de dólares (información trimestral)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E2C0D2B-9A39-4E3A-906E-172C7BB87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096400"/>
              </p:ext>
            </p:extLst>
          </p:nvPr>
        </p:nvGraphicFramePr>
        <p:xfrm>
          <a:off x="611560" y="4221088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79821698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6937686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38695922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2918838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6765559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3651064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1277653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12502453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6463759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4819373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2681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4761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166.215.998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1018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7.450.016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699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7.450.016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73591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 y Tratamientos de Alto Costo Ley N°20.850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7.450.016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7470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158.765.982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5863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158.765.982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74577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75226F8A-62AE-4868-97AC-F71B13DB3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792801"/>
              </p:ext>
            </p:extLst>
          </p:nvPr>
        </p:nvGraphicFramePr>
        <p:xfrm>
          <a:off x="2489200" y="2014851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89244343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13165110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diciembre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1770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de septiembre de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7799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964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342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593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535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61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$169.617 millones ejecutados, equivalente a un 15,2% del presupuesto vigente, donde las principales erogaciones correspondieron a transferencias por $72.949 millones para el “Fondo Único de Prestaciones Familiares y Subsidios de Cesantía”; $47.348 millones para el “Fondo Nacional de Subsidio Familiar”; $14.329 millones para el “Fondo Único de Prestaciones Familiares y Subsidios de Cesantía”; y, $9.863 millones para la “Bonificación por Inversiones de Riego y Drenaje Ley N°18.450”, que en conjunto representan el 85%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50,1% de ejecución, explicado por el nivel de erogación del subtítulo 30 “adquisición de activos financieros” (ítem compra de títulos y valores), que alcanza los $1.467.161 millones por sobre el presupuesto inicial y vigente de dicha asignación, representando a su vez el 76,3%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registra un </a:t>
            </a:r>
            <a:r>
              <a:rPr lang="es-CL" sz="1600" b="1" dirty="0"/>
              <a:t>gasto de 27,3% en moneda nacional.</a:t>
            </a:r>
            <a:r>
              <a:rPr lang="es-CL" sz="1600" dirty="0">
                <a:solidFill>
                  <a:prstClr val="black"/>
                </a:solidFill>
              </a:rPr>
              <a:t>  Mientras que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328,5%,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13,7%, destacando las transferencias efectuadas al Ministerio de la Mujer y la Equidad de Género, con un 43,8%,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febrero por </a:t>
            </a:r>
            <a:r>
              <a:rPr lang="es-CL" sz="1600" b="1" dirty="0"/>
              <a:t>US$14.851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US$10.049,1 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mantiene un saldo acumulado a febrero de </a:t>
            </a:r>
            <a:r>
              <a:rPr lang="es-CL" sz="1600" b="1" dirty="0"/>
              <a:t>$201.403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febrero.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498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27543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9342F8-66B0-4DDD-B34F-DC16B3088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672845"/>
              </p:ext>
            </p:extLst>
          </p:nvPr>
        </p:nvGraphicFramePr>
        <p:xfrm>
          <a:off x="742950" y="1700809"/>
          <a:ext cx="7658099" cy="2251700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37932612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192550481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337732712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746244432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08704107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590372549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1891252352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4252872650"/>
                    </a:ext>
                  </a:extLst>
                </a:gridCol>
              </a:tblGrid>
              <a:tr h="16279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509421"/>
                  </a:ext>
                </a:extLst>
              </a:tr>
              <a:tr h="28223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810775"/>
                  </a:ext>
                </a:extLst>
              </a:tr>
              <a:tr h="176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42.906.331.205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7.756.193.789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237937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91716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45.631.561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27291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3.700.083.540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-35.527.165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246.361.925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676982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5.492.208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367889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35.538.900.980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34.975.165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4.875.588.142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141604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176070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1.708.912.716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389751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233.157.576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888047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613.616.922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966941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158114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B9A8C52-2300-4818-B5CE-E5B23FFA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99706"/>
              </p:ext>
            </p:extLst>
          </p:nvPr>
        </p:nvGraphicFramePr>
        <p:xfrm>
          <a:off x="788354" y="4692557"/>
          <a:ext cx="7658099" cy="1600540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3558664976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529288083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551213770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938314390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093367540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232427579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174569706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14563632"/>
                    </a:ext>
                  </a:extLst>
                </a:gridCol>
              </a:tblGrid>
              <a:tr h="16279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890980"/>
                  </a:ext>
                </a:extLst>
              </a:tr>
              <a:tr h="28223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085792"/>
                  </a:ext>
                </a:extLst>
              </a:tr>
              <a:tr h="176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3.660.125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653415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27560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278560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832885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42301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2.455.396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250211"/>
                  </a:ext>
                </a:extLst>
              </a:tr>
              <a:tr h="16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634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Resumen por Programa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0799" y="3457376"/>
            <a:ext cx="82860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36100" y="5843989"/>
            <a:ext cx="826645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5809D1C-39F6-4191-B8DB-D827B4A9D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64073"/>
              </p:ext>
            </p:extLst>
          </p:nvPr>
        </p:nvGraphicFramePr>
        <p:xfrm>
          <a:off x="625976" y="1673102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3797496395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2515973279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3116017242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47378713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567032108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792210387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832883279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465898625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459836722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665335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87109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169.617.487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58007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3.838.143.171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-35.665.165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1.922.648.783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5864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641.048.182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74599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3.380.797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49254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10078420,0%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10078420,0%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29463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214.645.483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45878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166.215.998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806563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40C3A212-5CBE-4343-A947-AA64B2EF7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784698"/>
              </p:ext>
            </p:extLst>
          </p:nvPr>
        </p:nvGraphicFramePr>
        <p:xfrm>
          <a:off x="625976" y="4316388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3603010868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1904181081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373724345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623428084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562226088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7815940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898729261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949197015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546303341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52755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93811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1.913.972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27524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1.084.007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61444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104.391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73915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34.347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0773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46038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496.262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5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SUBSIDIOS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072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6388FAF-42F4-4374-BA55-6393112C5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65082"/>
              </p:ext>
            </p:extLst>
          </p:nvPr>
        </p:nvGraphicFramePr>
        <p:xfrm>
          <a:off x="651434" y="1825625"/>
          <a:ext cx="7841132" cy="4045072"/>
        </p:xfrm>
        <a:graphic>
          <a:graphicData uri="http://schemas.openxmlformats.org/drawingml/2006/table">
            <a:tbl>
              <a:tblPr/>
              <a:tblGrid>
                <a:gridCol w="272640">
                  <a:extLst>
                    <a:ext uri="{9D8B030D-6E8A-4147-A177-3AD203B41FA5}">
                      <a16:colId xmlns:a16="http://schemas.microsoft.com/office/drawing/2014/main" val="4108387177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3348569353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3964202773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3708306050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992716609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184211137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681813933"/>
                    </a:ext>
                  </a:extLst>
                </a:gridCol>
                <a:gridCol w="654336">
                  <a:extLst>
                    <a:ext uri="{9D8B030D-6E8A-4147-A177-3AD203B41FA5}">
                      <a16:colId xmlns:a16="http://schemas.microsoft.com/office/drawing/2014/main" val="2523122200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2862491408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3502736490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233050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13659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169.617.487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2839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159.282.047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92118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144.952.630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0511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81975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10.832.321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938321"/>
                  </a:ext>
                </a:extLst>
              </a:tr>
              <a:tr h="189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72.948.888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42636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88351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47.347.600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470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5.585.540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18608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8.105.812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848014"/>
                  </a:ext>
                </a:extLst>
              </a:tr>
              <a:tr h="137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(Economía) N° 4, 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95234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94491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2770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14.329.417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90310"/>
                  </a:ext>
                </a:extLst>
              </a:tr>
              <a:tr h="151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14.329.417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16066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10.335.440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8601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10.335.440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59209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9.863.052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81198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9787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946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205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B31802F-B6D5-4E03-A412-92774558D12A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1936236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420389703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964280137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239468866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29240687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3360527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72784730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269497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05060172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03790625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46747895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002010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990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3.838.143.171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-35.665.165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1.922.648.783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650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691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45.631.561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065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18.629.791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2248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8.444.099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83089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24869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6.685.692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2915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27.001.770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156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27.001.770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0309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3941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3545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2.568.966.202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-34.975.165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79.629.862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1217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7.546.274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5956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5843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1.183.944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51268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074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1.770.304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80188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-808.963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7483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0375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741.700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3784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3.086.281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6264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1.549.400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09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3041F8B-0809-4617-BC42-7F0E9DD48629}"/>
              </a:ext>
            </a:extLst>
          </p:cNvPr>
          <p:cNvGraphicFramePr>
            <a:graphicFrameLocks noGrp="1"/>
          </p:cNvGraphicFramePr>
          <p:nvPr/>
        </p:nvGraphicFramePr>
        <p:xfrm>
          <a:off x="660031" y="1825624"/>
          <a:ext cx="7823937" cy="4351340"/>
        </p:xfrm>
        <a:graphic>
          <a:graphicData uri="http://schemas.openxmlformats.org/drawingml/2006/table">
            <a:tbl>
              <a:tblPr/>
              <a:tblGrid>
                <a:gridCol w="264680">
                  <a:extLst>
                    <a:ext uri="{9D8B030D-6E8A-4147-A177-3AD203B41FA5}">
                      <a16:colId xmlns:a16="http://schemas.microsoft.com/office/drawing/2014/main" val="184782788"/>
                    </a:ext>
                  </a:extLst>
                </a:gridCol>
                <a:gridCol w="264680">
                  <a:extLst>
                    <a:ext uri="{9D8B030D-6E8A-4147-A177-3AD203B41FA5}">
                      <a16:colId xmlns:a16="http://schemas.microsoft.com/office/drawing/2014/main" val="2537471745"/>
                    </a:ext>
                  </a:extLst>
                </a:gridCol>
                <a:gridCol w="264680">
                  <a:extLst>
                    <a:ext uri="{9D8B030D-6E8A-4147-A177-3AD203B41FA5}">
                      <a16:colId xmlns:a16="http://schemas.microsoft.com/office/drawing/2014/main" val="3540388456"/>
                    </a:ext>
                  </a:extLst>
                </a:gridCol>
                <a:gridCol w="2773845">
                  <a:extLst>
                    <a:ext uri="{9D8B030D-6E8A-4147-A177-3AD203B41FA5}">
                      <a16:colId xmlns:a16="http://schemas.microsoft.com/office/drawing/2014/main" val="1545923406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3488440613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3777421685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3366695268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2697412467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1418859445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1956100072"/>
                    </a:ext>
                  </a:extLst>
                </a:gridCol>
              </a:tblGrid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877275"/>
                  </a:ext>
                </a:extLst>
              </a:tr>
              <a:tr h="254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5929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76911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38340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97861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77046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42051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1.593.647.298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-34.975.165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72.161.845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69075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-135.489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52200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934.291.067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-29.004.461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67.533.065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25072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832.990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70889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4614"/>
                  </a:ext>
                </a:extLst>
              </a:tr>
              <a:tr h="254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22066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966.768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14380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109.666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25675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504.428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53230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-5.970.694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-5.970.704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4847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347.000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08569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144871"/>
                  </a:ext>
                </a:extLst>
              </a:tr>
              <a:tr h="254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634887"/>
                  </a:ext>
                </a:extLst>
              </a:tr>
              <a:tr h="254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5243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866.138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79703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82112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4826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50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</TotalTime>
  <Words>6128</Words>
  <Application>Microsoft Office PowerPoint</Application>
  <PresentationFormat>Presentación en pantalla (4:3)</PresentationFormat>
  <Paragraphs>3088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EJECUCIÓN PRESUPUESTARIA DE GASTOS ACUMULADA al mes de febrero de 2018 Partida 50: TESORO PÚBLICO</vt:lpstr>
      <vt:lpstr>Ejecución Presupuestaria de Gastos Tesoro Público Acumulada al mes de febrero de 2018 </vt:lpstr>
      <vt:lpstr>Ejecución Presupuestaria de Gastos Tesoro Público acumulada al mes de febrero de 2018 </vt:lpstr>
      <vt:lpstr>Ejecución Presupuestaria de Gastos Tesoro Público acumulada al mes de febrero de 2018 </vt:lpstr>
      <vt:lpstr>Ejecución Presupuestaria de Gastos Tesoro Público acumulada al mes de febrero de 2018</vt:lpstr>
      <vt:lpstr>Ejecución Presupuestaria de Gastos Partida 50, Resumen por Programa acumulada al mes de febrero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225</cp:revision>
  <cp:lastPrinted>2016-08-01T14:19:25Z</cp:lastPrinted>
  <dcterms:created xsi:type="dcterms:W3CDTF">2016-06-23T13:38:47Z</dcterms:created>
  <dcterms:modified xsi:type="dcterms:W3CDTF">2018-08-13T17:26:27Z</dcterms:modified>
</cp:coreProperties>
</file>