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2018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0B9DC96-FC36-4192-9C76-1F82444854D6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986404"/>
          <a:ext cx="7886697" cy="402977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2288156633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68726403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733510645"/>
                    </a:ext>
                  </a:extLst>
                </a:gridCol>
                <a:gridCol w="2796096">
                  <a:extLst>
                    <a:ext uri="{9D8B030D-6E8A-4147-A177-3AD203B41FA5}">
                      <a16:colId xmlns:a16="http://schemas.microsoft.com/office/drawing/2014/main" val="333119714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76679381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70253451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8474961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2499862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2246416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96570473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6262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8210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-83.257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-832570,0%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-832570,0%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5311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-83.257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-832570,0%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-832570,0%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8456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5.492.208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288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8.990.266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5.492.208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4515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5.492.208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54922080,0%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54922080,0%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38698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Indemnizaciones Artículo 1° Transitorio Ley N° 20.504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11094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8664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754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1.467.161.537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4890538456,7%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4890538456,7%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6236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1.467.161.537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14671615370,0%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14671615370,0%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7732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4122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71547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1.001.462.410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1.000.772.410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324.732.136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48272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81089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224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946.584.944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945.894.944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320.405.023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9268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300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3.894.080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9805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68.751.480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84742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317.537.270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54.486.294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076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4.102.714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45675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175.671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233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023" y="4299187"/>
            <a:ext cx="829133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15B9AD5-A545-4441-B28A-F0F342562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975137"/>
              </p:ext>
            </p:extLst>
          </p:nvPr>
        </p:nvGraphicFramePr>
        <p:xfrm>
          <a:off x="628651" y="1862599"/>
          <a:ext cx="7886698" cy="2017033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124306539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423690392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3247255032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82483417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4223321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11216560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45964177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683039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4637861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826090614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10306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9968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336.697.406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134.683.812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91789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101.910.000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5505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21.971.788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71274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34.608.382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25.222.203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532892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Ley N° 18.892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1840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54.877.456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4.327.113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8065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27.055.304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22897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27.746.854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4.102.713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92570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75.288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5027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731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6" y="5894094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E87D747-BD22-4642-A84F-72FD975D52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774680"/>
              </p:ext>
            </p:extLst>
          </p:nvPr>
        </p:nvGraphicFramePr>
        <p:xfrm>
          <a:off x="628651" y="1919327"/>
          <a:ext cx="7886698" cy="3297689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156370715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207524785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1776031445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28167535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34818221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03524922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87887244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657684523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28352263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296977424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843902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5859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1.913.972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15173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1667,2%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7825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57035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50652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Anticipos Ley N° 13.196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324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085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25401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04300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1591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68081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2.137.709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1.898.384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71424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2.130.402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1.848.384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59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7.297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164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33300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3715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561.891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85920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561.881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5043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753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04: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DE LA DEUDA PÚBLICA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E5DD17F-053C-4FEF-AAC1-0374F0E15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377864"/>
              </p:ext>
            </p:extLst>
          </p:nvPr>
        </p:nvGraphicFramePr>
        <p:xfrm>
          <a:off x="628650" y="1868430"/>
          <a:ext cx="7886700" cy="1882424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107648112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691592323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113388269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439498302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63683677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62469385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69468324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15714730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603408556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2235215617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165938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7946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641.048.182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35923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27.431.260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49701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613.616.922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653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735.238.221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367.580.000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3716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72644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1.334.817.145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234.091.947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8314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23.888.975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11.944.488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2659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61.887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97280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989500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7EF29EA-EBEE-42AE-9269-04061FE0E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669440"/>
              </p:ext>
            </p:extLst>
          </p:nvPr>
        </p:nvGraphicFramePr>
        <p:xfrm>
          <a:off x="628650" y="4581128"/>
          <a:ext cx="7886700" cy="1720146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313475259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3121289021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983680849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30601172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197940036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261888732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629471360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575431651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4168717454"/>
                    </a:ext>
                  </a:extLst>
                </a:gridCol>
                <a:gridCol w="692385">
                  <a:extLst>
                    <a:ext uri="{9D8B030D-6E8A-4147-A177-3AD203B41FA5}">
                      <a16:colId xmlns:a16="http://schemas.microsoft.com/office/drawing/2014/main" val="1683199141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882032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77680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1.084.007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9299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1.084.007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97147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21029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984.460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3589,1%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9406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490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302.280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96.889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104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278308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1329,0%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1329,0%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328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407259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4880E90-B37F-43E7-9CFC-FEFEF54A6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363157"/>
              </p:ext>
            </p:extLst>
          </p:nvPr>
        </p:nvGraphicFramePr>
        <p:xfrm>
          <a:off x="827584" y="1737208"/>
          <a:ext cx="7488831" cy="4682251"/>
        </p:xfrm>
        <a:graphic>
          <a:graphicData uri="http://schemas.openxmlformats.org/drawingml/2006/table">
            <a:tbl>
              <a:tblPr/>
              <a:tblGrid>
                <a:gridCol w="242671">
                  <a:extLst>
                    <a:ext uri="{9D8B030D-6E8A-4147-A177-3AD203B41FA5}">
                      <a16:colId xmlns:a16="http://schemas.microsoft.com/office/drawing/2014/main" val="1807663464"/>
                    </a:ext>
                  </a:extLst>
                </a:gridCol>
                <a:gridCol w="242671">
                  <a:extLst>
                    <a:ext uri="{9D8B030D-6E8A-4147-A177-3AD203B41FA5}">
                      <a16:colId xmlns:a16="http://schemas.microsoft.com/office/drawing/2014/main" val="1077939709"/>
                    </a:ext>
                  </a:extLst>
                </a:gridCol>
                <a:gridCol w="242671">
                  <a:extLst>
                    <a:ext uri="{9D8B030D-6E8A-4147-A177-3AD203B41FA5}">
                      <a16:colId xmlns:a16="http://schemas.microsoft.com/office/drawing/2014/main" val="1249265669"/>
                    </a:ext>
                  </a:extLst>
                </a:gridCol>
                <a:gridCol w="2912053">
                  <a:extLst>
                    <a:ext uri="{9D8B030D-6E8A-4147-A177-3AD203B41FA5}">
                      <a16:colId xmlns:a16="http://schemas.microsoft.com/office/drawing/2014/main" val="162871647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735449191"/>
                    </a:ext>
                  </a:extLst>
                </a:gridCol>
                <a:gridCol w="698893">
                  <a:extLst>
                    <a:ext uri="{9D8B030D-6E8A-4147-A177-3AD203B41FA5}">
                      <a16:colId xmlns:a16="http://schemas.microsoft.com/office/drawing/2014/main" val="3911014407"/>
                    </a:ext>
                  </a:extLst>
                </a:gridCol>
                <a:gridCol w="737721">
                  <a:extLst>
                    <a:ext uri="{9D8B030D-6E8A-4147-A177-3AD203B41FA5}">
                      <a16:colId xmlns:a16="http://schemas.microsoft.com/office/drawing/2014/main" val="870426474"/>
                    </a:ext>
                  </a:extLst>
                </a:gridCol>
                <a:gridCol w="621238">
                  <a:extLst>
                    <a:ext uri="{9D8B030D-6E8A-4147-A177-3AD203B41FA5}">
                      <a16:colId xmlns:a16="http://schemas.microsoft.com/office/drawing/2014/main" val="2759149586"/>
                    </a:ext>
                  </a:extLst>
                </a:gridCol>
                <a:gridCol w="546010">
                  <a:extLst>
                    <a:ext uri="{9D8B030D-6E8A-4147-A177-3AD203B41FA5}">
                      <a16:colId xmlns:a16="http://schemas.microsoft.com/office/drawing/2014/main" val="1497448800"/>
                    </a:ext>
                  </a:extLst>
                </a:gridCol>
                <a:gridCol w="546010">
                  <a:extLst>
                    <a:ext uri="{9D8B030D-6E8A-4147-A177-3AD203B41FA5}">
                      <a16:colId xmlns:a16="http://schemas.microsoft.com/office/drawing/2014/main" val="1623949290"/>
                    </a:ext>
                  </a:extLst>
                </a:gridCol>
              </a:tblGrid>
              <a:tr h="144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339839"/>
                  </a:ext>
                </a:extLst>
              </a:tr>
              <a:tr h="3468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906354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35.538.900.980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34.975.165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4.875.588.142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658613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35.538.900.980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34.975.165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4.875.588.142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40495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3.380.797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0513464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121.684.702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126.447.630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4.762.928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18.467.814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946205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555.581.162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76.519.185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572116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73.950.143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10.934.268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6967008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2.721.693.514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2.722.266.370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572.856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311.604.022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631453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82.216.493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11.443.034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09322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424.184.135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27.185.619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790511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407.798.297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408.008.998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210.701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71.217.576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968081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10.031.615.939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10.031.631.202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1.325.868.551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682755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1.037.659.663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143.501.447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550224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1.161.741.047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1.161.817.704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76.657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209.973.890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334437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1.955.815.892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187.284.915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49049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451.304.703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453.583.433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2.278.730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53.520.640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41411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12.605.519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1.522.093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187185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6.455.193.349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6.482.108.726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26.915.377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1.057.020.685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562418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5.263.943.470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5.264.086.123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142.653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861.218.787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137362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45.864.007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3.696.984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709550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2.485.172.660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217.727.554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358308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996.448.533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83.820.188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94170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28.599.233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3.600.386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396427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610.218.659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120.970.730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7983458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12.842.850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2.622.369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99659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189.870.848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27.131.324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62710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130.547.647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8.385.776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64813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97.396.380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3.772.075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830456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52.482.498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22.999.158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0538"/>
                  </a:ext>
                </a:extLst>
              </a:tr>
              <a:tr h="1445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23.791.675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3.685.594</a:t>
                      </a:r>
                    </a:p>
                  </a:txBody>
                  <a:tcPr marL="6715" marR="6715" marT="67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6715" marR="6715" marT="671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059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05: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APORTE FISCAL LIBRE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395536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944658-D35F-4376-A56C-FCF61761F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68881"/>
              </p:ext>
            </p:extLst>
          </p:nvPr>
        </p:nvGraphicFramePr>
        <p:xfrm>
          <a:off x="628649" y="1862599"/>
          <a:ext cx="7886702" cy="2362945"/>
        </p:xfrm>
        <a:graphic>
          <a:graphicData uri="http://schemas.openxmlformats.org/drawingml/2006/table">
            <a:tbl>
              <a:tblPr/>
              <a:tblGrid>
                <a:gridCol w="255564">
                  <a:extLst>
                    <a:ext uri="{9D8B030D-6E8A-4147-A177-3AD203B41FA5}">
                      <a16:colId xmlns:a16="http://schemas.microsoft.com/office/drawing/2014/main" val="2627400821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1012722525"/>
                    </a:ext>
                  </a:extLst>
                </a:gridCol>
                <a:gridCol w="255564">
                  <a:extLst>
                    <a:ext uri="{9D8B030D-6E8A-4147-A177-3AD203B41FA5}">
                      <a16:colId xmlns:a16="http://schemas.microsoft.com/office/drawing/2014/main" val="3298369991"/>
                    </a:ext>
                  </a:extLst>
                </a:gridCol>
                <a:gridCol w="3066767">
                  <a:extLst>
                    <a:ext uri="{9D8B030D-6E8A-4147-A177-3AD203B41FA5}">
                      <a16:colId xmlns:a16="http://schemas.microsoft.com/office/drawing/2014/main" val="2216958424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1272348020"/>
                    </a:ext>
                  </a:extLst>
                </a:gridCol>
                <a:gridCol w="736024">
                  <a:extLst>
                    <a:ext uri="{9D8B030D-6E8A-4147-A177-3AD203B41FA5}">
                      <a16:colId xmlns:a16="http://schemas.microsoft.com/office/drawing/2014/main" val="3015659848"/>
                    </a:ext>
                  </a:extLst>
                </a:gridCol>
                <a:gridCol w="776914">
                  <a:extLst>
                    <a:ext uri="{9D8B030D-6E8A-4147-A177-3AD203B41FA5}">
                      <a16:colId xmlns:a16="http://schemas.microsoft.com/office/drawing/2014/main" val="2705914752"/>
                    </a:ext>
                  </a:extLst>
                </a:gridCol>
                <a:gridCol w="654243">
                  <a:extLst>
                    <a:ext uri="{9D8B030D-6E8A-4147-A177-3AD203B41FA5}">
                      <a16:colId xmlns:a16="http://schemas.microsoft.com/office/drawing/2014/main" val="2931418666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2927904429"/>
                    </a:ext>
                  </a:extLst>
                </a:gridCol>
                <a:gridCol w="575019">
                  <a:extLst>
                    <a:ext uri="{9D8B030D-6E8A-4147-A177-3AD203B41FA5}">
                      <a16:colId xmlns:a16="http://schemas.microsoft.com/office/drawing/2014/main" val="676545447"/>
                    </a:ext>
                  </a:extLst>
                </a:gridCol>
              </a:tblGrid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815361"/>
                  </a:ext>
                </a:extLst>
              </a:tr>
              <a:tr h="3682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993289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104.391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64237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104.391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04421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07966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782998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43.637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540334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184.377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32.329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369310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Relaciones Económicas Internacionales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21.964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11.308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6281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188.258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56.446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94327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16965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62.518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37.608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583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78.206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26971"/>
                  </a:ext>
                </a:extLst>
              </a:tr>
              <a:tr h="153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13.485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9.415</a:t>
                      </a:r>
                    </a:p>
                  </a:txBody>
                  <a:tcPr marL="7672" marR="7672" marT="76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672" marR="7672" marT="767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198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4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06: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RESERVA DE PENSIONES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2018 de Fondo FRP en millones de dólares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D9D9671E-DD71-4C4F-A1ED-FDBE2DBFF4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450860"/>
              </p:ext>
            </p:extLst>
          </p:nvPr>
        </p:nvGraphicFramePr>
        <p:xfrm>
          <a:off x="628649" y="3783955"/>
          <a:ext cx="7886701" cy="1776179"/>
        </p:xfrm>
        <a:graphic>
          <a:graphicData uri="http://schemas.openxmlformats.org/drawingml/2006/table">
            <a:tbl>
              <a:tblPr/>
              <a:tblGrid>
                <a:gridCol w="279274">
                  <a:extLst>
                    <a:ext uri="{9D8B030D-6E8A-4147-A177-3AD203B41FA5}">
                      <a16:colId xmlns:a16="http://schemas.microsoft.com/office/drawing/2014/main" val="4166697747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436634234"/>
                    </a:ext>
                  </a:extLst>
                </a:gridCol>
                <a:gridCol w="279274">
                  <a:extLst>
                    <a:ext uri="{9D8B030D-6E8A-4147-A177-3AD203B41FA5}">
                      <a16:colId xmlns:a16="http://schemas.microsoft.com/office/drawing/2014/main" val="1446868975"/>
                    </a:ext>
                  </a:extLst>
                </a:gridCol>
                <a:gridCol w="2915621">
                  <a:extLst>
                    <a:ext uri="{9D8B030D-6E8A-4147-A177-3AD203B41FA5}">
                      <a16:colId xmlns:a16="http://schemas.microsoft.com/office/drawing/2014/main" val="3435524425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608447459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725077683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461811183"/>
                    </a:ext>
                  </a:extLst>
                </a:gridCol>
                <a:gridCol w="692600">
                  <a:extLst>
                    <a:ext uri="{9D8B030D-6E8A-4147-A177-3AD203B41FA5}">
                      <a16:colId xmlns:a16="http://schemas.microsoft.com/office/drawing/2014/main" val="2400469790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2949896593"/>
                    </a:ext>
                  </a:extLst>
                </a:gridCol>
                <a:gridCol w="681429">
                  <a:extLst>
                    <a:ext uri="{9D8B030D-6E8A-4147-A177-3AD203B41FA5}">
                      <a16:colId xmlns:a16="http://schemas.microsoft.com/office/drawing/2014/main" val="946530934"/>
                    </a:ext>
                  </a:extLst>
                </a:gridCol>
              </a:tblGrid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292779"/>
                  </a:ext>
                </a:extLst>
              </a:tr>
              <a:tr h="268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878564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34.347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78528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616145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730877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035018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301.538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504153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504.096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10050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33.841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071961"/>
                  </a:ext>
                </a:extLst>
              </a:tr>
              <a:tr h="1675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78" marR="8378" marT="8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78" marR="8378" marT="8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0159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028F935-E0C1-4573-8823-E8689AC1B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798482"/>
              </p:ext>
            </p:extLst>
          </p:nvPr>
        </p:nvGraphicFramePr>
        <p:xfrm>
          <a:off x="2520950" y="1829358"/>
          <a:ext cx="41021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219397686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43714951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512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013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-314,0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5649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1.462,3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162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2957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3461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10.049,1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2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07: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ESTABILIZACIÓN ECONÓMICA Y SOCIAL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febrero 2018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2DD3A923-1F1C-4935-B91D-5C3B4B917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927094"/>
              </p:ext>
            </p:extLst>
          </p:nvPr>
        </p:nvGraphicFramePr>
        <p:xfrm>
          <a:off x="2489200" y="1957645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31158486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67281287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febrero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5983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5887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-10.852,8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543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2.901,8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8104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983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-20,9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405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14.851,0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00271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4343DB0-98A5-41C0-9BB8-CA13BF4CB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08405"/>
              </p:ext>
            </p:extLst>
          </p:nvPr>
        </p:nvGraphicFramePr>
        <p:xfrm>
          <a:off x="628650" y="3911554"/>
          <a:ext cx="7886700" cy="2206980"/>
        </p:xfrm>
        <a:graphic>
          <a:graphicData uri="http://schemas.openxmlformats.org/drawingml/2006/table">
            <a:tbl>
              <a:tblPr/>
              <a:tblGrid>
                <a:gridCol w="270463">
                  <a:extLst>
                    <a:ext uri="{9D8B030D-6E8A-4147-A177-3AD203B41FA5}">
                      <a16:colId xmlns:a16="http://schemas.microsoft.com/office/drawing/2014/main" val="65849815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082510710"/>
                    </a:ext>
                  </a:extLst>
                </a:gridCol>
                <a:gridCol w="270463">
                  <a:extLst>
                    <a:ext uri="{9D8B030D-6E8A-4147-A177-3AD203B41FA5}">
                      <a16:colId xmlns:a16="http://schemas.microsoft.com/office/drawing/2014/main" val="2203721736"/>
                    </a:ext>
                  </a:extLst>
                </a:gridCol>
                <a:gridCol w="2823633">
                  <a:extLst>
                    <a:ext uri="{9D8B030D-6E8A-4147-A177-3AD203B41FA5}">
                      <a16:colId xmlns:a16="http://schemas.microsoft.com/office/drawing/2014/main" val="294484245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1590530145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3561544201"/>
                    </a:ext>
                  </a:extLst>
                </a:gridCol>
                <a:gridCol w="724841">
                  <a:extLst>
                    <a:ext uri="{9D8B030D-6E8A-4147-A177-3AD203B41FA5}">
                      <a16:colId xmlns:a16="http://schemas.microsoft.com/office/drawing/2014/main" val="444024300"/>
                    </a:ext>
                  </a:extLst>
                </a:gridCol>
                <a:gridCol w="649111">
                  <a:extLst>
                    <a:ext uri="{9D8B030D-6E8A-4147-A177-3AD203B41FA5}">
                      <a16:colId xmlns:a16="http://schemas.microsoft.com/office/drawing/2014/main" val="1013627425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605180939"/>
                    </a:ext>
                  </a:extLst>
                </a:gridCol>
                <a:gridCol w="714022">
                  <a:extLst>
                    <a:ext uri="{9D8B030D-6E8A-4147-A177-3AD203B41FA5}">
                      <a16:colId xmlns:a16="http://schemas.microsoft.com/office/drawing/2014/main" val="1759995591"/>
                    </a:ext>
                  </a:extLst>
                </a:gridCol>
              </a:tblGrid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137819"/>
                  </a:ext>
                </a:extLst>
              </a:tr>
              <a:tr h="2596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332143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27.146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6478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99857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79857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51746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39753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171.049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65761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171.039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26.909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833382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743614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568245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649019"/>
                  </a:ext>
                </a:extLst>
              </a:tr>
              <a:tr h="1622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059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14" marR="8114" marT="81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14" marR="8114" marT="81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80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08: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LA EDUCACIÓN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77EE3DD-5AFB-4A61-8BA0-8B4BAF49C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767427"/>
              </p:ext>
            </p:extLst>
          </p:nvPr>
        </p:nvGraphicFramePr>
        <p:xfrm>
          <a:off x="628649" y="1926347"/>
          <a:ext cx="7886701" cy="1572970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3896902262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22786664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630608759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2795136872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22604395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158468415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381814829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885652083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1262117799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87374402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352456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379313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3.023.526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10078420,0%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10078420,0%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02345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6444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66087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90444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3.023.526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15117630,0%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81080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3.005.311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30053110,0%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30053110,0%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60169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18.215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182150,0%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182150,0%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92151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50E7EFF6-DB67-4E2C-BDC0-A24F673066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29802"/>
              </p:ext>
            </p:extLst>
          </p:nvPr>
        </p:nvGraphicFramePr>
        <p:xfrm>
          <a:off x="628649" y="4557236"/>
          <a:ext cx="7886701" cy="1736821"/>
        </p:xfrm>
        <a:graphic>
          <a:graphicData uri="http://schemas.openxmlformats.org/drawingml/2006/table">
            <a:tbl>
              <a:tblPr/>
              <a:tblGrid>
                <a:gridCol w="272896">
                  <a:extLst>
                    <a:ext uri="{9D8B030D-6E8A-4147-A177-3AD203B41FA5}">
                      <a16:colId xmlns:a16="http://schemas.microsoft.com/office/drawing/2014/main" val="4141564608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381403136"/>
                    </a:ext>
                  </a:extLst>
                </a:gridCol>
                <a:gridCol w="272896">
                  <a:extLst>
                    <a:ext uri="{9D8B030D-6E8A-4147-A177-3AD203B41FA5}">
                      <a16:colId xmlns:a16="http://schemas.microsoft.com/office/drawing/2014/main" val="1450746397"/>
                    </a:ext>
                  </a:extLst>
                </a:gridCol>
                <a:gridCol w="2859952">
                  <a:extLst>
                    <a:ext uri="{9D8B030D-6E8A-4147-A177-3AD203B41FA5}">
                      <a16:colId xmlns:a16="http://schemas.microsoft.com/office/drawing/2014/main" val="1938928284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1661201138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3985595873"/>
                    </a:ext>
                  </a:extLst>
                </a:gridCol>
                <a:gridCol w="731362">
                  <a:extLst>
                    <a:ext uri="{9D8B030D-6E8A-4147-A177-3AD203B41FA5}">
                      <a16:colId xmlns:a16="http://schemas.microsoft.com/office/drawing/2014/main" val="2374570931"/>
                    </a:ext>
                  </a:extLst>
                </a:gridCol>
                <a:gridCol w="654951">
                  <a:extLst>
                    <a:ext uri="{9D8B030D-6E8A-4147-A177-3AD203B41FA5}">
                      <a16:colId xmlns:a16="http://schemas.microsoft.com/office/drawing/2014/main" val="3753203676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2596911055"/>
                    </a:ext>
                  </a:extLst>
                </a:gridCol>
                <a:gridCol w="679512">
                  <a:extLst>
                    <a:ext uri="{9D8B030D-6E8A-4147-A177-3AD203B41FA5}">
                      <a16:colId xmlns:a16="http://schemas.microsoft.com/office/drawing/2014/main" val="4190131343"/>
                    </a:ext>
                  </a:extLst>
                </a:gridCol>
              </a:tblGrid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414220"/>
                  </a:ext>
                </a:extLst>
              </a:tr>
              <a:tr h="262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9622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496.262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714135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81256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11537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972701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3045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25.467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496.262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1948,6%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1948,6%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406362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25.457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493.070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1936,9%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33558"/>
                  </a:ext>
                </a:extLst>
              </a:tr>
              <a:tr h="1638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3.192</a:t>
                      </a:r>
                    </a:p>
                  </a:txBody>
                  <a:tcPr marL="8193" marR="8193" marT="81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31920,0%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31920,0%</a:t>
                      </a:r>
                    </a:p>
                  </a:txBody>
                  <a:tcPr marL="8193" marR="8193" marT="81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118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09: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DE APOYO REGIONAL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183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1770F69-D107-4515-94FA-260A36244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058681"/>
              </p:ext>
            </p:extLst>
          </p:nvPr>
        </p:nvGraphicFramePr>
        <p:xfrm>
          <a:off x="628649" y="1867175"/>
          <a:ext cx="7886701" cy="4047561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132721615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405373156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1386266809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98773043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447126486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2655759752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04549476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240501521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403255628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715075745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0821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31307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214.645.483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66895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79.961.671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009008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100.718.222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79.961.671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68637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291.802.077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134.683.812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60513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291.802.067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134.683.812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9933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40291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 Tarapacá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9.081.728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4.480.738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21553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12.018.691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1010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III Atacama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9.991.143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5.643.144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61585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IV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15.030.197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12.824.916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25062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 Valparaíso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18.011.887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9.185.138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220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 O'Higgins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15.743.318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7.173.913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87649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22.086.862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7.566.789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5930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VIII Bío Bío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30.654.248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15.881.645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7442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IX Araucanía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25.597.800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8.754.259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30517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 Los Lagos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18.928.756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10.053.919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415120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 Aysén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10.858.318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9.443.937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06901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 Magallanes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11.832.336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8.318.383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05695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XIII Metropolitana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29.414.362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13.465.956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6441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XIV Los Ríos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11.534.167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4.993.088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447955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055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XV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7.690.274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4.879.296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994371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58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  <a:endParaRPr lang="es-CL" sz="1600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acumulada al segundo mes de 2018 de la Partida Tesoro Público, </a:t>
            </a:r>
            <a:r>
              <a:rPr lang="es-CL" sz="1600" b="1" dirty="0"/>
              <a:t>ascendió respecto del presupuesto vigente</a:t>
            </a:r>
            <a:r>
              <a:rPr lang="es-CL" sz="1600" dirty="0"/>
              <a:t> </a:t>
            </a:r>
            <a:r>
              <a:rPr lang="es-CL" sz="1600" b="1" dirty="0"/>
              <a:t>en moneda nacional a 18,1%</a:t>
            </a:r>
            <a:r>
              <a:rPr lang="es-CL" sz="1600" dirty="0"/>
              <a:t>. Dentro del presupuesto de ésta Partida, el 83%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disminuciones por </a:t>
            </a:r>
            <a:r>
              <a:rPr lang="es-CL" sz="1600" b="1" dirty="0"/>
              <a:t>$690 millones</a:t>
            </a:r>
            <a:r>
              <a:rPr lang="es-CL" sz="1600" dirty="0"/>
              <a:t>, disminuyendo los subtítulos 24 “transferencias corrientes”, en $35.527 millones y 30 “adquisición de activos financieros”, por $138 millón, mientras se registran incrementos en el subtítulo 27 “aporte fiscal libre”, por $34.975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febrero alcanzó un 100%,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34 “Servicio de la Deuda”, presentó una ejecución de 328,5% y el subtítulo 22 “bienes y servicios de consumo” registró una erogación de 186,5%.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10: 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PARA DIAGNÓSTICOS Y TRATAMIENTOS DE ALTO COSTO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2017 del Fondo en millones de dólares (información trimestral)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E2C0D2B-9A39-4E3A-906E-172C7BB871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96400"/>
              </p:ext>
            </p:extLst>
          </p:nvPr>
        </p:nvGraphicFramePr>
        <p:xfrm>
          <a:off x="611560" y="4221088"/>
          <a:ext cx="7886701" cy="1513722"/>
        </p:xfrm>
        <a:graphic>
          <a:graphicData uri="http://schemas.openxmlformats.org/drawingml/2006/table">
            <a:tbl>
              <a:tblPr/>
              <a:tblGrid>
                <a:gridCol w="274225">
                  <a:extLst>
                    <a:ext uri="{9D8B030D-6E8A-4147-A177-3AD203B41FA5}">
                      <a16:colId xmlns:a16="http://schemas.microsoft.com/office/drawing/2014/main" val="2798216985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3269376868"/>
                    </a:ext>
                  </a:extLst>
                </a:gridCol>
                <a:gridCol w="274225">
                  <a:extLst>
                    <a:ext uri="{9D8B030D-6E8A-4147-A177-3AD203B41FA5}">
                      <a16:colId xmlns:a16="http://schemas.microsoft.com/office/drawing/2014/main" val="2386959228"/>
                    </a:ext>
                  </a:extLst>
                </a:gridCol>
                <a:gridCol w="2862905">
                  <a:extLst>
                    <a:ext uri="{9D8B030D-6E8A-4147-A177-3AD203B41FA5}">
                      <a16:colId xmlns:a16="http://schemas.microsoft.com/office/drawing/2014/main" val="3429188389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367655590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3936510645"/>
                    </a:ext>
                  </a:extLst>
                </a:gridCol>
                <a:gridCol w="734922">
                  <a:extLst>
                    <a:ext uri="{9D8B030D-6E8A-4147-A177-3AD203B41FA5}">
                      <a16:colId xmlns:a16="http://schemas.microsoft.com/office/drawing/2014/main" val="1812776530"/>
                    </a:ext>
                  </a:extLst>
                </a:gridCol>
                <a:gridCol w="658139">
                  <a:extLst>
                    <a:ext uri="{9D8B030D-6E8A-4147-A177-3AD203B41FA5}">
                      <a16:colId xmlns:a16="http://schemas.microsoft.com/office/drawing/2014/main" val="4125024535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1964637591"/>
                    </a:ext>
                  </a:extLst>
                </a:gridCol>
                <a:gridCol w="669108">
                  <a:extLst>
                    <a:ext uri="{9D8B030D-6E8A-4147-A177-3AD203B41FA5}">
                      <a16:colId xmlns:a16="http://schemas.microsoft.com/office/drawing/2014/main" val="2348193738"/>
                    </a:ext>
                  </a:extLst>
                </a:gridCol>
              </a:tblGrid>
              <a:tr h="1645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6819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476103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166.215.998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1018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7.450.016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969966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7.450.016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735916"/>
                  </a:ext>
                </a:extLst>
              </a:tr>
              <a:tr h="263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 y Tratamientos de Alto Costo Ley N°20.850                                                                                          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82.080.000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81.528.000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-552.000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7.450.016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47044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158.765.982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586327"/>
                  </a:ext>
                </a:extLst>
              </a:tr>
              <a:tr h="164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23.857.232 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23.719.232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158.765.982</a:t>
                      </a:r>
                    </a:p>
                  </a:txBody>
                  <a:tcPr marL="8227" marR="8227" marT="82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665,5%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669,4%</a:t>
                      </a:r>
                    </a:p>
                  </a:txBody>
                  <a:tcPr marL="8227" marR="8227" marT="82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74577"/>
                  </a:ext>
                </a:extLst>
              </a:tr>
            </a:tbl>
          </a:graphicData>
        </a:graphic>
      </p:graphicFrame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75226F8A-62AE-4868-97AC-F71B13DB3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792801"/>
              </p:ext>
            </p:extLst>
          </p:nvPr>
        </p:nvGraphicFramePr>
        <p:xfrm>
          <a:off x="2489200" y="2014851"/>
          <a:ext cx="4165600" cy="1447800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3892443437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213165110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diciembre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1770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septiembre de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7799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964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342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5931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5535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61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$169.617 millones ejecutados, equivalente a un 15,2% del presupuesto vigente, donde las principales erogaciones correspondieron a transferencias por $72.949 millones para el “Fondo Único de Prestaciones Familiares y Subsidios de Cesantía”; $47.348 millones para el “Fondo Nacional de Subsidio Familiar”; $14.329 millones para el “Fondo Único de Prestaciones Familiares y Subsidios de Cesantía”; y, $9.863 millones para la “Bonificación por Inversiones de Riego y Drenaje Ley N°18.450”, que en conjunto representan el 85%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50,1% de ejecución, explicado por el nivel de erogación del subtítulo 30 “adquisición de activos financieros” (ítem compra de títulos y valores), que alcanza los $1.467.161 millones por sobre el presupuesto inicial y vigente de dicha asignación, representando a su vez el 76,3%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27,3% en moneda nacional.</a:t>
            </a:r>
            <a:r>
              <a:rPr lang="es-CL" sz="1600" dirty="0">
                <a:solidFill>
                  <a:prstClr val="black"/>
                </a:solidFill>
              </a:rPr>
              <a:t>  Mientras que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328,5%,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13,7%, destacando las transferencias efectuadas al Ministerio de la Mujer y la Equidad de Género, con un 43,8%,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febrero por </a:t>
            </a:r>
            <a:r>
              <a:rPr lang="es-CL" sz="1600" b="1" dirty="0"/>
              <a:t>US$14.851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US$10.049,1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febrero de </a:t>
            </a:r>
            <a:r>
              <a:rPr lang="es-CL" sz="1600" b="1" dirty="0"/>
              <a:t>$201.403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5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febrero.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Tesoro Público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27543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69342F8-66B0-4DDD-B34F-DC16B30880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672845"/>
              </p:ext>
            </p:extLst>
          </p:nvPr>
        </p:nvGraphicFramePr>
        <p:xfrm>
          <a:off x="742950" y="1700809"/>
          <a:ext cx="7658099" cy="225170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7932612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1925504817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337732712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746244432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087041074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59037254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891252352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4252872650"/>
                    </a:ext>
                  </a:extLst>
                </a:gridCol>
              </a:tblGrid>
              <a:tr h="16279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509421"/>
                  </a:ext>
                </a:extLst>
              </a:tr>
              <a:tr h="2822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810775"/>
                  </a:ext>
                </a:extLst>
              </a:tr>
              <a:tr h="176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42.907.021.205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42.906.331.205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7.756.193.789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237937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91716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45.631.561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27291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3.735.610.705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3.700.083.540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-35.527.165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246.361.925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676982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5.492.208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367889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35.503.925.815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35.538.900.980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34.975.165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4.875.588.142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141604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256.886.123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27.431.260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76070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124.575.504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124.437.504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-138.000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1.708.912.716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89751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923.612.281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233.157.576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888047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2.094.006.248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613.616.922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966941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158114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8B9A8C52-2300-4818-B5CE-E5B23FFA07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99706"/>
              </p:ext>
            </p:extLst>
          </p:nvPr>
        </p:nvGraphicFramePr>
        <p:xfrm>
          <a:off x="788354" y="4692557"/>
          <a:ext cx="7658099" cy="1600540"/>
        </p:xfrm>
        <a:graphic>
          <a:graphicData uri="http://schemas.openxmlformats.org/drawingml/2006/table">
            <a:tbl>
              <a:tblPr/>
              <a:tblGrid>
                <a:gridCol w="795184">
                  <a:extLst>
                    <a:ext uri="{9D8B030D-6E8A-4147-A177-3AD203B41FA5}">
                      <a16:colId xmlns:a16="http://schemas.microsoft.com/office/drawing/2014/main" val="3558664976"/>
                    </a:ext>
                  </a:extLst>
                </a:gridCol>
                <a:gridCol w="2234231">
                  <a:extLst>
                    <a:ext uri="{9D8B030D-6E8A-4147-A177-3AD203B41FA5}">
                      <a16:colId xmlns:a16="http://schemas.microsoft.com/office/drawing/2014/main" val="529288083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355121377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93831439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1093367540"/>
                    </a:ext>
                  </a:extLst>
                </a:gridCol>
                <a:gridCol w="795184">
                  <a:extLst>
                    <a:ext uri="{9D8B030D-6E8A-4147-A177-3AD203B41FA5}">
                      <a16:colId xmlns:a16="http://schemas.microsoft.com/office/drawing/2014/main" val="2232427579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3174569706"/>
                    </a:ext>
                  </a:extLst>
                </a:gridCol>
                <a:gridCol w="723974">
                  <a:extLst>
                    <a:ext uri="{9D8B030D-6E8A-4147-A177-3AD203B41FA5}">
                      <a16:colId xmlns:a16="http://schemas.microsoft.com/office/drawing/2014/main" val="14563632"/>
                    </a:ext>
                  </a:extLst>
                </a:gridCol>
              </a:tblGrid>
              <a:tr h="16279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890980"/>
                  </a:ext>
                </a:extLst>
              </a:tr>
              <a:tr h="28223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085792"/>
                  </a:ext>
                </a:extLst>
              </a:tr>
              <a:tr h="1761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3.661.378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3.660.125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653415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727560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278560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832885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642301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2.838.321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2.455.396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250211"/>
                  </a:ext>
                </a:extLst>
              </a:tr>
              <a:tr h="162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634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Resumen por Programa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2018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0799" y="3457376"/>
            <a:ext cx="828600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36100" y="5843989"/>
            <a:ext cx="826645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5809D1C-39F6-4191-B8DB-D827B4A9D3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64073"/>
              </p:ext>
            </p:extLst>
          </p:nvPr>
        </p:nvGraphicFramePr>
        <p:xfrm>
          <a:off x="625976" y="1673102"/>
          <a:ext cx="7886698" cy="1705229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797496395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2515973279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116017242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473787133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56703210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92210387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832883279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46589862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459836722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665335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871098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169.617.487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80077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3.838.143.171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-35.665.165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1.922.648.783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5864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2.350.892.371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641.048.182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74599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20.016.052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3.380.797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92542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3.023.526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10078420,0%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10078420,0%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294635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392.520.299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214.645.483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58783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Diagnóstio y Tratamiento de Alto Costo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105.937.232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105.247.232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-690.000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166.215.998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157,9%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06563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40C3A212-5CBE-4343-A947-AA64B2EF7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784698"/>
              </p:ext>
            </p:extLst>
          </p:nvPr>
        </p:nvGraphicFramePr>
        <p:xfrm>
          <a:off x="625976" y="4316388"/>
          <a:ext cx="7886698" cy="1527601"/>
        </p:xfrm>
        <a:graphic>
          <a:graphicData uri="http://schemas.openxmlformats.org/drawingml/2006/table">
            <a:tbl>
              <a:tblPr/>
              <a:tblGrid>
                <a:gridCol w="295714">
                  <a:extLst>
                    <a:ext uri="{9D8B030D-6E8A-4147-A177-3AD203B41FA5}">
                      <a16:colId xmlns:a16="http://schemas.microsoft.com/office/drawing/2014/main" val="3603010868"/>
                    </a:ext>
                  </a:extLst>
                </a:gridCol>
                <a:gridCol w="295714">
                  <a:extLst>
                    <a:ext uri="{9D8B030D-6E8A-4147-A177-3AD203B41FA5}">
                      <a16:colId xmlns:a16="http://schemas.microsoft.com/office/drawing/2014/main" val="1904181081"/>
                    </a:ext>
                  </a:extLst>
                </a:gridCol>
                <a:gridCol w="2652556">
                  <a:extLst>
                    <a:ext uri="{9D8B030D-6E8A-4147-A177-3AD203B41FA5}">
                      <a16:colId xmlns:a16="http://schemas.microsoft.com/office/drawing/2014/main" val="373724345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1623428084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562226088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378159405"/>
                    </a:ext>
                  </a:extLst>
                </a:gridCol>
                <a:gridCol w="792514">
                  <a:extLst>
                    <a:ext uri="{9D8B030D-6E8A-4147-A177-3AD203B41FA5}">
                      <a16:colId xmlns:a16="http://schemas.microsoft.com/office/drawing/2014/main" val="2898729261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949197015"/>
                    </a:ext>
                  </a:extLst>
                </a:gridCol>
                <a:gridCol w="736329">
                  <a:extLst>
                    <a:ext uri="{9D8B030D-6E8A-4147-A177-3AD203B41FA5}">
                      <a16:colId xmlns:a16="http://schemas.microsoft.com/office/drawing/2014/main" val="3546303341"/>
                    </a:ext>
                  </a:extLst>
                </a:gridCol>
              </a:tblGrid>
              <a:tr h="177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52755"/>
                  </a:ext>
                </a:extLst>
              </a:tr>
              <a:tr h="2842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93811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2.710.381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1.913.972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275240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329.939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1.084.007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328,5%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1444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474.517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104.391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739156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810.554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34.347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507734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173.959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27.146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60389"/>
                  </a:ext>
                </a:extLst>
              </a:tr>
              <a:tr h="17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1.025.477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496.262</a:t>
                      </a:r>
                    </a:p>
                  </a:txBody>
                  <a:tcPr marL="8881" marR="8881" marT="8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881" marR="8881" marT="88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65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02: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SUBSIDIOS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072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6388FAF-42F4-4374-BA55-6393112C5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165082"/>
              </p:ext>
            </p:extLst>
          </p:nvPr>
        </p:nvGraphicFramePr>
        <p:xfrm>
          <a:off x="651434" y="1825625"/>
          <a:ext cx="7841132" cy="4045072"/>
        </p:xfrm>
        <a:graphic>
          <a:graphicData uri="http://schemas.openxmlformats.org/drawingml/2006/table">
            <a:tbl>
              <a:tblPr/>
              <a:tblGrid>
                <a:gridCol w="272640">
                  <a:extLst>
                    <a:ext uri="{9D8B030D-6E8A-4147-A177-3AD203B41FA5}">
                      <a16:colId xmlns:a16="http://schemas.microsoft.com/office/drawing/2014/main" val="4108387177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348569353"/>
                    </a:ext>
                  </a:extLst>
                </a:gridCol>
                <a:gridCol w="272640">
                  <a:extLst>
                    <a:ext uri="{9D8B030D-6E8A-4147-A177-3AD203B41FA5}">
                      <a16:colId xmlns:a16="http://schemas.microsoft.com/office/drawing/2014/main" val="3964202773"/>
                    </a:ext>
                  </a:extLst>
                </a:gridCol>
                <a:gridCol w="2846364">
                  <a:extLst>
                    <a:ext uri="{9D8B030D-6E8A-4147-A177-3AD203B41FA5}">
                      <a16:colId xmlns:a16="http://schemas.microsoft.com/office/drawing/2014/main" val="3708306050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992716609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1184211137"/>
                    </a:ext>
                  </a:extLst>
                </a:gridCol>
                <a:gridCol w="730676">
                  <a:extLst>
                    <a:ext uri="{9D8B030D-6E8A-4147-A177-3AD203B41FA5}">
                      <a16:colId xmlns:a16="http://schemas.microsoft.com/office/drawing/2014/main" val="2681813933"/>
                    </a:ext>
                  </a:extLst>
                </a:gridCol>
                <a:gridCol w="654336">
                  <a:extLst>
                    <a:ext uri="{9D8B030D-6E8A-4147-A177-3AD203B41FA5}">
                      <a16:colId xmlns:a16="http://schemas.microsoft.com/office/drawing/2014/main" val="2523122200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2862491408"/>
                    </a:ext>
                  </a:extLst>
                </a:gridCol>
                <a:gridCol w="665242">
                  <a:extLst>
                    <a:ext uri="{9D8B030D-6E8A-4147-A177-3AD203B41FA5}">
                      <a16:colId xmlns:a16="http://schemas.microsoft.com/office/drawing/2014/main" val="3502736490"/>
                    </a:ext>
                  </a:extLst>
                </a:gridCol>
              </a:tblGrid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233050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13659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1.119.234.538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169.617.487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28399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1.049.589.338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159.282.047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921184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960.751.845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144.952.630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005112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3.272.629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132.469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81975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XII y la Antártica Chilena, y Subsidio  Isla de Pascua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24.594.526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10.832.321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938321"/>
                  </a:ext>
                </a:extLst>
              </a:tr>
              <a:tr h="189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510.279.906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72.948.888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426360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83518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277.968.711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47.347.600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1470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73.658.541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5.585.540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8608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70.515.628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8.105.812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848014"/>
                  </a:ext>
                </a:extLst>
              </a:tr>
              <a:tr h="137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(Economía) N° 4, 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195234"/>
                  </a:ext>
                </a:extLst>
              </a:tr>
              <a:tr h="2617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451.884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94491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27701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14.329.417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0310"/>
                  </a:ext>
                </a:extLst>
              </a:tr>
              <a:tr h="1512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88.837.493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14.329.417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16066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10.335.440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286016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69.645.200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10.335.440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592095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60.185.977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9.863.052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81198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2.909.353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193.769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097877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1.769.470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278.619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09463"/>
                  </a:ext>
                </a:extLst>
              </a:tr>
              <a:tr h="163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Subsidios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4.780.400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205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B31802F-B6D5-4E03-A412-92774558D12A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1936236"/>
          <a:ext cx="7886698" cy="4130115"/>
        </p:xfrm>
        <a:graphic>
          <a:graphicData uri="http://schemas.openxmlformats.org/drawingml/2006/table">
            <a:tbl>
              <a:tblPr/>
              <a:tblGrid>
                <a:gridCol w="266803">
                  <a:extLst>
                    <a:ext uri="{9D8B030D-6E8A-4147-A177-3AD203B41FA5}">
                      <a16:colId xmlns:a16="http://schemas.microsoft.com/office/drawing/2014/main" val="4203897031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964280137"/>
                    </a:ext>
                  </a:extLst>
                </a:gridCol>
                <a:gridCol w="266803">
                  <a:extLst>
                    <a:ext uri="{9D8B030D-6E8A-4147-A177-3AD203B41FA5}">
                      <a16:colId xmlns:a16="http://schemas.microsoft.com/office/drawing/2014/main" val="4239468866"/>
                    </a:ext>
                  </a:extLst>
                </a:gridCol>
                <a:gridCol w="2796097">
                  <a:extLst>
                    <a:ext uri="{9D8B030D-6E8A-4147-A177-3AD203B41FA5}">
                      <a16:colId xmlns:a16="http://schemas.microsoft.com/office/drawing/2014/main" val="1292406870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2933605275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2784730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9269497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5060172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303790625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546747895"/>
                    </a:ext>
                  </a:extLst>
                </a:gridCol>
              </a:tblGrid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002010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99066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3.873.808.336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3.838.143.171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-35.665.165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1.922.648.783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6503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136.290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669134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254.277.963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45.631.561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31065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100.293.124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18.629.791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02248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50.312.560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8.444.099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3089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3.500.000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248697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39.720.564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6.685.692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2915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27.001.770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61564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153.984.829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27.001.770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03095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3941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354529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2.603.941.367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2.568.966.202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-34.975.165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79.629.862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1217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101.197.010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7.546.274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959563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2.625.126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23.608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584332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4.773.421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1.183.944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51268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Bienes Confiscados Ley N° 19.568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223.619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07461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10.772.762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1.770.304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801883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14.420.163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-808.963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4830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403756"/>
                  </a:ext>
                </a:extLst>
              </a:tr>
              <a:tr h="256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59.831.939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56.001.939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741.700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78450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3.830.000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3.086.281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62648"/>
                  </a:ext>
                </a:extLst>
              </a:tr>
              <a:tr h="1600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8.549.970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1.549.400</a:t>
                      </a:r>
                    </a:p>
                  </a:txBody>
                  <a:tcPr marL="8004" marR="8004" marT="80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004" marR="8004" marT="80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098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Partida 50, Capítulo 01, Programa 03: OPERACIONES COMPLEMENTARIAS</a:t>
            </a:r>
          </a:p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al mes de febrero de 2018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725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3041F8B-0809-4617-BC42-7F0E9DD48629}"/>
              </a:ext>
            </a:extLst>
          </p:cNvPr>
          <p:cNvGraphicFramePr>
            <a:graphicFrameLocks noGrp="1"/>
          </p:cNvGraphicFramePr>
          <p:nvPr/>
        </p:nvGraphicFramePr>
        <p:xfrm>
          <a:off x="660031" y="1825624"/>
          <a:ext cx="7823937" cy="4351340"/>
        </p:xfrm>
        <a:graphic>
          <a:graphicData uri="http://schemas.openxmlformats.org/drawingml/2006/table">
            <a:tbl>
              <a:tblPr/>
              <a:tblGrid>
                <a:gridCol w="264680">
                  <a:extLst>
                    <a:ext uri="{9D8B030D-6E8A-4147-A177-3AD203B41FA5}">
                      <a16:colId xmlns:a16="http://schemas.microsoft.com/office/drawing/2014/main" val="184782788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2537471745"/>
                    </a:ext>
                  </a:extLst>
                </a:gridCol>
                <a:gridCol w="264680">
                  <a:extLst>
                    <a:ext uri="{9D8B030D-6E8A-4147-A177-3AD203B41FA5}">
                      <a16:colId xmlns:a16="http://schemas.microsoft.com/office/drawing/2014/main" val="3540388456"/>
                    </a:ext>
                  </a:extLst>
                </a:gridCol>
                <a:gridCol w="2773845">
                  <a:extLst>
                    <a:ext uri="{9D8B030D-6E8A-4147-A177-3AD203B41FA5}">
                      <a16:colId xmlns:a16="http://schemas.microsoft.com/office/drawing/2014/main" val="1545923406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3488440613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3777421685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3366695268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2697412467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1418859445"/>
                    </a:ext>
                  </a:extLst>
                </a:gridCol>
                <a:gridCol w="709342">
                  <a:extLst>
                    <a:ext uri="{9D8B030D-6E8A-4147-A177-3AD203B41FA5}">
                      <a16:colId xmlns:a16="http://schemas.microsoft.com/office/drawing/2014/main" val="1956100072"/>
                    </a:ext>
                  </a:extLst>
                </a:gridCol>
              </a:tblGrid>
              <a:tr h="158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877275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5929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874.121.884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07691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27.697.197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383405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424.687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97861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Ley N° 20.630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650.000.000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77046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196.000.000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42051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1.628.622.463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1.593.647.298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-34.975.165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72.161.845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69075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305.362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-135.489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-44,4%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522000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963.295.528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934.291.067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-29.004.461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67.533.065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25072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4.997.939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832.990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708896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49.023.200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884614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5.025.553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210.734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20664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6.614.337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966.768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143802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666.103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109.666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25675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3.586.636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504.428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3230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-5.970.694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-5.970.704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48473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1.897.219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347.000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8569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267.463.677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144871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3.339.791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634887"/>
                  </a:ext>
                </a:extLst>
              </a:tr>
              <a:tr h="2540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9.741.779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114.849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952439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7.383.730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866.138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797037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5.639.968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803.277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82112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248268"/>
                  </a:ext>
                </a:extLst>
              </a:tr>
              <a:tr h="158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3.222.429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40" marR="7940" marT="79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40" marR="7940" marT="79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50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</TotalTime>
  <Words>6128</Words>
  <Application>Microsoft Office PowerPoint</Application>
  <PresentationFormat>Presentación en pantalla (4:3)</PresentationFormat>
  <Paragraphs>3088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febrero de 2018 Partida 50: TESORO PÚBLICO</vt:lpstr>
      <vt:lpstr>Ejecución Presupuestaria de Gastos Tesoro Público Acumulada al mes de febrero de 2018 </vt:lpstr>
      <vt:lpstr>Ejecución Presupuestaria de Gastos Tesoro Público acumulada al mes de febrero de 2018 </vt:lpstr>
      <vt:lpstr>Ejecución Presupuestaria de Gastos Tesoro Público acumulada al mes de febrero de 2018 </vt:lpstr>
      <vt:lpstr>Ejecución Presupuestaria de Gastos Tesoro Público acumulada al mes de febrero de 2018</vt:lpstr>
      <vt:lpstr>Ejecución Presupuestaria de Gastos Partida 50, Resumen por Programa acumulada al mes de febrero de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225</cp:revision>
  <cp:lastPrinted>2016-08-01T14:19:25Z</cp:lastPrinted>
  <dcterms:created xsi:type="dcterms:W3CDTF">2016-06-23T13:38:47Z</dcterms:created>
  <dcterms:modified xsi:type="dcterms:W3CDTF">2018-08-13T17:26:27Z</dcterms:modified>
</cp:coreProperties>
</file>