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64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febrero, el Servicio Electoral registró una ejecución que ascendió a </a:t>
            </a:r>
            <a:r>
              <a:rPr lang="es-CL" sz="1600" b="1" dirty="0"/>
              <a:t>$1.133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4,8%</a:t>
            </a:r>
            <a:r>
              <a:rPr lang="es-CL" sz="1600" dirty="0"/>
              <a:t> respecto de la ley inicial, dicha ejecución es mayor en 2,6 puntos porcentuales respecto a igual mes del año 2017.  Con ello, la ejecución acumulada al segundo mes de 2018 ascendió a </a:t>
            </a:r>
            <a:r>
              <a:rPr lang="es-CL" sz="1600" b="1" dirty="0"/>
              <a:t>$2.480 millones</a:t>
            </a:r>
            <a:r>
              <a:rPr lang="es-CL" sz="1600" dirty="0"/>
              <a:t>, que representa el 10,4% del presupuesto inicial que no presentó modificaciones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61% del presupuesto vigente para el ejercicio 2018, se concentra en el </a:t>
            </a:r>
            <a:r>
              <a:rPr lang="es-CL" sz="1600" b="1" dirty="0"/>
              <a:t>Servicio</a:t>
            </a:r>
            <a:r>
              <a:rPr lang="es-CL" sz="1600" dirty="0"/>
              <a:t> </a:t>
            </a:r>
            <a:r>
              <a:rPr lang="es-CL" sz="1600" b="1" dirty="0"/>
              <a:t>Electoral</a:t>
            </a:r>
            <a:r>
              <a:rPr lang="es-CL" sz="1600" dirty="0"/>
              <a:t>, que al mes de febrero alcanzó un nivel de ejecución de </a:t>
            </a:r>
            <a:r>
              <a:rPr lang="es-CL" sz="1600" b="1" dirty="0"/>
              <a:t>11,3%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que no presentó gastos en el periodo, mientras que el mayor nivel de ejecución se registra en</a:t>
            </a:r>
            <a:r>
              <a:rPr lang="es-CL" sz="1600" b="1" dirty="0"/>
              <a:t> gastos en personal, con un 18,8%</a:t>
            </a:r>
            <a:r>
              <a:rPr lang="es-CL" sz="1600" dirty="0"/>
              <a:t>, que a su vez representa el 45,7% del presupuesto vigente de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B36D3B8-90E4-450F-8F0C-900A0F8D4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02674"/>
              </p:ext>
            </p:extLst>
          </p:nvPr>
        </p:nvGraphicFramePr>
        <p:xfrm>
          <a:off x="414338" y="1724100"/>
          <a:ext cx="8201485" cy="1416867"/>
        </p:xfrm>
        <a:graphic>
          <a:graphicData uri="http://schemas.openxmlformats.org/drawingml/2006/table">
            <a:tbl>
              <a:tblPr/>
              <a:tblGrid>
                <a:gridCol w="765320">
                  <a:extLst>
                    <a:ext uri="{9D8B030D-6E8A-4147-A177-3AD203B41FA5}">
                      <a16:colId xmlns:a16="http://schemas.microsoft.com/office/drawing/2014/main" val="3953153514"/>
                    </a:ext>
                  </a:extLst>
                </a:gridCol>
                <a:gridCol w="2981319">
                  <a:extLst>
                    <a:ext uri="{9D8B030D-6E8A-4147-A177-3AD203B41FA5}">
                      <a16:colId xmlns:a16="http://schemas.microsoft.com/office/drawing/2014/main" val="407540379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274162682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114803653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939712290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908529245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1932239516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860652615"/>
                    </a:ext>
                  </a:extLst>
                </a:gridCol>
              </a:tblGrid>
              <a:tr h="1864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99891"/>
                  </a:ext>
                </a:extLst>
              </a:tr>
              <a:tr h="29828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36903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2.479.923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27567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2.054.048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521928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425.875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19006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03989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9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5A4E3F-980C-4301-9574-EE0457D419D4}"/>
              </a:ext>
            </a:extLst>
          </p:cNvPr>
          <p:cNvSpPr txBox="1"/>
          <p:nvPr/>
        </p:nvSpPr>
        <p:spPr>
          <a:xfrm>
            <a:off x="414338" y="1388341"/>
            <a:ext cx="8210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Comportamiento de la Ejecución Presupuestaria de la Partida 2017 - 2018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4806076-50DC-43FB-89E3-81064030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13909"/>
            <a:ext cx="3998455" cy="244826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4BDA618-D476-4250-8468-05488FCC3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207" y="1913908"/>
            <a:ext cx="3998455" cy="244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8FBD115-D994-44A3-9903-5C208DE47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70295"/>
              </p:ext>
            </p:extLst>
          </p:nvPr>
        </p:nvGraphicFramePr>
        <p:xfrm>
          <a:off x="414336" y="1724100"/>
          <a:ext cx="8201488" cy="1056826"/>
        </p:xfrm>
        <a:graphic>
          <a:graphicData uri="http://schemas.openxmlformats.org/drawingml/2006/table">
            <a:tbl>
              <a:tblPr/>
              <a:tblGrid>
                <a:gridCol w="292492">
                  <a:extLst>
                    <a:ext uri="{9D8B030D-6E8A-4147-A177-3AD203B41FA5}">
                      <a16:colId xmlns:a16="http://schemas.microsoft.com/office/drawing/2014/main" val="1257354516"/>
                    </a:ext>
                  </a:extLst>
                </a:gridCol>
                <a:gridCol w="292492">
                  <a:extLst>
                    <a:ext uri="{9D8B030D-6E8A-4147-A177-3AD203B41FA5}">
                      <a16:colId xmlns:a16="http://schemas.microsoft.com/office/drawing/2014/main" val="2068255438"/>
                    </a:ext>
                  </a:extLst>
                </a:gridCol>
                <a:gridCol w="3053622">
                  <a:extLst>
                    <a:ext uri="{9D8B030D-6E8A-4147-A177-3AD203B41FA5}">
                      <a16:colId xmlns:a16="http://schemas.microsoft.com/office/drawing/2014/main" val="3343757607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3990833785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129351028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3215497446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844950230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1300044632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847882702"/>
                    </a:ext>
                  </a:extLst>
                </a:gridCol>
              </a:tblGrid>
              <a:tr h="188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44195"/>
                  </a:ext>
                </a:extLst>
              </a:tr>
              <a:tr h="301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54075"/>
                  </a:ext>
                </a:extLst>
              </a:tr>
              <a:tr h="188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2.479.923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22769"/>
                  </a:ext>
                </a:extLst>
              </a:tr>
              <a:tr h="188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1.655.102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51709"/>
                  </a:ext>
                </a:extLst>
              </a:tr>
              <a:tr h="188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824.821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83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8A5787-8020-4F27-AC0B-76164249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026"/>
              </p:ext>
            </p:extLst>
          </p:nvPr>
        </p:nvGraphicFramePr>
        <p:xfrm>
          <a:off x="414336" y="1988840"/>
          <a:ext cx="8201487" cy="216024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37050489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3988866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19074860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74127626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58752461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1281200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322113282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39227169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01099905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139206561"/>
                    </a:ext>
                  </a:extLst>
                </a:gridCol>
              </a:tblGrid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81270"/>
                  </a:ext>
                </a:extLst>
              </a:tr>
              <a:tr h="303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7706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1.655.102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1008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42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22105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1483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3200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2098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4694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60830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0326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4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ELECCIONES PARLAMENTARIAS Y PRESIDENCIAL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16F5CD-64F8-4635-AC21-16BDEF10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7777"/>
              </p:ext>
            </p:extLst>
          </p:nvPr>
        </p:nvGraphicFramePr>
        <p:xfrm>
          <a:off x="414336" y="1988840"/>
          <a:ext cx="8201487" cy="108012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51601714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85207619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353487241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52384087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2719367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11070619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53372767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75141357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9745948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872704327"/>
                    </a:ext>
                  </a:extLst>
                </a:gridCol>
              </a:tblGrid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36457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86462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64199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639.227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045416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7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684</Words>
  <Application>Microsoft Office PowerPoint</Application>
  <PresentationFormat>Presentación en pantalla (4:3)</PresentationFormat>
  <Paragraphs>282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2018 Partida 28: SERVICIO ELECTORAL</vt:lpstr>
      <vt:lpstr>Ejecución Presupuestaria de Gastos Servicio Electoral acumulada al mes de febrero de 2018</vt:lpstr>
      <vt:lpstr>Ejecución Presupuestaria de Gastos Servicio Electoral acumulada al mes de febrero de 2018</vt:lpstr>
      <vt:lpstr>Ejecución Presupuestaria de Gastos Servicio Electoral acumulada al mes de febrero de 2018</vt:lpstr>
      <vt:lpstr>Ejecución Presupuestaria de Gastos Partida 28, Resumen por Capítulos acumulada al mes de febrero de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167</cp:revision>
  <cp:lastPrinted>2016-10-11T11:56:42Z</cp:lastPrinted>
  <dcterms:created xsi:type="dcterms:W3CDTF">2016-06-23T13:38:47Z</dcterms:created>
  <dcterms:modified xsi:type="dcterms:W3CDTF">2018-08-08T15:20:53Z</dcterms:modified>
</cp:coreProperties>
</file>