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301" r:id="rId5"/>
    <p:sldId id="264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febrero, el Servicio Electoral registró una ejecución que ascendió a </a:t>
            </a:r>
            <a:r>
              <a:rPr lang="es-CL" sz="1600" b="1" dirty="0"/>
              <a:t>$1.133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4,8%</a:t>
            </a:r>
            <a:r>
              <a:rPr lang="es-CL" sz="1600" dirty="0"/>
              <a:t> respecto de la ley inicial, dicha ejecución es mayor en 2,6 puntos porcentuales respecto a igual mes del año 2017.  Con ello, la ejecución acumulada al segundo mes de 2018 ascendió a </a:t>
            </a:r>
            <a:r>
              <a:rPr lang="es-CL" sz="1600" b="1" dirty="0"/>
              <a:t>$2.480 millones</a:t>
            </a:r>
            <a:r>
              <a:rPr lang="es-CL" sz="1600" dirty="0"/>
              <a:t>, que representa el 10,4% del presupuesto inicial que no presentó modificaciones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61% del presupuesto vigente para el ejercicio 2018, se concentra en el </a:t>
            </a:r>
            <a:r>
              <a:rPr lang="es-CL" sz="1600" b="1" dirty="0"/>
              <a:t>Servicio</a:t>
            </a:r>
            <a:r>
              <a:rPr lang="es-CL" sz="1600" dirty="0"/>
              <a:t> </a:t>
            </a:r>
            <a:r>
              <a:rPr lang="es-CL" sz="1600" b="1" dirty="0"/>
              <a:t>Electoral</a:t>
            </a:r>
            <a:r>
              <a:rPr lang="es-CL" sz="1600" dirty="0"/>
              <a:t>, que al mes de febrero alcanzó un nivel de ejecución de </a:t>
            </a:r>
            <a:r>
              <a:rPr lang="es-CL" sz="1600" b="1" dirty="0"/>
              <a:t>11,3%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adquisición de activos no financieros</a:t>
            </a:r>
            <a:r>
              <a:rPr lang="es-CL" sz="1600" dirty="0"/>
              <a:t> que no presentó gastos en el periodo, mientras que el mayor nivel de ejecución se registra en</a:t>
            </a:r>
            <a:r>
              <a:rPr lang="es-CL" sz="1600" b="1" dirty="0"/>
              <a:t> gastos en personal, con un 18,8%</a:t>
            </a:r>
            <a:r>
              <a:rPr lang="es-CL" sz="1600" dirty="0"/>
              <a:t>, que a su vez representa el 45,7% del presupuesto vigente de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B36D3B8-90E4-450F-8F0C-900A0F8D4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802674"/>
              </p:ext>
            </p:extLst>
          </p:nvPr>
        </p:nvGraphicFramePr>
        <p:xfrm>
          <a:off x="414338" y="1724100"/>
          <a:ext cx="8201485" cy="1416867"/>
        </p:xfrm>
        <a:graphic>
          <a:graphicData uri="http://schemas.openxmlformats.org/drawingml/2006/table">
            <a:tbl>
              <a:tblPr/>
              <a:tblGrid>
                <a:gridCol w="765320">
                  <a:extLst>
                    <a:ext uri="{9D8B030D-6E8A-4147-A177-3AD203B41FA5}">
                      <a16:colId xmlns:a16="http://schemas.microsoft.com/office/drawing/2014/main" val="3953153514"/>
                    </a:ext>
                  </a:extLst>
                </a:gridCol>
                <a:gridCol w="2981319">
                  <a:extLst>
                    <a:ext uri="{9D8B030D-6E8A-4147-A177-3AD203B41FA5}">
                      <a16:colId xmlns:a16="http://schemas.microsoft.com/office/drawing/2014/main" val="407540379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274162682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411480365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939712290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1908529245"/>
                    </a:ext>
                  </a:extLst>
                </a:gridCol>
                <a:gridCol w="696783">
                  <a:extLst>
                    <a:ext uri="{9D8B030D-6E8A-4147-A177-3AD203B41FA5}">
                      <a16:colId xmlns:a16="http://schemas.microsoft.com/office/drawing/2014/main" val="1932239516"/>
                    </a:ext>
                  </a:extLst>
                </a:gridCol>
                <a:gridCol w="696783">
                  <a:extLst>
                    <a:ext uri="{9D8B030D-6E8A-4147-A177-3AD203B41FA5}">
                      <a16:colId xmlns:a16="http://schemas.microsoft.com/office/drawing/2014/main" val="860652615"/>
                    </a:ext>
                  </a:extLst>
                </a:gridCol>
              </a:tblGrid>
              <a:tr h="18643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899891"/>
                  </a:ext>
                </a:extLst>
              </a:tr>
              <a:tr h="29828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36903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2.479.923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127567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2.054.048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521928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425.875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619006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203989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94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45A4E3F-980C-4301-9574-EE0457D419D4}"/>
              </a:ext>
            </a:extLst>
          </p:cNvPr>
          <p:cNvSpPr txBox="1"/>
          <p:nvPr/>
        </p:nvSpPr>
        <p:spPr>
          <a:xfrm>
            <a:off x="414338" y="1388341"/>
            <a:ext cx="8210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Comportamiento de la Ejecución Presupuestaria de la Partida 2017 - 2018 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4806076-50DC-43FB-89E3-81064030F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913909"/>
            <a:ext cx="3998455" cy="244826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4BDA618-D476-4250-8468-05488FCC3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207" y="1913908"/>
            <a:ext cx="3998455" cy="244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8FBD115-D994-44A3-9903-5C208DE47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870295"/>
              </p:ext>
            </p:extLst>
          </p:nvPr>
        </p:nvGraphicFramePr>
        <p:xfrm>
          <a:off x="414336" y="1724100"/>
          <a:ext cx="8201488" cy="1056826"/>
        </p:xfrm>
        <a:graphic>
          <a:graphicData uri="http://schemas.openxmlformats.org/drawingml/2006/table">
            <a:tbl>
              <a:tblPr/>
              <a:tblGrid>
                <a:gridCol w="292492">
                  <a:extLst>
                    <a:ext uri="{9D8B030D-6E8A-4147-A177-3AD203B41FA5}">
                      <a16:colId xmlns:a16="http://schemas.microsoft.com/office/drawing/2014/main" val="1257354516"/>
                    </a:ext>
                  </a:extLst>
                </a:gridCol>
                <a:gridCol w="292492">
                  <a:extLst>
                    <a:ext uri="{9D8B030D-6E8A-4147-A177-3AD203B41FA5}">
                      <a16:colId xmlns:a16="http://schemas.microsoft.com/office/drawing/2014/main" val="2068255438"/>
                    </a:ext>
                  </a:extLst>
                </a:gridCol>
                <a:gridCol w="3053622">
                  <a:extLst>
                    <a:ext uri="{9D8B030D-6E8A-4147-A177-3AD203B41FA5}">
                      <a16:colId xmlns:a16="http://schemas.microsoft.com/office/drawing/2014/main" val="3343757607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3990833785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129351028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3215497446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844950230"/>
                    </a:ext>
                  </a:extLst>
                </a:gridCol>
                <a:gridCol w="713681">
                  <a:extLst>
                    <a:ext uri="{9D8B030D-6E8A-4147-A177-3AD203B41FA5}">
                      <a16:colId xmlns:a16="http://schemas.microsoft.com/office/drawing/2014/main" val="1300044632"/>
                    </a:ext>
                  </a:extLst>
                </a:gridCol>
                <a:gridCol w="713681">
                  <a:extLst>
                    <a:ext uri="{9D8B030D-6E8A-4147-A177-3AD203B41FA5}">
                      <a16:colId xmlns:a16="http://schemas.microsoft.com/office/drawing/2014/main" val="847882702"/>
                    </a:ext>
                  </a:extLst>
                </a:gridCol>
              </a:tblGrid>
              <a:tr h="188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144195"/>
                  </a:ext>
                </a:extLst>
              </a:tr>
              <a:tr h="301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54075"/>
                  </a:ext>
                </a:extLst>
              </a:tr>
              <a:tr h="188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2.479.923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622769"/>
                  </a:ext>
                </a:extLst>
              </a:tr>
              <a:tr h="188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1.655.102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451709"/>
                  </a:ext>
                </a:extLst>
              </a:tr>
              <a:tr h="188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824.821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83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8A5787-8020-4F27-AC0B-76164249D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0026"/>
              </p:ext>
            </p:extLst>
          </p:nvPr>
        </p:nvGraphicFramePr>
        <p:xfrm>
          <a:off x="414336" y="1988840"/>
          <a:ext cx="8201487" cy="2160243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237050489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43988866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190748604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174127626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587524611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41281200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322113282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39227169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01099905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139206561"/>
                    </a:ext>
                  </a:extLst>
                </a:gridCol>
              </a:tblGrid>
              <a:tr h="168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081270"/>
                  </a:ext>
                </a:extLst>
              </a:tr>
              <a:tr h="3037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7706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1.655.102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11008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1.414.821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7423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922105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71483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32001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920983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546943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460830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80326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748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28,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ELECCIONES PARLAMENTARIAS Y PRESIDENCIAL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16F5CD-64F8-4635-AC21-16BDEF10B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7777"/>
              </p:ext>
            </p:extLst>
          </p:nvPr>
        </p:nvGraphicFramePr>
        <p:xfrm>
          <a:off x="414336" y="1988840"/>
          <a:ext cx="8201487" cy="1080122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516017143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852076196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353487241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3523840875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62719367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11070619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533727676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2751413571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19745948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872704327"/>
                    </a:ext>
                  </a:extLst>
                </a:gridCol>
              </a:tblGrid>
              <a:tr h="192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036457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486462"/>
                  </a:ext>
                </a:extLst>
              </a:tr>
              <a:tr h="192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064199"/>
                  </a:ext>
                </a:extLst>
              </a:tr>
              <a:tr h="19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639.227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045416"/>
                  </a:ext>
                </a:extLst>
              </a:tr>
              <a:tr h="19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372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684</Words>
  <Application>Microsoft Office PowerPoint</Application>
  <PresentationFormat>Presentación en pantalla (4:3)</PresentationFormat>
  <Paragraphs>282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2018 Partida 28: SERVICIO ELECTORAL</vt:lpstr>
      <vt:lpstr>Ejecución Presupuestaria de Gastos Servicio Electoral acumulada al mes de febrero de 2018</vt:lpstr>
      <vt:lpstr>Ejecución Presupuestaria de Gastos Servicio Electoral acumulada al mes de febrero de 2018</vt:lpstr>
      <vt:lpstr>Ejecución Presupuestaria de Gastos Servicio Electoral acumulada al mes de febrero de 2018</vt:lpstr>
      <vt:lpstr>Ejecución Presupuestaria de Gastos Partida 28, Resumen por Capítulos acumulada al mes de febrero de 2018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167</cp:revision>
  <cp:lastPrinted>2016-10-11T11:56:42Z</cp:lastPrinted>
  <dcterms:created xsi:type="dcterms:W3CDTF">2016-06-23T13:38:47Z</dcterms:created>
  <dcterms:modified xsi:type="dcterms:W3CDTF">2018-08-08T15:20:53Z</dcterms:modified>
</cp:coreProperties>
</file>