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febrero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Al mes de febrero, el Presupuesto del Ministerio asciende a los </a:t>
            </a:r>
            <a:r>
              <a:rPr lang="es-CL" sz="1600" b="1" dirty="0"/>
              <a:t>$52.845 millones</a:t>
            </a:r>
            <a:r>
              <a:rPr lang="es-CL" sz="1600" dirty="0"/>
              <a:t>, con una ejecución de </a:t>
            </a:r>
            <a:r>
              <a:rPr lang="es-CL" sz="1600" b="1" dirty="0"/>
              <a:t>$8.396 millones</a:t>
            </a:r>
            <a:r>
              <a:rPr lang="es-CL" sz="1600" dirty="0"/>
              <a:t>, monto que equivalente a un gasto de </a:t>
            </a:r>
            <a:r>
              <a:rPr lang="es-CL" sz="1600" b="1" dirty="0"/>
              <a:t>15,9%</a:t>
            </a:r>
            <a:r>
              <a:rPr lang="es-CL" sz="1600" dirty="0"/>
              <a:t> respecto al presupuesto vigente, presupuesto que no registra modificaciones respecto al aprobado por el Congreso Nacional.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acumulada del Ministerio al segundo mes ascendió a </a:t>
            </a:r>
            <a:r>
              <a:rPr lang="es-CL" sz="1600" b="1" dirty="0"/>
              <a:t>$16.514 millones</a:t>
            </a:r>
            <a:r>
              <a:rPr lang="es-CL" sz="1600" dirty="0"/>
              <a:t>, es decir, un </a:t>
            </a:r>
            <a:r>
              <a:rPr lang="es-CL" sz="1600" b="1" dirty="0"/>
              <a:t>31%</a:t>
            </a:r>
            <a:r>
              <a:rPr lang="es-CL" sz="1600" dirty="0"/>
              <a:t> respecto de la ley inicial, gasto inferior en 4,6 puntos porcentuales respecto a igual periodo del año 2017.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75% del presupuesto vigente, se concentra en el Servicio Nacional de la Mujer y la Equidad de Género (48%) y Prevención y Atención de la Violencia contra las Mujeres (27%), los que al mes de febrero alcanzaron niveles de ejecución de 30,8% y 30,9%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Subsecretaría de la Mujer y la Equidad de Género es el que presenta el menor avance con un 11%, explicado principalmente por el bajo nivel de gastos de todos sus subtítulos, mientras que el programa Mujer y Trabajo es el que presenta la ejecución mayor con un 47,1%.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4138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1CA1E39-281B-4FA4-B6D2-74DAA14B4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869238"/>
            <a:ext cx="4114800" cy="271189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2CCD2EE-44CE-4968-BFA0-9B7A730D8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666" y="1869238"/>
            <a:ext cx="4133004" cy="271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la Mujer y la Equidad de Género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13325278-C3DD-48EC-AA95-3E8A103F62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758575"/>
              </p:ext>
            </p:extLst>
          </p:nvPr>
        </p:nvGraphicFramePr>
        <p:xfrm>
          <a:off x="417465" y="1724100"/>
          <a:ext cx="8198359" cy="1632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Worksheet" r:id="rId3" imgW="8105879" imgH="1647810" progId="Excel.Sheet.12">
                  <p:embed/>
                </p:oleObj>
              </mc:Choice>
              <mc:Fallback>
                <p:oleObj name="Worksheet" r:id="rId3" imgW="8105879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465" y="1724100"/>
                        <a:ext cx="8198359" cy="1632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BA2097C-03CD-4C3F-8228-245E46839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36159"/>
              </p:ext>
            </p:extLst>
          </p:nvPr>
        </p:nvGraphicFramePr>
        <p:xfrm>
          <a:off x="414335" y="1696566"/>
          <a:ext cx="8200234" cy="1354039"/>
        </p:xfrm>
        <a:graphic>
          <a:graphicData uri="http://schemas.openxmlformats.org/drawingml/2006/table">
            <a:tbl>
              <a:tblPr/>
              <a:tblGrid>
                <a:gridCol w="308628">
                  <a:extLst>
                    <a:ext uri="{9D8B030D-6E8A-4147-A177-3AD203B41FA5}">
                      <a16:colId xmlns:a16="http://schemas.microsoft.com/office/drawing/2014/main" val="1303214720"/>
                    </a:ext>
                  </a:extLst>
                </a:gridCol>
                <a:gridCol w="308628">
                  <a:extLst>
                    <a:ext uri="{9D8B030D-6E8A-4147-A177-3AD203B41FA5}">
                      <a16:colId xmlns:a16="http://schemas.microsoft.com/office/drawing/2014/main" val="3362775706"/>
                    </a:ext>
                  </a:extLst>
                </a:gridCol>
                <a:gridCol w="2768388">
                  <a:extLst>
                    <a:ext uri="{9D8B030D-6E8A-4147-A177-3AD203B41FA5}">
                      <a16:colId xmlns:a16="http://schemas.microsoft.com/office/drawing/2014/main" val="1385690963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170205506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3747221268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2111620039"/>
                    </a:ext>
                  </a:extLst>
                </a:gridCol>
                <a:gridCol w="827122">
                  <a:extLst>
                    <a:ext uri="{9D8B030D-6E8A-4147-A177-3AD203B41FA5}">
                      <a16:colId xmlns:a16="http://schemas.microsoft.com/office/drawing/2014/main" val="2802098712"/>
                    </a:ext>
                  </a:extLst>
                </a:gridCol>
                <a:gridCol w="753051">
                  <a:extLst>
                    <a:ext uri="{9D8B030D-6E8A-4147-A177-3AD203B41FA5}">
                      <a16:colId xmlns:a16="http://schemas.microsoft.com/office/drawing/2014/main" val="4179169563"/>
                    </a:ext>
                  </a:extLst>
                </a:gridCol>
                <a:gridCol w="753051">
                  <a:extLst>
                    <a:ext uri="{9D8B030D-6E8A-4147-A177-3AD203B41FA5}">
                      <a16:colId xmlns:a16="http://schemas.microsoft.com/office/drawing/2014/main" val="2969708368"/>
                    </a:ext>
                  </a:extLst>
                </a:gridCol>
              </a:tblGrid>
              <a:tr h="178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105472"/>
                  </a:ext>
                </a:extLst>
              </a:tr>
              <a:tr h="285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93811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729.535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572289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46.237.206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46.237.206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15.784.321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682751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la Mujer y la Equidad de Género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7.735.974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140274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Mujer y Trabajo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3.630.781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551733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Prevención y Atención de la Violencia contra las Mujeres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4.417.566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672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01, Programa 01: SUBSECRETARÍA DE LA MUJER Y LA EQUIDAD DE GÉNERO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1677410-F25A-44D6-B494-0701806B3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293558"/>
              </p:ext>
            </p:extLst>
          </p:nvPr>
        </p:nvGraphicFramePr>
        <p:xfrm>
          <a:off x="414336" y="1988840"/>
          <a:ext cx="8201489" cy="1728191"/>
        </p:xfrm>
        <a:graphic>
          <a:graphicData uri="http://schemas.openxmlformats.org/drawingml/2006/table">
            <a:tbl>
              <a:tblPr/>
              <a:tblGrid>
                <a:gridCol w="300972">
                  <a:extLst>
                    <a:ext uri="{9D8B030D-6E8A-4147-A177-3AD203B41FA5}">
                      <a16:colId xmlns:a16="http://schemas.microsoft.com/office/drawing/2014/main" val="3978504602"/>
                    </a:ext>
                  </a:extLst>
                </a:gridCol>
                <a:gridCol w="300972">
                  <a:extLst>
                    <a:ext uri="{9D8B030D-6E8A-4147-A177-3AD203B41FA5}">
                      <a16:colId xmlns:a16="http://schemas.microsoft.com/office/drawing/2014/main" val="2212279597"/>
                    </a:ext>
                  </a:extLst>
                </a:gridCol>
                <a:gridCol w="300972">
                  <a:extLst>
                    <a:ext uri="{9D8B030D-6E8A-4147-A177-3AD203B41FA5}">
                      <a16:colId xmlns:a16="http://schemas.microsoft.com/office/drawing/2014/main" val="17639489"/>
                    </a:ext>
                  </a:extLst>
                </a:gridCol>
                <a:gridCol w="2699719">
                  <a:extLst>
                    <a:ext uri="{9D8B030D-6E8A-4147-A177-3AD203B41FA5}">
                      <a16:colId xmlns:a16="http://schemas.microsoft.com/office/drawing/2014/main" val="2504961642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642792779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497078674"/>
                    </a:ext>
                  </a:extLst>
                </a:gridCol>
                <a:gridCol w="806605">
                  <a:extLst>
                    <a:ext uri="{9D8B030D-6E8A-4147-A177-3AD203B41FA5}">
                      <a16:colId xmlns:a16="http://schemas.microsoft.com/office/drawing/2014/main" val="472057135"/>
                    </a:ext>
                  </a:extLst>
                </a:gridCol>
                <a:gridCol w="722333">
                  <a:extLst>
                    <a:ext uri="{9D8B030D-6E8A-4147-A177-3AD203B41FA5}">
                      <a16:colId xmlns:a16="http://schemas.microsoft.com/office/drawing/2014/main" val="1836872947"/>
                    </a:ext>
                  </a:extLst>
                </a:gridCol>
                <a:gridCol w="734373">
                  <a:extLst>
                    <a:ext uri="{9D8B030D-6E8A-4147-A177-3AD203B41FA5}">
                      <a16:colId xmlns:a16="http://schemas.microsoft.com/office/drawing/2014/main" val="3228249878"/>
                    </a:ext>
                  </a:extLst>
                </a:gridCol>
                <a:gridCol w="722333">
                  <a:extLst>
                    <a:ext uri="{9D8B030D-6E8A-4147-A177-3AD203B41FA5}">
                      <a16:colId xmlns:a16="http://schemas.microsoft.com/office/drawing/2014/main" val="2581754261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923138"/>
                  </a:ext>
                </a:extLst>
              </a:tr>
              <a:tr h="2880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58976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6.607.962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729.535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2868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4.639.767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4.639.767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572.155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335457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1.927.104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157.380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90149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61760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05732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26.787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068487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86" marR="8686" marT="86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328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LA MUJER Y LA EQUIDAD DE GÉNERO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51E1C41-FF6D-4021-9AC2-B2414DA5D0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87952"/>
              </p:ext>
            </p:extLst>
          </p:nvPr>
        </p:nvGraphicFramePr>
        <p:xfrm>
          <a:off x="414336" y="1916832"/>
          <a:ext cx="8201488" cy="3259896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3433950444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260112928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3006369617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3423315408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14372607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316700976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772168443"/>
                    </a:ext>
                  </a:extLst>
                </a:gridCol>
                <a:gridCol w="721274">
                  <a:extLst>
                    <a:ext uri="{9D8B030D-6E8A-4147-A177-3AD203B41FA5}">
                      <a16:colId xmlns:a16="http://schemas.microsoft.com/office/drawing/2014/main" val="1331495360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3909818223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2350392914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479023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43024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25.139.277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7.735.974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6008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10.399.963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10.399.963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38805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2.327.563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166.365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83217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6.216.073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23389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12.329.348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6.216.073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35400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9.031.953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9.031.953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4.515.976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3584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1.826.449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913.224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315371"/>
                  </a:ext>
                </a:extLst>
              </a:tr>
              <a:tr h="206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Vivir de la Sexualidad y la Reproducción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831.272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576.323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10707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Ciudadanía y Participación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639.674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210.550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886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9616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44213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44774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24553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5461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81312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794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02: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MUJER Y TRABAJO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A0406E6-184A-44E9-97B9-E43F348771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759390"/>
              </p:ext>
            </p:extLst>
          </p:nvPr>
        </p:nvGraphicFramePr>
        <p:xfrm>
          <a:off x="409108" y="1868116"/>
          <a:ext cx="8206718" cy="2359070"/>
        </p:xfrm>
        <a:graphic>
          <a:graphicData uri="http://schemas.openxmlformats.org/drawingml/2006/table">
            <a:tbl>
              <a:tblPr/>
              <a:tblGrid>
                <a:gridCol w="300723">
                  <a:extLst>
                    <a:ext uri="{9D8B030D-6E8A-4147-A177-3AD203B41FA5}">
                      <a16:colId xmlns:a16="http://schemas.microsoft.com/office/drawing/2014/main" val="3470552453"/>
                    </a:ext>
                  </a:extLst>
                </a:gridCol>
                <a:gridCol w="300723">
                  <a:extLst>
                    <a:ext uri="{9D8B030D-6E8A-4147-A177-3AD203B41FA5}">
                      <a16:colId xmlns:a16="http://schemas.microsoft.com/office/drawing/2014/main" val="1013633318"/>
                    </a:ext>
                  </a:extLst>
                </a:gridCol>
                <a:gridCol w="300723">
                  <a:extLst>
                    <a:ext uri="{9D8B030D-6E8A-4147-A177-3AD203B41FA5}">
                      <a16:colId xmlns:a16="http://schemas.microsoft.com/office/drawing/2014/main" val="288929218"/>
                    </a:ext>
                  </a:extLst>
                </a:gridCol>
                <a:gridCol w="2697480">
                  <a:extLst>
                    <a:ext uri="{9D8B030D-6E8A-4147-A177-3AD203B41FA5}">
                      <a16:colId xmlns:a16="http://schemas.microsoft.com/office/drawing/2014/main" val="1724059599"/>
                    </a:ext>
                  </a:extLst>
                </a:gridCol>
                <a:gridCol w="805936">
                  <a:extLst>
                    <a:ext uri="{9D8B030D-6E8A-4147-A177-3AD203B41FA5}">
                      <a16:colId xmlns:a16="http://schemas.microsoft.com/office/drawing/2014/main" val="754498969"/>
                    </a:ext>
                  </a:extLst>
                </a:gridCol>
                <a:gridCol w="805936">
                  <a:extLst>
                    <a:ext uri="{9D8B030D-6E8A-4147-A177-3AD203B41FA5}">
                      <a16:colId xmlns:a16="http://schemas.microsoft.com/office/drawing/2014/main" val="1750379897"/>
                    </a:ext>
                  </a:extLst>
                </a:gridCol>
                <a:gridCol w="805936">
                  <a:extLst>
                    <a:ext uri="{9D8B030D-6E8A-4147-A177-3AD203B41FA5}">
                      <a16:colId xmlns:a16="http://schemas.microsoft.com/office/drawing/2014/main" val="1524535926"/>
                    </a:ext>
                  </a:extLst>
                </a:gridCol>
                <a:gridCol w="721735">
                  <a:extLst>
                    <a:ext uri="{9D8B030D-6E8A-4147-A177-3AD203B41FA5}">
                      <a16:colId xmlns:a16="http://schemas.microsoft.com/office/drawing/2014/main" val="1777401215"/>
                    </a:ext>
                  </a:extLst>
                </a:gridCol>
                <a:gridCol w="733763">
                  <a:extLst>
                    <a:ext uri="{9D8B030D-6E8A-4147-A177-3AD203B41FA5}">
                      <a16:colId xmlns:a16="http://schemas.microsoft.com/office/drawing/2014/main" val="776120633"/>
                    </a:ext>
                  </a:extLst>
                </a:gridCol>
                <a:gridCol w="733763">
                  <a:extLst>
                    <a:ext uri="{9D8B030D-6E8A-4147-A177-3AD203B41FA5}">
                      <a16:colId xmlns:a16="http://schemas.microsoft.com/office/drawing/2014/main" val="4238737897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23481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7859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7.710.402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3.630.781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62834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36.540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45226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88207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7.065.965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3.593.958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738422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3.325.795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832.288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83840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"4 a 7"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3.013.936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832.288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38918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18501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2.761.670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6388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3.740.170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2.761.670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5415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96650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540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27, Capítulo 02, Programa 03: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PREVENCION Y ATENCION DE VIOLENCIA CONTRA LAS MUJERES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79BDC8-13C4-46D8-9AED-C0A240CEA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13655"/>
              </p:ext>
            </p:extLst>
          </p:nvPr>
        </p:nvGraphicFramePr>
        <p:xfrm>
          <a:off x="414336" y="1988840"/>
          <a:ext cx="8201489" cy="2740685"/>
        </p:xfrm>
        <a:graphic>
          <a:graphicData uri="http://schemas.openxmlformats.org/drawingml/2006/table">
            <a:tbl>
              <a:tblPr/>
              <a:tblGrid>
                <a:gridCol w="300531">
                  <a:extLst>
                    <a:ext uri="{9D8B030D-6E8A-4147-A177-3AD203B41FA5}">
                      <a16:colId xmlns:a16="http://schemas.microsoft.com/office/drawing/2014/main" val="4071346583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227216123"/>
                    </a:ext>
                  </a:extLst>
                </a:gridCol>
                <a:gridCol w="300531">
                  <a:extLst>
                    <a:ext uri="{9D8B030D-6E8A-4147-A177-3AD203B41FA5}">
                      <a16:colId xmlns:a16="http://schemas.microsoft.com/office/drawing/2014/main" val="1409797449"/>
                    </a:ext>
                  </a:extLst>
                </a:gridCol>
                <a:gridCol w="2695762">
                  <a:extLst>
                    <a:ext uri="{9D8B030D-6E8A-4147-A177-3AD203B41FA5}">
                      <a16:colId xmlns:a16="http://schemas.microsoft.com/office/drawing/2014/main" val="381191229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3134893883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4174485296"/>
                    </a:ext>
                  </a:extLst>
                </a:gridCol>
                <a:gridCol w="805423">
                  <a:extLst>
                    <a:ext uri="{9D8B030D-6E8A-4147-A177-3AD203B41FA5}">
                      <a16:colId xmlns:a16="http://schemas.microsoft.com/office/drawing/2014/main" val="1139165843"/>
                    </a:ext>
                  </a:extLst>
                </a:gridCol>
                <a:gridCol w="721275">
                  <a:extLst>
                    <a:ext uri="{9D8B030D-6E8A-4147-A177-3AD203B41FA5}">
                      <a16:colId xmlns:a16="http://schemas.microsoft.com/office/drawing/2014/main" val="2605104736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788940021"/>
                    </a:ext>
                  </a:extLst>
                </a:gridCol>
                <a:gridCol w="733295">
                  <a:extLst>
                    <a:ext uri="{9D8B030D-6E8A-4147-A177-3AD203B41FA5}">
                      <a16:colId xmlns:a16="http://schemas.microsoft.com/office/drawing/2014/main" val="1261548037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4288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62128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14.295.691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4.417.566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27023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3223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260.956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20804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13.995.980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13.995.980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4.414.378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4322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13.004.720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13.004.720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4.414.378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760270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12.211.970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12.211.970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4.103.494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63450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Integral de Violencias contra las Mujeres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792.750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310.884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02314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991.260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517003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908.164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40336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83.096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222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76700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046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1326</Words>
  <Application>Microsoft Office PowerPoint</Application>
  <PresentationFormat>Presentación en pantalla (4:3)</PresentationFormat>
  <Paragraphs>630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Hoja de cálculo de Microsoft Excel</vt:lpstr>
      <vt:lpstr>EJECUCIÓN PRESUPUESTARIA DE GASTOS  acumulada al mes de febrero de 2018 Partida 27: MINISTERIO DE LA MUJER Y LA EQUIDAD DE GÉNERO</vt:lpstr>
      <vt:lpstr>Ejecución Presupuestaria de Gastos Ministerio de la Mujer y la Equidad de Género acumulada al mes de febrero de 2018</vt:lpstr>
      <vt:lpstr>Ejecución Presupuestaria de Gastos  Ministerio de la Mujer y la Equidad de Género acumulada al mes de febrero de 2018</vt:lpstr>
      <vt:lpstr>Ejecución Presupuestaria de Gastos Ministerio de la Mujer y la Equidad de Género acumulada al mes de febrero de 2018</vt:lpstr>
      <vt:lpstr>Ejecución Presupuestaria de Gastos Partida 27, Resumen por Capítulos  acumulada al mes de febrero de 2018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135</cp:revision>
  <cp:lastPrinted>2016-10-11T11:56:42Z</cp:lastPrinted>
  <dcterms:created xsi:type="dcterms:W3CDTF">2016-06-23T13:38:47Z</dcterms:created>
  <dcterms:modified xsi:type="dcterms:W3CDTF">2018-08-07T17:19:03Z</dcterms:modified>
</cp:coreProperties>
</file>