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5" r:id="rId5"/>
    <p:sldId id="306" r:id="rId6"/>
    <p:sldId id="264" r:id="rId7"/>
    <p:sldId id="263" r:id="rId8"/>
    <p:sldId id="302" r:id="rId9"/>
    <p:sldId id="303" r:id="rId10"/>
    <p:sldId id="299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Partida'!$C$31:$C$35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</c:strCache>
            </c:strRef>
          </c:cat>
          <c:val>
            <c:numRef>
              <c:f>'Resumen Partida'!$D$31:$D$35</c:f>
              <c:numCache>
                <c:formatCode>0.0%</c:formatCode>
                <c:ptCount val="5"/>
                <c:pt idx="0">
                  <c:v>0.19965506241335129</c:v>
                </c:pt>
                <c:pt idx="1">
                  <c:v>7.7060407956353813E-2</c:v>
                </c:pt>
                <c:pt idx="2">
                  <c:v>0.47679368333444805</c:v>
                </c:pt>
                <c:pt idx="3">
                  <c:v>0.10302147363809677</c:v>
                </c:pt>
                <c:pt idx="4">
                  <c:v>0.13451441605913747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 baseline="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222222222222222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0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Instituciones'!$C$14:$C$16</c:f>
              <c:strCache>
                <c:ptCount val="3"/>
                <c:pt idx="0">
                  <c:v>Secretaría</c:v>
                </c:pt>
                <c:pt idx="1">
                  <c:v>Instituto Nacional del Deporte</c:v>
                </c:pt>
                <c:pt idx="2">
                  <c:v>Fondo Nacional para el Fomento Deportivo</c:v>
                </c:pt>
              </c:strCache>
            </c:strRef>
          </c:cat>
          <c:val>
            <c:numRef>
              <c:f>'Resumen Instituciones'!$D$14:$D$16</c:f>
              <c:numCache>
                <c:formatCode>0.0%</c:formatCode>
                <c:ptCount val="3"/>
                <c:pt idx="0">
                  <c:v>5.90074927688444E-2</c:v>
                </c:pt>
                <c:pt idx="1">
                  <c:v>0.90393395165686852</c:v>
                </c:pt>
                <c:pt idx="2">
                  <c:v>3.7058555574287055E-2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706688"/>
        <c:axId val="90708224"/>
        <c:axId val="0"/>
      </c:bar3DChart>
      <c:catAx>
        <c:axId val="90706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0708224"/>
        <c:crosses val="autoZero"/>
        <c:auto val="1"/>
        <c:lblAlgn val="ctr"/>
        <c:lblOffset val="100"/>
        <c:noMultiLvlLbl val="0"/>
      </c:catAx>
      <c:valAx>
        <c:axId val="907082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07066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Ejecución Mensual</a:t>
            </a:r>
          </a:p>
        </c:rich>
      </c:tx>
      <c:layout>
        <c:manualLayout>
          <c:xMode val="edge"/>
          <c:yMode val="edge"/>
          <c:x val="0.41158561777000091"/>
          <c:y val="8.41809798268346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96106736657919E-2"/>
          <c:y val="5.0925925925925923E-2"/>
          <c:w val="0.88681671041119858"/>
          <c:h val="0.74995807815689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'Resumen Partida'!$W$20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Partida'!$X$19:$Y$19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Partida'!$X$20:$Y$20</c:f>
              <c:numCache>
                <c:formatCode>0.0%</c:formatCode>
                <c:ptCount val="2"/>
                <c:pt idx="0">
                  <c:v>2.0964388270898787E-2</c:v>
                </c:pt>
                <c:pt idx="1">
                  <c:v>3.6716770234236938E-2</c:v>
                </c:pt>
              </c:numCache>
            </c:numRef>
          </c:val>
        </c:ser>
        <c:ser>
          <c:idx val="1"/>
          <c:order val="1"/>
          <c:tx>
            <c:strRef>
              <c:f>'Resumen Partida'!$W$21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Partida'!$X$19:$Y$19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Partida'!$X$21:$Y$21</c:f>
              <c:numCache>
                <c:formatCode>0.0%</c:formatCode>
                <c:ptCount val="2"/>
                <c:pt idx="0">
                  <c:v>2.7996000510349492E-2</c:v>
                </c:pt>
                <c:pt idx="1">
                  <c:v>4.6748970924401397E-2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10784"/>
        <c:axId val="92712320"/>
      </c:barChart>
      <c:catAx>
        <c:axId val="92710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2712320"/>
        <c:crosses val="autoZero"/>
        <c:auto val="1"/>
        <c:lblAlgn val="ctr"/>
        <c:lblOffset val="100"/>
        <c:noMultiLvlLbl val="0"/>
      </c:catAx>
      <c:valAx>
        <c:axId val="927123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27107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Ejecución Acumulada</a:t>
            </a:r>
          </a:p>
        </c:rich>
      </c:tx>
      <c:layout>
        <c:manualLayout>
          <c:xMode val="edge"/>
          <c:yMode val="edge"/>
          <c:x val="0.22615966754155731"/>
          <c:y val="2.7777777777777776E-2"/>
        </c:manualLayout>
      </c:layout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Partida'!$AJ$20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Partida'!$AK$19:$AL$19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Partida'!$AK$20:$AL$20</c:f>
              <c:numCache>
                <c:formatCode>0.0%</c:formatCode>
                <c:ptCount val="2"/>
                <c:pt idx="0">
                  <c:v>2.0964388270898787E-2</c:v>
                </c:pt>
                <c:pt idx="1">
                  <c:v>5.7681158505135721E-2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Partida'!$AJ$21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552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Partida'!$AK$19:$AL$19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Partida'!$AK$21:$AL$21</c:f>
              <c:numCache>
                <c:formatCode>0.0%</c:formatCode>
                <c:ptCount val="2"/>
                <c:pt idx="0">
                  <c:v>2.7996000510349492E-2</c:v>
                </c:pt>
                <c:pt idx="1">
                  <c:v>7.4744971434750881E-2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33088"/>
        <c:axId val="101034624"/>
      </c:lineChart>
      <c:catAx>
        <c:axId val="101033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34624"/>
        <c:crosses val="autoZero"/>
        <c:auto val="1"/>
        <c:lblAlgn val="ctr"/>
        <c:lblOffset val="100"/>
        <c:noMultiLvlLbl val="0"/>
      </c:catAx>
      <c:valAx>
        <c:axId val="1010346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330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14" name="Picture 16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FEBRERO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2654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abril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7093"/>
            <a:ext cx="4995257" cy="937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1268760"/>
            <a:ext cx="81482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hallazgos</a:t>
            </a:r>
          </a:p>
          <a:p>
            <a:pPr lvl="0" algn="just"/>
            <a:endParaRPr lang="es-CL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400" dirty="0">
                <a:solidFill>
                  <a:prstClr val="black"/>
                </a:solidFill>
              </a:rPr>
              <a:t>Para el año 2018, el Ministerio del Deporte cuenta con un presupuesto aprobado de $121.767 millones, y su distribución por Subtítulos </a:t>
            </a:r>
            <a:r>
              <a:rPr lang="es-CL" sz="1400" dirty="0" smtClean="0">
                <a:solidFill>
                  <a:prstClr val="black"/>
                </a:solidFill>
              </a:rPr>
              <a:t>considera: </a:t>
            </a:r>
            <a:r>
              <a:rPr lang="es-CL" sz="1400" dirty="0">
                <a:solidFill>
                  <a:prstClr val="black"/>
                </a:solidFill>
              </a:rPr>
              <a:t>un 47% para Transferencias Corrientes, 20% en Gastos en Personal, 13% Transferencias de Capital </a:t>
            </a:r>
            <a:r>
              <a:rPr lang="es-CL" sz="1400" dirty="0" smtClean="0">
                <a:solidFill>
                  <a:prstClr val="black"/>
                </a:solidFill>
              </a:rPr>
              <a:t>y </a:t>
            </a:r>
            <a:r>
              <a:rPr lang="es-CL" sz="1400" dirty="0">
                <a:solidFill>
                  <a:prstClr val="black"/>
                </a:solidFill>
              </a:rPr>
              <a:t>10% Iniciativas de </a:t>
            </a:r>
            <a:r>
              <a:rPr lang="es-CL" sz="1400" dirty="0" smtClean="0">
                <a:solidFill>
                  <a:prstClr val="black"/>
                </a:solidFill>
              </a:rPr>
              <a:t>Inversión. </a:t>
            </a:r>
            <a:r>
              <a:rPr lang="es-MX" sz="1400" dirty="0">
                <a:solidFill>
                  <a:prstClr val="black"/>
                </a:solidFill>
              </a:rPr>
              <a:t>En cuanto a los Servicios, los recursos  se destinan en un 90% al Instituto Nacional del Deporte (IND</a:t>
            </a:r>
            <a:r>
              <a:rPr lang="es-MX" sz="1400" dirty="0" smtClean="0">
                <a:solidFill>
                  <a:prstClr val="black"/>
                </a:solidFill>
              </a:rPr>
              <a:t>), </a:t>
            </a:r>
            <a:r>
              <a:rPr lang="es-MX" sz="1400" dirty="0">
                <a:solidFill>
                  <a:prstClr val="black"/>
                </a:solidFill>
              </a:rPr>
              <a:t>5,9% a Secretaría del Deporte y 3,7% a Fondo del Fomento Deportivo (FFD).</a:t>
            </a: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En </a:t>
            </a:r>
            <a:r>
              <a:rPr lang="es-CL" sz="1400" dirty="0">
                <a:solidFill>
                  <a:prstClr val="black"/>
                </a:solidFill>
              </a:rPr>
              <a:t>el mes de </a:t>
            </a:r>
            <a:r>
              <a:rPr lang="es-CL" sz="1400" dirty="0" smtClean="0">
                <a:solidFill>
                  <a:prstClr val="black"/>
                </a:solidFill>
              </a:rPr>
              <a:t>febrero, </a:t>
            </a:r>
            <a:r>
              <a:rPr lang="es-CL" sz="1400" dirty="0">
                <a:solidFill>
                  <a:prstClr val="black"/>
                </a:solidFill>
              </a:rPr>
              <a:t>la ejecución de la Partida fue de </a:t>
            </a:r>
            <a:r>
              <a:rPr lang="es-CL" sz="1400" dirty="0" smtClean="0">
                <a:solidFill>
                  <a:prstClr val="black"/>
                </a:solidFill>
              </a:rPr>
              <a:t>$</a:t>
            </a:r>
            <a:r>
              <a:rPr lang="es-CL" sz="1400" b="1" dirty="0" smtClean="0">
                <a:solidFill>
                  <a:prstClr val="black"/>
                </a:solidFill>
              </a:rPr>
              <a:t>5.692 </a:t>
            </a:r>
            <a:r>
              <a:rPr lang="es-CL" sz="1400" b="1" dirty="0">
                <a:solidFill>
                  <a:prstClr val="black"/>
                </a:solidFill>
              </a:rPr>
              <a:t>millones</a:t>
            </a:r>
            <a:r>
              <a:rPr lang="es-CL" sz="1400" dirty="0">
                <a:solidFill>
                  <a:prstClr val="black"/>
                </a:solidFill>
              </a:rPr>
              <a:t>, equivalente a un </a:t>
            </a:r>
            <a:r>
              <a:rPr lang="es-CL" sz="1400" dirty="0" smtClean="0">
                <a:solidFill>
                  <a:prstClr val="black"/>
                </a:solidFill>
              </a:rPr>
              <a:t>4,7% </a:t>
            </a:r>
            <a:r>
              <a:rPr lang="es-CL" sz="1400" dirty="0">
                <a:solidFill>
                  <a:prstClr val="black"/>
                </a:solidFill>
              </a:rPr>
              <a:t>respecto de la ley inicial y superior a la ejecución </a:t>
            </a:r>
            <a:r>
              <a:rPr lang="es-CL" sz="1400">
                <a:solidFill>
                  <a:prstClr val="black"/>
                </a:solidFill>
              </a:rPr>
              <a:t>del </a:t>
            </a:r>
            <a:r>
              <a:rPr lang="es-CL" sz="1400" smtClean="0">
                <a:solidFill>
                  <a:prstClr val="black"/>
                </a:solidFill>
              </a:rPr>
              <a:t>mes anterior </a:t>
            </a:r>
            <a:r>
              <a:rPr lang="es-CL" sz="1400" dirty="0" smtClean="0">
                <a:solidFill>
                  <a:prstClr val="black"/>
                </a:solidFill>
              </a:rPr>
              <a:t>(2,8%) y superior a la ejecución del mismo mes del año anterior, que alcanzó a 3,7%. </a:t>
            </a:r>
            <a:r>
              <a:rPr lang="es-MX" sz="1400" dirty="0" smtClean="0">
                <a:solidFill>
                  <a:prstClr val="black"/>
                </a:solidFill>
              </a:rPr>
              <a:t>Con </a:t>
            </a:r>
            <a:r>
              <a:rPr lang="es-MX" sz="1400" dirty="0">
                <a:solidFill>
                  <a:prstClr val="black"/>
                </a:solidFill>
              </a:rPr>
              <a:t>ello, la ejecución acumulada </a:t>
            </a:r>
            <a:r>
              <a:rPr lang="es-MX" sz="1400" dirty="0" smtClean="0">
                <a:solidFill>
                  <a:prstClr val="black"/>
                </a:solidFill>
              </a:rPr>
              <a:t>de </a:t>
            </a:r>
            <a:r>
              <a:rPr lang="es-MX" sz="1400" dirty="0">
                <a:solidFill>
                  <a:prstClr val="black"/>
                </a:solidFill>
              </a:rPr>
              <a:t>la Partida </a:t>
            </a:r>
            <a:r>
              <a:rPr lang="es-MX" sz="1400" dirty="0" smtClean="0">
                <a:solidFill>
                  <a:prstClr val="black"/>
                </a:solidFill>
              </a:rPr>
              <a:t>totalizó en </a:t>
            </a:r>
            <a:r>
              <a:rPr lang="es-MX" sz="1400" b="1" dirty="0" smtClean="0">
                <a:solidFill>
                  <a:prstClr val="black"/>
                </a:solidFill>
              </a:rPr>
              <a:t>$9.101 </a:t>
            </a:r>
            <a:r>
              <a:rPr lang="es-MX" sz="1400" b="1" dirty="0">
                <a:solidFill>
                  <a:prstClr val="black"/>
                </a:solidFill>
              </a:rPr>
              <a:t>millones, equivalente a un </a:t>
            </a:r>
            <a:r>
              <a:rPr lang="es-MX" sz="1400" b="1" dirty="0" smtClean="0">
                <a:solidFill>
                  <a:prstClr val="black"/>
                </a:solidFill>
              </a:rPr>
              <a:t>7,5%</a:t>
            </a:r>
            <a:r>
              <a:rPr lang="es-CL" sz="1400" b="1" dirty="0" smtClean="0">
                <a:solidFill>
                  <a:prstClr val="black"/>
                </a:solidFill>
              </a:rPr>
              <a:t> </a:t>
            </a:r>
            <a:r>
              <a:rPr lang="es-CL" sz="1400" dirty="0">
                <a:solidFill>
                  <a:prstClr val="black"/>
                </a:solidFill>
              </a:rPr>
              <a:t>respecto de la ley inicial</a:t>
            </a:r>
            <a:r>
              <a:rPr lang="es-MX" sz="1400" dirty="0">
                <a:solidFill>
                  <a:prstClr val="black"/>
                </a:solidFill>
              </a:rPr>
              <a:t>, superior al </a:t>
            </a:r>
            <a:r>
              <a:rPr lang="es-MX" sz="1400" dirty="0" smtClean="0">
                <a:solidFill>
                  <a:prstClr val="black"/>
                </a:solidFill>
              </a:rPr>
              <a:t>5,8% </a:t>
            </a:r>
            <a:r>
              <a:rPr lang="es-MX" sz="1400" dirty="0">
                <a:solidFill>
                  <a:prstClr val="black"/>
                </a:solidFill>
              </a:rPr>
              <a:t>obtenido al mismo período del año 2017</a:t>
            </a:r>
            <a:r>
              <a:rPr lang="es-MX" sz="1400" dirty="0" smtClean="0">
                <a:solidFill>
                  <a:prstClr val="black"/>
                </a:solidFill>
              </a:rPr>
              <a:t>. </a:t>
            </a:r>
            <a:r>
              <a:rPr lang="es-CL" sz="1400" dirty="0" smtClean="0">
                <a:solidFill>
                  <a:prstClr val="black"/>
                </a:solidFill>
              </a:rPr>
              <a:t>Durante </a:t>
            </a:r>
            <a:r>
              <a:rPr lang="es-CL" sz="1400" dirty="0">
                <a:solidFill>
                  <a:prstClr val="black"/>
                </a:solidFill>
              </a:rPr>
              <a:t>este mes, no se observó modificaciones presupuestarias. </a:t>
            </a:r>
            <a:endParaRPr lang="es-CL" sz="14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487826"/>
              </p:ext>
            </p:extLst>
          </p:nvPr>
        </p:nvGraphicFramePr>
        <p:xfrm>
          <a:off x="956606" y="2924944"/>
          <a:ext cx="35700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831305"/>
              </p:ext>
            </p:extLst>
          </p:nvPr>
        </p:nvGraphicFramePr>
        <p:xfrm>
          <a:off x="4522214" y="2924944"/>
          <a:ext cx="3827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1296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8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469157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3378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3" y="692696"/>
            <a:ext cx="73448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2827" y="5013176"/>
            <a:ext cx="7429574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893987"/>
            <a:ext cx="7715200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81FE2C72-B4C4-4C19-9773-617F55744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132910"/>
              </p:ext>
            </p:extLst>
          </p:nvPr>
        </p:nvGraphicFramePr>
        <p:xfrm>
          <a:off x="805900" y="2281936"/>
          <a:ext cx="7353301" cy="2516505"/>
        </p:xfrm>
        <a:graphic>
          <a:graphicData uri="http://schemas.openxmlformats.org/drawingml/2006/table">
            <a:tbl>
              <a:tblPr/>
              <a:tblGrid>
                <a:gridCol w="730324">
                  <a:extLst>
                    <a:ext uri="{9D8B030D-6E8A-4147-A177-3AD203B41FA5}">
                      <a16:colId xmlns:a16="http://schemas.microsoft.com/office/drawing/2014/main" xmlns="" val="4224670496"/>
                    </a:ext>
                  </a:extLst>
                </a:gridCol>
                <a:gridCol w="2285207">
                  <a:extLst>
                    <a:ext uri="{9D8B030D-6E8A-4147-A177-3AD203B41FA5}">
                      <a16:colId xmlns:a16="http://schemas.microsoft.com/office/drawing/2014/main" xmlns="" val="4066375277"/>
                    </a:ext>
                  </a:extLst>
                </a:gridCol>
                <a:gridCol w="733269">
                  <a:extLst>
                    <a:ext uri="{9D8B030D-6E8A-4147-A177-3AD203B41FA5}">
                      <a16:colId xmlns:a16="http://schemas.microsoft.com/office/drawing/2014/main" xmlns="" val="134716867"/>
                    </a:ext>
                  </a:extLst>
                </a:gridCol>
                <a:gridCol w="742103">
                  <a:extLst>
                    <a:ext uri="{9D8B030D-6E8A-4147-A177-3AD203B41FA5}">
                      <a16:colId xmlns:a16="http://schemas.microsoft.com/office/drawing/2014/main" xmlns="" val="3921373738"/>
                    </a:ext>
                  </a:extLst>
                </a:gridCol>
                <a:gridCol w="742103">
                  <a:extLst>
                    <a:ext uri="{9D8B030D-6E8A-4147-A177-3AD203B41FA5}">
                      <a16:colId xmlns:a16="http://schemas.microsoft.com/office/drawing/2014/main" xmlns="" val="575975379"/>
                    </a:ext>
                  </a:extLst>
                </a:gridCol>
                <a:gridCol w="706765">
                  <a:extLst>
                    <a:ext uri="{9D8B030D-6E8A-4147-A177-3AD203B41FA5}">
                      <a16:colId xmlns:a16="http://schemas.microsoft.com/office/drawing/2014/main" xmlns="" val="2455308255"/>
                    </a:ext>
                  </a:extLst>
                </a:gridCol>
                <a:gridCol w="706765">
                  <a:extLst>
                    <a:ext uri="{9D8B030D-6E8A-4147-A177-3AD203B41FA5}">
                      <a16:colId xmlns:a16="http://schemas.microsoft.com/office/drawing/2014/main" xmlns="" val="1583435606"/>
                    </a:ext>
                  </a:extLst>
                </a:gridCol>
                <a:gridCol w="706765">
                  <a:extLst>
                    <a:ext uri="{9D8B030D-6E8A-4147-A177-3AD203B41FA5}">
                      <a16:colId xmlns:a16="http://schemas.microsoft.com/office/drawing/2014/main" xmlns="" val="1134362127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356914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69510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121.767.536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121.767.536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9.101.511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0394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3.429.242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30329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9363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8493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4.646.143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06059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0966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75733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4047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16.379.489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782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1252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836712"/>
            <a:ext cx="76347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2367" y="4221088"/>
            <a:ext cx="746003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2276872"/>
            <a:ext cx="748883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39318CBF-4144-4753-8C9B-15C3536F0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634584"/>
              </p:ext>
            </p:extLst>
          </p:nvPr>
        </p:nvGraphicFramePr>
        <p:xfrm>
          <a:off x="740449" y="2692074"/>
          <a:ext cx="7505700" cy="1257300"/>
        </p:xfrm>
        <a:graphic>
          <a:graphicData uri="http://schemas.openxmlformats.org/drawingml/2006/table">
            <a:tbl>
              <a:tblPr/>
              <a:tblGrid>
                <a:gridCol w="266700">
                  <a:extLst>
                    <a:ext uri="{9D8B030D-6E8A-4147-A177-3AD203B41FA5}">
                      <a16:colId xmlns:a16="http://schemas.microsoft.com/office/drawing/2014/main" xmlns="" val="296150555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52568469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2695503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56603698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7920107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4503926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13266293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36097081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75787541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548296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1242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4727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8.379.709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693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8.309.128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56992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Deportivo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1846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5" y="4941168"/>
            <a:ext cx="786024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5" y="73043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644265"/>
            <a:ext cx="7860248" cy="2213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D723C34A-0479-4976-9C21-F484A206B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979617"/>
              </p:ext>
            </p:extLst>
          </p:nvPr>
        </p:nvGraphicFramePr>
        <p:xfrm>
          <a:off x="405024" y="1988349"/>
          <a:ext cx="7886698" cy="2881302"/>
        </p:xfrm>
        <a:graphic>
          <a:graphicData uri="http://schemas.openxmlformats.org/drawingml/2006/table">
            <a:tbl>
              <a:tblPr/>
              <a:tblGrid>
                <a:gridCol w="333241">
                  <a:extLst>
                    <a:ext uri="{9D8B030D-6E8A-4147-A177-3AD203B41FA5}">
                      <a16:colId xmlns:a16="http://schemas.microsoft.com/office/drawing/2014/main" xmlns="" val="1913831161"/>
                    </a:ext>
                  </a:extLst>
                </a:gridCol>
                <a:gridCol w="394952">
                  <a:extLst>
                    <a:ext uri="{9D8B030D-6E8A-4147-A177-3AD203B41FA5}">
                      <a16:colId xmlns:a16="http://schemas.microsoft.com/office/drawing/2014/main" xmlns="" val="3950288295"/>
                    </a:ext>
                  </a:extLst>
                </a:gridCol>
                <a:gridCol w="357925">
                  <a:extLst>
                    <a:ext uri="{9D8B030D-6E8A-4147-A177-3AD203B41FA5}">
                      <a16:colId xmlns:a16="http://schemas.microsoft.com/office/drawing/2014/main" xmlns="" val="3347762078"/>
                    </a:ext>
                  </a:extLst>
                </a:gridCol>
                <a:gridCol w="2357370">
                  <a:extLst>
                    <a:ext uri="{9D8B030D-6E8A-4147-A177-3AD203B41FA5}">
                      <a16:colId xmlns:a16="http://schemas.microsoft.com/office/drawing/2014/main" xmlns="" val="2847343343"/>
                    </a:ext>
                  </a:extLst>
                </a:gridCol>
                <a:gridCol w="740535">
                  <a:extLst>
                    <a:ext uri="{9D8B030D-6E8A-4147-A177-3AD203B41FA5}">
                      <a16:colId xmlns:a16="http://schemas.microsoft.com/office/drawing/2014/main" xmlns="" val="3160291429"/>
                    </a:ext>
                  </a:extLst>
                </a:gridCol>
                <a:gridCol w="703508">
                  <a:extLst>
                    <a:ext uri="{9D8B030D-6E8A-4147-A177-3AD203B41FA5}">
                      <a16:colId xmlns:a16="http://schemas.microsoft.com/office/drawing/2014/main" xmlns="" val="262831611"/>
                    </a:ext>
                  </a:extLst>
                </a:gridCol>
                <a:gridCol w="777562">
                  <a:extLst>
                    <a:ext uri="{9D8B030D-6E8A-4147-A177-3AD203B41FA5}">
                      <a16:colId xmlns:a16="http://schemas.microsoft.com/office/drawing/2014/main" xmlns="" val="3296281239"/>
                    </a:ext>
                  </a:extLst>
                </a:gridCol>
                <a:gridCol w="740535">
                  <a:extLst>
                    <a:ext uri="{9D8B030D-6E8A-4147-A177-3AD203B41FA5}">
                      <a16:colId xmlns:a16="http://schemas.microsoft.com/office/drawing/2014/main" xmlns="" val="122000034"/>
                    </a:ext>
                  </a:extLst>
                </a:gridCol>
                <a:gridCol w="740535">
                  <a:extLst>
                    <a:ext uri="{9D8B030D-6E8A-4147-A177-3AD203B41FA5}">
                      <a16:colId xmlns:a16="http://schemas.microsoft.com/office/drawing/2014/main" xmlns="" val="2578551719"/>
                    </a:ext>
                  </a:extLst>
                </a:gridCol>
                <a:gridCol w="740535">
                  <a:extLst>
                    <a:ext uri="{9D8B030D-6E8A-4147-A177-3AD203B41FA5}">
                      <a16:colId xmlns:a16="http://schemas.microsoft.com/office/drawing/2014/main" xmlns="" val="2698286522"/>
                    </a:ext>
                  </a:extLst>
                </a:gridCol>
              </a:tblGrid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8208051"/>
                  </a:ext>
                </a:extLst>
              </a:tr>
              <a:tr h="296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4978305"/>
                  </a:ext>
                </a:extLst>
              </a:tr>
              <a:tr h="178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721.802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360962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4.492.049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4.492.049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591.583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161584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1.390.780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1.390.780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82.061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124399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451087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898761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583.906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583.906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30.186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003644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418.339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418.339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801102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172.220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888507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127.903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127.903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077183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784349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02014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031735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78.489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4938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37865" y="6165304"/>
            <a:ext cx="7506543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6" y="620688"/>
            <a:ext cx="76328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280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081025DA-A8C5-48D0-86F9-728B5C467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662277"/>
              </p:ext>
            </p:extLst>
          </p:nvPr>
        </p:nvGraphicFramePr>
        <p:xfrm>
          <a:off x="755576" y="1556792"/>
          <a:ext cx="7632846" cy="4620188"/>
        </p:xfrm>
        <a:graphic>
          <a:graphicData uri="http://schemas.openxmlformats.org/drawingml/2006/table">
            <a:tbl>
              <a:tblPr/>
              <a:tblGrid>
                <a:gridCol w="329536">
                  <a:extLst>
                    <a:ext uri="{9D8B030D-6E8A-4147-A177-3AD203B41FA5}">
                      <a16:colId xmlns:a16="http://schemas.microsoft.com/office/drawing/2014/main" xmlns="" val="1073418564"/>
                    </a:ext>
                  </a:extLst>
                </a:gridCol>
                <a:gridCol w="304187">
                  <a:extLst>
                    <a:ext uri="{9D8B030D-6E8A-4147-A177-3AD203B41FA5}">
                      <a16:colId xmlns:a16="http://schemas.microsoft.com/office/drawing/2014/main" xmlns="" val="1985847771"/>
                    </a:ext>
                  </a:extLst>
                </a:gridCol>
                <a:gridCol w="315453">
                  <a:extLst>
                    <a:ext uri="{9D8B030D-6E8A-4147-A177-3AD203B41FA5}">
                      <a16:colId xmlns:a16="http://schemas.microsoft.com/office/drawing/2014/main" xmlns="" val="3540559604"/>
                    </a:ext>
                  </a:extLst>
                </a:gridCol>
                <a:gridCol w="2627838">
                  <a:extLst>
                    <a:ext uri="{9D8B030D-6E8A-4147-A177-3AD203B41FA5}">
                      <a16:colId xmlns:a16="http://schemas.microsoft.com/office/drawing/2014/main" xmlns="" val="1809488981"/>
                    </a:ext>
                  </a:extLst>
                </a:gridCol>
                <a:gridCol w="675972">
                  <a:extLst>
                    <a:ext uri="{9D8B030D-6E8A-4147-A177-3AD203B41FA5}">
                      <a16:colId xmlns:a16="http://schemas.microsoft.com/office/drawing/2014/main" xmlns="" val="2045646583"/>
                    </a:ext>
                  </a:extLst>
                </a:gridCol>
                <a:gridCol w="675972">
                  <a:extLst>
                    <a:ext uri="{9D8B030D-6E8A-4147-A177-3AD203B41FA5}">
                      <a16:colId xmlns:a16="http://schemas.microsoft.com/office/drawing/2014/main" xmlns="" val="3753975240"/>
                    </a:ext>
                  </a:extLst>
                </a:gridCol>
                <a:gridCol w="675972">
                  <a:extLst>
                    <a:ext uri="{9D8B030D-6E8A-4147-A177-3AD203B41FA5}">
                      <a16:colId xmlns:a16="http://schemas.microsoft.com/office/drawing/2014/main" xmlns="" val="568985764"/>
                    </a:ext>
                  </a:extLst>
                </a:gridCol>
                <a:gridCol w="675972">
                  <a:extLst>
                    <a:ext uri="{9D8B030D-6E8A-4147-A177-3AD203B41FA5}">
                      <a16:colId xmlns:a16="http://schemas.microsoft.com/office/drawing/2014/main" xmlns="" val="1212469152"/>
                    </a:ext>
                  </a:extLst>
                </a:gridCol>
                <a:gridCol w="675972">
                  <a:extLst>
                    <a:ext uri="{9D8B030D-6E8A-4147-A177-3AD203B41FA5}">
                      <a16:colId xmlns:a16="http://schemas.microsoft.com/office/drawing/2014/main" xmlns="" val="818912757"/>
                    </a:ext>
                  </a:extLst>
                </a:gridCol>
                <a:gridCol w="675972">
                  <a:extLst>
                    <a:ext uri="{9D8B030D-6E8A-4147-A177-3AD203B41FA5}">
                      <a16:colId xmlns:a16="http://schemas.microsoft.com/office/drawing/2014/main" xmlns="" val="3748199902"/>
                    </a:ext>
                  </a:extLst>
                </a:gridCol>
              </a:tblGrid>
              <a:tr h="100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177570"/>
                  </a:ext>
                </a:extLst>
              </a:tr>
              <a:tr h="160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2159058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8.309.128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019464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19.819.456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19.819.456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2.837.659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6290097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7.734.210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7.734.210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792.584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2108080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4467525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2525672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53.070.354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53.070.354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4.537.912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3103125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36.268.199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36.268.199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3.283.449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1377497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17.103.467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17.103.467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1.755.524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0526716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6.127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250415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269.993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269.993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7827280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1.754.952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1.754.952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1.018.978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6938685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172.466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970835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518.478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518.478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9637299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61.209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61.209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6109257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9.795.520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9.795.520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212.160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784384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777.121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777.121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9357491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236.116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236.116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8000635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Juegos Suramericanos Juveniles Santiago 2017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920245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406.441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406.441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7180814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Operación Centros Deportivos Integrales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887.382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887.382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1472956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3.785.305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3.785.305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7275747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16.802.155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16.802.155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1.254.463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1906950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1.068.235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1.068.235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137.917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2244631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7.710.100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7.710.100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404.733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3877014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219.388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922080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Recintos en Movimiento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575.768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575.768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49.832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5676197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7.228.664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7.228.664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661.981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8681548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1876342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57072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633.388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633.388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75.114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764975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30.146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7574855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96.732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4459591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93.395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93.395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7257242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0345148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281.124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281.124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6883918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1798041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4605705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4404597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4760822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7874600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1928859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9727267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6094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62261" y="5733256"/>
            <a:ext cx="787017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8043" y="854928"/>
            <a:ext cx="84061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700808"/>
            <a:ext cx="7848872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D28E57A-C041-4BCD-BE21-CC5BE7091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059854"/>
              </p:ext>
            </p:extLst>
          </p:nvPr>
        </p:nvGraphicFramePr>
        <p:xfrm>
          <a:off x="674055" y="2080310"/>
          <a:ext cx="7886697" cy="3552470"/>
        </p:xfrm>
        <a:graphic>
          <a:graphicData uri="http://schemas.openxmlformats.org/drawingml/2006/table">
            <a:tbl>
              <a:tblPr/>
              <a:tblGrid>
                <a:gridCol w="336032">
                  <a:extLst>
                    <a:ext uri="{9D8B030D-6E8A-4147-A177-3AD203B41FA5}">
                      <a16:colId xmlns:a16="http://schemas.microsoft.com/office/drawing/2014/main" xmlns="" val="950025518"/>
                    </a:ext>
                  </a:extLst>
                </a:gridCol>
                <a:gridCol w="310183">
                  <a:extLst>
                    <a:ext uri="{9D8B030D-6E8A-4147-A177-3AD203B41FA5}">
                      <a16:colId xmlns:a16="http://schemas.microsoft.com/office/drawing/2014/main" xmlns="" val="837351635"/>
                    </a:ext>
                  </a:extLst>
                </a:gridCol>
                <a:gridCol w="321672">
                  <a:extLst>
                    <a:ext uri="{9D8B030D-6E8A-4147-A177-3AD203B41FA5}">
                      <a16:colId xmlns:a16="http://schemas.microsoft.com/office/drawing/2014/main" xmlns="" val="3295990510"/>
                    </a:ext>
                  </a:extLst>
                </a:gridCol>
                <a:gridCol w="2783034">
                  <a:extLst>
                    <a:ext uri="{9D8B030D-6E8A-4147-A177-3AD203B41FA5}">
                      <a16:colId xmlns:a16="http://schemas.microsoft.com/office/drawing/2014/main" xmlns="" val="911673223"/>
                    </a:ext>
                  </a:extLst>
                </a:gridCol>
                <a:gridCol w="689296">
                  <a:extLst>
                    <a:ext uri="{9D8B030D-6E8A-4147-A177-3AD203B41FA5}">
                      <a16:colId xmlns:a16="http://schemas.microsoft.com/office/drawing/2014/main" xmlns="" val="3951647225"/>
                    </a:ext>
                  </a:extLst>
                </a:gridCol>
                <a:gridCol w="689296">
                  <a:extLst>
                    <a:ext uri="{9D8B030D-6E8A-4147-A177-3AD203B41FA5}">
                      <a16:colId xmlns:a16="http://schemas.microsoft.com/office/drawing/2014/main" xmlns="" val="2080562425"/>
                    </a:ext>
                  </a:extLst>
                </a:gridCol>
                <a:gridCol w="689296">
                  <a:extLst>
                    <a:ext uri="{9D8B030D-6E8A-4147-A177-3AD203B41FA5}">
                      <a16:colId xmlns:a16="http://schemas.microsoft.com/office/drawing/2014/main" xmlns="" val="2713662050"/>
                    </a:ext>
                  </a:extLst>
                </a:gridCol>
                <a:gridCol w="689296">
                  <a:extLst>
                    <a:ext uri="{9D8B030D-6E8A-4147-A177-3AD203B41FA5}">
                      <a16:colId xmlns:a16="http://schemas.microsoft.com/office/drawing/2014/main" xmlns="" val="778268450"/>
                    </a:ext>
                  </a:extLst>
                </a:gridCol>
                <a:gridCol w="689296">
                  <a:extLst>
                    <a:ext uri="{9D8B030D-6E8A-4147-A177-3AD203B41FA5}">
                      <a16:colId xmlns:a16="http://schemas.microsoft.com/office/drawing/2014/main" xmlns="" val="3383218994"/>
                    </a:ext>
                  </a:extLst>
                </a:gridCol>
                <a:gridCol w="689296">
                  <a:extLst>
                    <a:ext uri="{9D8B030D-6E8A-4147-A177-3AD203B41FA5}">
                      <a16:colId xmlns:a16="http://schemas.microsoft.com/office/drawing/2014/main" xmlns="" val="732186582"/>
                    </a:ext>
                  </a:extLst>
                </a:gridCol>
              </a:tblGrid>
              <a:tr h="1724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244850"/>
                  </a:ext>
                </a:extLst>
              </a:tr>
              <a:tr h="2759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3006709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70.581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7068934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258.466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258.466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2311349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3.813.173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3.813.173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3424157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2.091.035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2.091.035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9634140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Liderazgo Deportivo Nacional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566.923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4525786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599.784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5686182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833.940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833.940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9046874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1367698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1.722.138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1.722.138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2235554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6878500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689.186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689.186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3698457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452.373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3679055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514.763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514.763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8249008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440.890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4791214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9677905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2239016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1808809"/>
                  </a:ext>
                </a:extLst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9730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1768</Words>
  <Application>Microsoft Office PowerPoint</Application>
  <PresentationFormat>Presentación en pantalla (4:3)</PresentationFormat>
  <Paragraphs>970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ACUMULADA DE GASTOS PRESUPUESTARIOS FEBRERO 2018 PARTIDA 26: MINISTERIO DEL DEPORTE</vt:lpstr>
      <vt:lpstr>EJECUCIÓN ACUMULADA DE GASTOS A FEBRERO DE 2018  PARTIDA 26 MINISTERIO DEL DEPORTE</vt:lpstr>
      <vt:lpstr>EJECUCIÓN DE GASTOS A FEBRERO 2018  PARTIDA 26 MINISTERIO DEL DEPORTE</vt:lpstr>
      <vt:lpstr>Presentación de PowerPoint</vt:lpstr>
      <vt:lpstr>EJECUCIÓN ACUMULADA DE GASTOS A FEBRERO 2018  PARTIDA 26 MINISTERIO DEL DEPORTE</vt:lpstr>
      <vt:lpstr>EJECUCIÓN ACUMULADA DE GASTOS A FEBRERO 2018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158</cp:revision>
  <cp:lastPrinted>2016-07-14T20:27:16Z</cp:lastPrinted>
  <dcterms:created xsi:type="dcterms:W3CDTF">2016-06-23T13:38:47Z</dcterms:created>
  <dcterms:modified xsi:type="dcterms:W3CDTF">2018-08-29T19:20:52Z</dcterms:modified>
</cp:coreProperties>
</file>