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partida'!$B$22:$B$25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partida'!$C$22:$C$25</c:f>
              <c:numCache>
                <c:formatCode>0.0%</c:formatCode>
                <c:ptCount val="4"/>
                <c:pt idx="0">
                  <c:v>0.59190983558113186</c:v>
                </c:pt>
                <c:pt idx="1">
                  <c:v>0.21063180285202088</c:v>
                </c:pt>
                <c:pt idx="2">
                  <c:v>0.15536880107427148</c:v>
                </c:pt>
                <c:pt idx="3">
                  <c:v>4.2033926430146362E-2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877888"/>
        <c:axId val="134484736"/>
        <c:axId val="0"/>
      </c:bar3DChart>
      <c:catAx>
        <c:axId val="13187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4484736"/>
        <c:crosses val="autoZero"/>
        <c:auto val="1"/>
        <c:lblAlgn val="ctr"/>
        <c:lblOffset val="100"/>
        <c:noMultiLvlLbl val="0"/>
      </c:catAx>
      <c:valAx>
        <c:axId val="13448473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1877888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Mensual</a:t>
            </a:r>
          </a:p>
        </c:rich>
      </c:tx>
      <c:layout>
        <c:manualLayout>
          <c:xMode val="edge"/>
          <c:yMode val="edge"/>
          <c:x val="0.16227077865266842"/>
          <c:y val="3.240740740740740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5904296685136584E-2"/>
          <c:y val="3.6478424591628346E-2"/>
          <c:w val="0.9371203946728881"/>
          <c:h val="0.848448827354532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partida'!$V$15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partida'!$W$14:$X$14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partida'!$W$15:$X$15</c:f>
              <c:numCache>
                <c:formatCode>0.0%</c:formatCode>
                <c:ptCount val="2"/>
                <c:pt idx="0">
                  <c:v>5.4622252095353138E-2</c:v>
                </c:pt>
                <c:pt idx="1">
                  <c:v>6.0519176705306273E-2</c:v>
                </c:pt>
              </c:numCache>
            </c:numRef>
          </c:val>
        </c:ser>
        <c:ser>
          <c:idx val="1"/>
          <c:order val="1"/>
          <c:tx>
            <c:strRef>
              <c:f>'resumen partida'!$V$16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partida'!$W$14:$X$14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partida'!$W$16:$X$16</c:f>
              <c:numCache>
                <c:formatCode>0.0%</c:formatCode>
                <c:ptCount val="2"/>
                <c:pt idx="0">
                  <c:v>5.4198481082536491E-2</c:v>
                </c:pt>
                <c:pt idx="1">
                  <c:v>5.2181356881031322E-2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243264"/>
        <c:axId val="135244800"/>
      </c:barChart>
      <c:catAx>
        <c:axId val="135243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5244800"/>
        <c:crosses val="autoZero"/>
        <c:auto val="1"/>
        <c:lblAlgn val="ctr"/>
        <c:lblOffset val="100"/>
        <c:noMultiLvlLbl val="0"/>
      </c:catAx>
      <c:valAx>
        <c:axId val="1352448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52432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Acumulada</a:t>
            </a:r>
          </a:p>
        </c:rich>
      </c:tx>
      <c:layout>
        <c:manualLayout>
          <c:xMode val="edge"/>
          <c:yMode val="edge"/>
          <c:x val="0.20115966754155731"/>
          <c:y val="4.1666666666666664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partida'!$AI$15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8.0555555555555561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2222222222222215E-2"/>
                  <c:y val="-6.9444444444444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partida'!$AJ$14:$AK$14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partida'!$AJ$15:$AK$15</c:f>
              <c:numCache>
                <c:formatCode>0.0%</c:formatCode>
                <c:ptCount val="2"/>
                <c:pt idx="0">
                  <c:v>5.4622252095353138E-2</c:v>
                </c:pt>
                <c:pt idx="1">
                  <c:v>0.1151414288006594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partida'!$AI$16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partida'!$AJ$14:$AK$14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partida'!$AJ$16:$AK$16</c:f>
              <c:numCache>
                <c:formatCode>0.0%</c:formatCode>
                <c:ptCount val="2"/>
                <c:pt idx="0">
                  <c:v>5.4198481082536491E-2</c:v>
                </c:pt>
                <c:pt idx="1">
                  <c:v>0.10637983796356781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324992"/>
        <c:axId val="136326528"/>
      </c:lineChart>
      <c:catAx>
        <c:axId val="136324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6326528"/>
        <c:crosses val="autoZero"/>
        <c:auto val="1"/>
        <c:lblAlgn val="ctr"/>
        <c:lblOffset val="100"/>
        <c:noMultiLvlLbl val="0"/>
      </c:catAx>
      <c:valAx>
        <c:axId val="1363265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63249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2" name="Picture 16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667" y="12471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</a:t>
            </a:r>
            <a:r>
              <a:rPr lang="es-CL" sz="2000" b="1" dirty="0">
                <a:latin typeface="+mn-lt"/>
              </a:rPr>
              <a:t>DE </a:t>
            </a:r>
            <a:r>
              <a:rPr lang="es-CL" sz="2000" b="1" dirty="0" smtClean="0">
                <a:latin typeface="+mn-lt"/>
              </a:rPr>
              <a:t>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 </a:t>
            </a:r>
            <a:r>
              <a:rPr lang="es-CL" sz="2000" b="1" dirty="0" smtClean="0">
                <a:latin typeface="+mn-lt"/>
              </a:rPr>
              <a:t>FEBRERO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</a:t>
            </a:r>
            <a:r>
              <a:rPr lang="es-CL" sz="2000" b="1" dirty="0" smtClean="0">
                <a:latin typeface="+mn-lt"/>
              </a:rPr>
              <a:t>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abril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1" name="Picture 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73325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764704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2060848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090E2B3-332E-479C-A26D-2134D2644D77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440255"/>
          <a:ext cx="7886698" cy="3122078"/>
        </p:xfrm>
        <a:graphic>
          <a:graphicData uri="http://schemas.openxmlformats.org/drawingml/2006/table">
            <a:tbl>
              <a:tblPr/>
              <a:tblGrid>
                <a:gridCol w="366604">
                  <a:extLst>
                    <a:ext uri="{9D8B030D-6E8A-4147-A177-3AD203B41FA5}">
                      <a16:colId xmlns:a16="http://schemas.microsoft.com/office/drawing/2014/main" xmlns="" val="1501889752"/>
                    </a:ext>
                  </a:extLst>
                </a:gridCol>
                <a:gridCol w="338405">
                  <a:extLst>
                    <a:ext uri="{9D8B030D-6E8A-4147-A177-3AD203B41FA5}">
                      <a16:colId xmlns:a16="http://schemas.microsoft.com/office/drawing/2014/main" xmlns="" val="894983965"/>
                    </a:ext>
                  </a:extLst>
                </a:gridCol>
                <a:gridCol w="350938">
                  <a:extLst>
                    <a:ext uri="{9D8B030D-6E8A-4147-A177-3AD203B41FA5}">
                      <a16:colId xmlns:a16="http://schemas.microsoft.com/office/drawing/2014/main" xmlns="" val="3096064506"/>
                    </a:ext>
                  </a:extLst>
                </a:gridCol>
                <a:gridCol w="2318697">
                  <a:extLst>
                    <a:ext uri="{9D8B030D-6E8A-4147-A177-3AD203B41FA5}">
                      <a16:colId xmlns:a16="http://schemas.microsoft.com/office/drawing/2014/main" xmlns="" val="176524726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047570043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726815391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891411309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4127369219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821134729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198551595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6124922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461591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1.418.969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983377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1.086.406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7293499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2974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964097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636988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973686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092129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774461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415918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089908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385332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733961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39016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442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Principales hallazgos</a:t>
            </a:r>
            <a:endParaRPr lang="es-CL" sz="1600" b="1" dirty="0" smtClean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2018, el Ministerio del Medio </a:t>
            </a:r>
            <a:r>
              <a:rPr lang="es-CL" sz="1400" dirty="0" smtClean="0"/>
              <a:t>Ambiente cuenta con un presupuesto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861001"/>
              </p:ext>
            </p:extLst>
          </p:nvPr>
        </p:nvGraphicFramePr>
        <p:xfrm>
          <a:off x="1187624" y="3068960"/>
          <a:ext cx="38164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570466"/>
              </p:ext>
            </p:extLst>
          </p:nvPr>
        </p:nvGraphicFramePr>
        <p:xfrm>
          <a:off x="5004048" y="3068960"/>
          <a:ext cx="374441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 smtClean="0">
                <a:solidFill>
                  <a:prstClr val="black"/>
                </a:solidFill>
              </a:rPr>
              <a:t>Principales hallazgos</a:t>
            </a:r>
            <a:endParaRPr lang="es-CL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cuanto a la ejecución el mes de </a:t>
            </a:r>
            <a:r>
              <a:rPr lang="es-CL" sz="1400" dirty="0" smtClean="0">
                <a:solidFill>
                  <a:prstClr val="black"/>
                </a:solidFill>
              </a:rPr>
              <a:t>febrero, ascendió </a:t>
            </a:r>
            <a:r>
              <a:rPr lang="es-CL" sz="1400" dirty="0">
                <a:solidFill>
                  <a:prstClr val="black"/>
                </a:solidFill>
              </a:rPr>
              <a:t>a </a:t>
            </a:r>
            <a:r>
              <a:rPr lang="es-CL" sz="1400" dirty="0" smtClean="0">
                <a:solidFill>
                  <a:prstClr val="black"/>
                </a:solidFill>
              </a:rPr>
              <a:t>$2.813 </a:t>
            </a:r>
            <a:r>
              <a:rPr lang="es-CL" sz="1400" dirty="0">
                <a:solidFill>
                  <a:prstClr val="black"/>
                </a:solidFill>
              </a:rPr>
              <a:t>millones, equivalente a un 5,2%, inferior al 6,1% registrado al mismo mes del año anterior e inferior al 5,4% logrado en el mes de enero de 2018. </a:t>
            </a:r>
            <a:endParaRPr lang="es-CL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 mes de febrero totalizó $5.736 millones equivalente a un 11,5% de avance, superior al 10,6% logrado a la misma fecha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</a:rPr>
              <a:t>No se observaron modificaciones presupuestarias en el mes de </a:t>
            </a:r>
            <a:r>
              <a:rPr lang="es-MX" sz="1400" dirty="0" smtClean="0">
                <a:solidFill>
                  <a:prstClr val="black"/>
                </a:solidFill>
              </a:rPr>
              <a:t>febrero </a:t>
            </a:r>
            <a:r>
              <a:rPr lang="es-MX" sz="1400" dirty="0">
                <a:solidFill>
                  <a:prstClr val="black"/>
                </a:solidFill>
              </a:rPr>
              <a:t>de 2018</a:t>
            </a:r>
            <a:r>
              <a:rPr lang="es-MX" sz="1400" dirty="0" smtClean="0">
                <a:solidFill>
                  <a:prstClr val="black"/>
                </a:solidFill>
              </a:rPr>
              <a:t>.</a:t>
            </a: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98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Medio Ambiente</a:t>
            </a:r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1386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Acumulada a 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Medio Ambiente</a:t>
            </a: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28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1699" y="4797152"/>
            <a:ext cx="713668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99592" y="2060848"/>
            <a:ext cx="7128792" cy="357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7423BD2B-C3D6-4D13-9EBE-64D42E0C4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196083"/>
              </p:ext>
            </p:extLst>
          </p:nvPr>
        </p:nvGraphicFramePr>
        <p:xfrm>
          <a:off x="901151" y="2519362"/>
          <a:ext cx="7162799" cy="1819275"/>
        </p:xfrm>
        <a:graphic>
          <a:graphicData uri="http://schemas.openxmlformats.org/drawingml/2006/table">
            <a:tbl>
              <a:tblPr/>
              <a:tblGrid>
                <a:gridCol w="734646">
                  <a:extLst>
                    <a:ext uri="{9D8B030D-6E8A-4147-A177-3AD203B41FA5}">
                      <a16:colId xmlns:a16="http://schemas.microsoft.com/office/drawing/2014/main" xmlns="" val="3942768698"/>
                    </a:ext>
                  </a:extLst>
                </a:gridCol>
                <a:gridCol w="2020277">
                  <a:extLst>
                    <a:ext uri="{9D8B030D-6E8A-4147-A177-3AD203B41FA5}">
                      <a16:colId xmlns:a16="http://schemas.microsoft.com/office/drawing/2014/main" xmlns="" val="629675847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3672198738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539418757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3467567027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346426282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978192149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1821555160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9874360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0084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5.736.405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4434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98164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523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904124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977813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1983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2" y="723473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1561" y="4149080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7" y="2276872"/>
            <a:ext cx="7848866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EFB4C1-1DAC-4407-A6E5-BA6C57626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105839"/>
              </p:ext>
            </p:extLst>
          </p:nvPr>
        </p:nvGraphicFramePr>
        <p:xfrm>
          <a:off x="609673" y="2882574"/>
          <a:ext cx="7861298" cy="1066800"/>
        </p:xfrm>
        <a:graphic>
          <a:graphicData uri="http://schemas.openxmlformats.org/drawingml/2006/table">
            <a:tbl>
              <a:tblPr/>
              <a:tblGrid>
                <a:gridCol w="330067">
                  <a:extLst>
                    <a:ext uri="{9D8B030D-6E8A-4147-A177-3AD203B41FA5}">
                      <a16:colId xmlns:a16="http://schemas.microsoft.com/office/drawing/2014/main" xmlns="" val="3348334932"/>
                    </a:ext>
                  </a:extLst>
                </a:gridCol>
                <a:gridCol w="371325">
                  <a:extLst>
                    <a:ext uri="{9D8B030D-6E8A-4147-A177-3AD203B41FA5}">
                      <a16:colId xmlns:a16="http://schemas.microsoft.com/office/drawing/2014/main" xmlns="" val="2686720289"/>
                    </a:ext>
                  </a:extLst>
                </a:gridCol>
                <a:gridCol w="2589754">
                  <a:extLst>
                    <a:ext uri="{9D8B030D-6E8A-4147-A177-3AD203B41FA5}">
                      <a16:colId xmlns:a16="http://schemas.microsoft.com/office/drawing/2014/main" xmlns="" val="3110438415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350467491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4197377136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46736842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67867251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3795622161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156791075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11019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58492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8429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5681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7179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2415" y="5949280"/>
            <a:ext cx="711597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3567" y="548680"/>
            <a:ext cx="756084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99592" y="1284341"/>
            <a:ext cx="7128792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52BEED9-F1C2-49E0-9012-9FA9660C6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91731"/>
              </p:ext>
            </p:extLst>
          </p:nvPr>
        </p:nvGraphicFramePr>
        <p:xfrm>
          <a:off x="926881" y="1577076"/>
          <a:ext cx="7173512" cy="4351349"/>
        </p:xfrm>
        <a:graphic>
          <a:graphicData uri="http://schemas.openxmlformats.org/drawingml/2006/table">
            <a:tbl>
              <a:tblPr/>
              <a:tblGrid>
                <a:gridCol w="329268">
                  <a:extLst>
                    <a:ext uri="{9D8B030D-6E8A-4147-A177-3AD203B41FA5}">
                      <a16:colId xmlns:a16="http://schemas.microsoft.com/office/drawing/2014/main" xmlns="" val="2229312624"/>
                    </a:ext>
                  </a:extLst>
                </a:gridCol>
                <a:gridCol w="303937">
                  <a:extLst>
                    <a:ext uri="{9D8B030D-6E8A-4147-A177-3AD203B41FA5}">
                      <a16:colId xmlns:a16="http://schemas.microsoft.com/office/drawing/2014/main" xmlns="" val="1532842495"/>
                    </a:ext>
                  </a:extLst>
                </a:gridCol>
                <a:gridCol w="315195">
                  <a:extLst>
                    <a:ext uri="{9D8B030D-6E8A-4147-A177-3AD203B41FA5}">
                      <a16:colId xmlns:a16="http://schemas.microsoft.com/office/drawing/2014/main" xmlns="" val="2966963539"/>
                    </a:ext>
                  </a:extLst>
                </a:gridCol>
                <a:gridCol w="2172598">
                  <a:extLst>
                    <a:ext uri="{9D8B030D-6E8A-4147-A177-3AD203B41FA5}">
                      <a16:colId xmlns:a16="http://schemas.microsoft.com/office/drawing/2014/main" xmlns="" val="3615302167"/>
                    </a:ext>
                  </a:extLst>
                </a:gridCol>
                <a:gridCol w="675419">
                  <a:extLst>
                    <a:ext uri="{9D8B030D-6E8A-4147-A177-3AD203B41FA5}">
                      <a16:colId xmlns:a16="http://schemas.microsoft.com/office/drawing/2014/main" xmlns="" val="499877207"/>
                    </a:ext>
                  </a:extLst>
                </a:gridCol>
                <a:gridCol w="675419">
                  <a:extLst>
                    <a:ext uri="{9D8B030D-6E8A-4147-A177-3AD203B41FA5}">
                      <a16:colId xmlns:a16="http://schemas.microsoft.com/office/drawing/2014/main" xmlns="" val="1080213035"/>
                    </a:ext>
                  </a:extLst>
                </a:gridCol>
                <a:gridCol w="675419">
                  <a:extLst>
                    <a:ext uri="{9D8B030D-6E8A-4147-A177-3AD203B41FA5}">
                      <a16:colId xmlns:a16="http://schemas.microsoft.com/office/drawing/2014/main" xmlns="" val="2791996376"/>
                    </a:ext>
                  </a:extLst>
                </a:gridCol>
                <a:gridCol w="675419">
                  <a:extLst>
                    <a:ext uri="{9D8B030D-6E8A-4147-A177-3AD203B41FA5}">
                      <a16:colId xmlns:a16="http://schemas.microsoft.com/office/drawing/2014/main" xmlns="" val="71738030"/>
                    </a:ext>
                  </a:extLst>
                </a:gridCol>
                <a:gridCol w="675419">
                  <a:extLst>
                    <a:ext uri="{9D8B030D-6E8A-4147-A177-3AD203B41FA5}">
                      <a16:colId xmlns:a16="http://schemas.microsoft.com/office/drawing/2014/main" xmlns="" val="1109886854"/>
                    </a:ext>
                  </a:extLst>
                </a:gridCol>
                <a:gridCol w="675419">
                  <a:extLst>
                    <a:ext uri="{9D8B030D-6E8A-4147-A177-3AD203B41FA5}">
                      <a16:colId xmlns:a16="http://schemas.microsoft.com/office/drawing/2014/main" xmlns="" val="2373184502"/>
                    </a:ext>
                  </a:extLst>
                </a:gridCol>
              </a:tblGrid>
              <a:tr h="137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4878864"/>
                  </a:ext>
                </a:extLst>
              </a:tr>
              <a:tr h="220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981879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2.509.357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112199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15.068.439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15.068.439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94207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342.723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577863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79.453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4447163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073788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192761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5497504"/>
                  </a:ext>
                </a:extLst>
              </a:tr>
              <a:tr h="206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- CORFO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393043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79.453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21139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593443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41473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705459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1695660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6262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0228873"/>
                  </a:ext>
                </a:extLst>
              </a:tr>
              <a:tr h="206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6259037"/>
                  </a:ext>
                </a:extLst>
              </a:tr>
              <a:tr h="206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5711821"/>
                  </a:ext>
                </a:extLst>
              </a:tr>
              <a:tr h="206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1638565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Wetlands International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52559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450804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42.805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704489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143209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2433490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511.431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917982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878128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181147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11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229200"/>
            <a:ext cx="79208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51465"/>
            <a:ext cx="79009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56792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36A63A59-C0A2-4901-92F7-380DEC79F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337979"/>
              </p:ext>
            </p:extLst>
          </p:nvPr>
        </p:nvGraphicFramePr>
        <p:xfrm>
          <a:off x="557673" y="1936989"/>
          <a:ext cx="7886700" cy="3148200"/>
        </p:xfrm>
        <a:graphic>
          <a:graphicData uri="http://schemas.openxmlformats.org/drawingml/2006/table">
            <a:tbl>
              <a:tblPr/>
              <a:tblGrid>
                <a:gridCol w="251620">
                  <a:extLst>
                    <a:ext uri="{9D8B030D-6E8A-4147-A177-3AD203B41FA5}">
                      <a16:colId xmlns:a16="http://schemas.microsoft.com/office/drawing/2014/main" xmlns="" val="1471113928"/>
                    </a:ext>
                  </a:extLst>
                </a:gridCol>
                <a:gridCol w="241135">
                  <a:extLst>
                    <a:ext uri="{9D8B030D-6E8A-4147-A177-3AD203B41FA5}">
                      <a16:colId xmlns:a16="http://schemas.microsoft.com/office/drawing/2014/main" xmlns="" val="173388307"/>
                    </a:ext>
                  </a:extLst>
                </a:gridCol>
                <a:gridCol w="243756">
                  <a:extLst>
                    <a:ext uri="{9D8B030D-6E8A-4147-A177-3AD203B41FA5}">
                      <a16:colId xmlns:a16="http://schemas.microsoft.com/office/drawing/2014/main" xmlns="" val="1702883644"/>
                    </a:ext>
                  </a:extLst>
                </a:gridCol>
                <a:gridCol w="3375895">
                  <a:extLst>
                    <a:ext uri="{9D8B030D-6E8A-4147-A177-3AD203B41FA5}">
                      <a16:colId xmlns:a16="http://schemas.microsoft.com/office/drawing/2014/main" xmlns="" val="321041624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02944014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2282948771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039550359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906301222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72663885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423872013"/>
                    </a:ext>
                  </a:extLst>
                </a:gridCol>
              </a:tblGrid>
              <a:tr h="178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9932212"/>
                  </a:ext>
                </a:extLst>
              </a:tr>
              <a:tr h="286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4240253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1.808.079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1557191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1.385.545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90109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157.285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6490518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907342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1653270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95.947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886022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4737424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2302123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8365797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5469562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267018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0707837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338303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9074040"/>
                  </a:ext>
                </a:extLst>
              </a:tr>
              <a:tr h="178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4771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1426</Words>
  <Application>Microsoft Office PowerPoint</Application>
  <PresentationFormat>Presentación en pantalla (4:3)</PresentationFormat>
  <Paragraphs>765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ACUMULADA DE GASTOS PRESUPUESTARIOS  FEBRERO 2018 PARTIDA 25: MINISTERIO DE MEDIO AMBIENTE</vt:lpstr>
      <vt:lpstr>EJECUCIÓN PRESUPUESTARIA DE GASTOS ACUMULADA A FEBRERO DE 2018  PARTIDA 25 MINISTERIO DEL MEDIO AMBIENTE</vt:lpstr>
      <vt:lpstr>EJECUCIÓN PRESUPUESTARIA DE GASTOS ACUMULADA A FEBRERO DE 2018  PARTIDA 25 MINISTERIO DEL MEDIO AMBIENTE</vt:lpstr>
      <vt:lpstr>Ejecución Presupuestaria de Gastos Acumulada a FEBRERO 2018 Partida 25 Ministerio de Medio Ambiente</vt:lpstr>
      <vt:lpstr>Comportamiento de la Ejecución Presupuestaria de Gastos Acumulada a FEBRERO 2018 Partida 25 Ministerio de Medio Ambiente</vt:lpstr>
      <vt:lpstr>EJECUCIÓN PRESUPUESTARIA DE GASTOS ACUMULADA A FEBRERO 2018  PARTIDA 25 MINISTERIO DEL MEDIO AMBIENTE</vt:lpstr>
      <vt:lpstr>EJECUCIÓN PRESUPUESTARIA DE GASTOS ACUMULADA A FEBRERO 2018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144</cp:revision>
  <cp:lastPrinted>2016-07-14T20:27:16Z</cp:lastPrinted>
  <dcterms:created xsi:type="dcterms:W3CDTF">2016-06-23T13:38:47Z</dcterms:created>
  <dcterms:modified xsi:type="dcterms:W3CDTF">2018-08-31T19:05:16Z</dcterms:modified>
</cp:coreProperties>
</file>