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0" r:id="rId4"/>
    <p:sldId id="298" r:id="rId5"/>
    <p:sldId id="299" r:id="rId6"/>
    <p:sldId id="301" r:id="rId7"/>
    <p:sldId id="264" r:id="rId8"/>
    <p:sldId id="263" r:id="rId9"/>
    <p:sldId id="265" r:id="rId10"/>
    <p:sldId id="267" r:id="rId11"/>
    <p:sldId id="268" r:id="rId12"/>
    <p:sldId id="271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'Resumen Partida'!$C$23:$C$26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'Resumen Partida'!$D$23:$D$26</c:f>
              <c:numCache>
                <c:formatCode>0.0%</c:formatCode>
                <c:ptCount val="4"/>
                <c:pt idx="0">
                  <c:v>0.73477560477486148</c:v>
                </c:pt>
                <c:pt idx="1">
                  <c:v>0.19816801968511108</c:v>
                </c:pt>
                <c:pt idx="2">
                  <c:v>5.4217413426698169E-2</c:v>
                </c:pt>
                <c:pt idx="3">
                  <c:v>1.2764784544273581E-2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2.7777777777777779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0925337632079971E-17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Capítulo'!$D$11:$D$14</c:f>
              <c:strCache>
                <c:ptCount val="4"/>
                <c:pt idx="0">
                  <c:v>SECRETARÍA GRAL DE LA PRESIDENCIA</c:v>
                </c:pt>
                <c:pt idx="1">
                  <c:v>GOBIERNO DIGITAL</c:v>
                </c:pt>
                <c:pt idx="2">
                  <c:v>CONSEJO AUDITORÍA INTERNA</c:v>
                </c:pt>
                <c:pt idx="3">
                  <c:v>CONSEJO NACIONAL DE LA INFANCIA</c:v>
                </c:pt>
              </c:strCache>
            </c:strRef>
          </c:cat>
          <c:val>
            <c:numRef>
              <c:f>'Resumen Capítulo'!$E$11:$E$14</c:f>
              <c:numCache>
                <c:formatCode>0.0%</c:formatCode>
                <c:ptCount val="4"/>
                <c:pt idx="0">
                  <c:v>0.65665068739839139</c:v>
                </c:pt>
                <c:pt idx="1">
                  <c:v>0.16031160748226936</c:v>
                </c:pt>
                <c:pt idx="2">
                  <c:v>0.10085652324886589</c:v>
                </c:pt>
                <c:pt idx="3">
                  <c:v>8.2181181870473338E-2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072576"/>
        <c:axId val="132074112"/>
      </c:barChart>
      <c:catAx>
        <c:axId val="132072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32074112"/>
        <c:crosses val="autoZero"/>
        <c:auto val="1"/>
        <c:lblAlgn val="ctr"/>
        <c:lblOffset val="100"/>
        <c:noMultiLvlLbl val="0"/>
      </c:catAx>
      <c:valAx>
        <c:axId val="13207411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32072576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22281255468066491"/>
          <c:y val="2.7777777777777776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Partida'!$W$17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7EE-4377-B923-7C63FDC4D8CF}"/>
                </c:ext>
              </c:extLst>
            </c:dLbl>
            <c:dLbl>
              <c:idx val="1"/>
              <c:layout>
                <c:manualLayout>
                  <c:x val="-8.33333333333330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EE-4377-B923-7C63FDC4D8CF}"/>
                </c:ext>
              </c:extLst>
            </c:dLbl>
            <c:dLbl>
              <c:idx val="2"/>
              <c:layout>
                <c:manualLayout>
                  <c:x val="-2.2222222222222223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EE-4377-B923-7C63FDC4D8CF}"/>
                </c:ext>
              </c:extLst>
            </c:dLbl>
            <c:dLbl>
              <c:idx val="3"/>
              <c:layout>
                <c:manualLayout>
                  <c:x val="-8.3333333333333332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EE-4377-B923-7C63FDC4D8CF}"/>
                </c:ext>
              </c:extLst>
            </c:dLbl>
            <c:dLbl>
              <c:idx val="4"/>
              <c:layout>
                <c:manualLayout>
                  <c:x val="-1.3888888888888838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7EE-4377-B923-7C63FDC4D8CF}"/>
                </c:ext>
              </c:extLst>
            </c:dLbl>
            <c:dLbl>
              <c:idx val="5"/>
              <c:layout>
                <c:manualLayout>
                  <c:x val="-1.6666666666666666E-2"/>
                  <c:y val="1.851851851851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EE-4377-B923-7C63FDC4D8CF}"/>
                </c:ext>
              </c:extLst>
            </c:dLbl>
            <c:dLbl>
              <c:idx val="6"/>
              <c:layout>
                <c:manualLayout>
                  <c:x val="2.7777777777777776E-2"/>
                  <c:y val="4.6296296296296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7EE-4377-B923-7C63FDC4D8CF}"/>
                </c:ext>
              </c:extLst>
            </c:dLbl>
            <c:dLbl>
              <c:idx val="9"/>
              <c:layout>
                <c:manualLayout>
                  <c:x val="-8.3335520559930012E-3"/>
                  <c:y val="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EE-4377-B923-7C63FDC4D8CF}"/>
                </c:ext>
              </c:extLst>
            </c:dLbl>
            <c:dLbl>
              <c:idx val="11"/>
              <c:layout>
                <c:manualLayout>
                  <c:x val="-2.5000000000000001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aseline="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Partida'!$X$16:$Y$16</c:f>
              <c:strCache>
                <c:ptCount val="2"/>
                <c:pt idx="0">
                  <c:v>enero </c:v>
                </c:pt>
                <c:pt idx="1">
                  <c:v>febrero</c:v>
                </c:pt>
              </c:strCache>
            </c:strRef>
          </c:cat>
          <c:val>
            <c:numRef>
              <c:f>'Resumen Partida'!$X$17:$Y$17</c:f>
              <c:numCache>
                <c:formatCode>0.0%</c:formatCode>
                <c:ptCount val="2"/>
                <c:pt idx="0">
                  <c:v>4.9713059239574642E-2</c:v>
                </c:pt>
                <c:pt idx="1">
                  <c:v>5.874663039806903E-2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7EE-4377-B923-7C63FDC4D8CF}"/>
            </c:ext>
          </c:extLst>
        </c:ser>
        <c:ser>
          <c:idx val="1"/>
          <c:order val="1"/>
          <c:tx>
            <c:strRef>
              <c:f>'Resumen Partida'!$W$18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0208162395819423E-3"/>
                  <c:y val="-6.69904198678779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7EE-4377-B923-7C63FDC4D8CF}"/>
                </c:ext>
              </c:extLst>
            </c:dLbl>
            <c:dLbl>
              <c:idx val="1"/>
              <c:layout>
                <c:manualLayout>
                  <c:x val="2.5458307894433749E-2"/>
                  <c:y val="-1.5636296821720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7EE-4377-B923-7C63FDC4D8CF}"/>
                </c:ext>
              </c:extLst>
            </c:dLbl>
            <c:dLbl>
              <c:idx val="3"/>
              <c:layout>
                <c:manualLayout>
                  <c:x val="3.3333333333333333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7EE-4377-B923-7C63FDC4D8CF}"/>
                </c:ext>
              </c:extLst>
            </c:dLbl>
            <c:dLbl>
              <c:idx val="4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7EE-4377-B923-7C63FDC4D8CF}"/>
                </c:ext>
              </c:extLst>
            </c:dLbl>
            <c:dLbl>
              <c:idx val="5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7EE-4377-B923-7C63FDC4D8CF}"/>
                </c:ext>
              </c:extLst>
            </c:dLbl>
            <c:dLbl>
              <c:idx val="6"/>
              <c:layout>
                <c:manualLayout>
                  <c:x val="1.1111111111111112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7EE-4377-B923-7C63FDC4D8CF}"/>
                </c:ext>
              </c:extLst>
            </c:dLbl>
            <c:dLbl>
              <c:idx val="7"/>
              <c:layout>
                <c:manualLayout>
                  <c:x val="1.3888888888888888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7EE-4377-B923-7C63FDC4D8CF}"/>
                </c:ext>
              </c:extLst>
            </c:dLbl>
            <c:dLbl>
              <c:idx val="8"/>
              <c:layout>
                <c:manualLayout>
                  <c:x val="1.3888670166229222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7EE-4377-B923-7C63FDC4D8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Partida'!$X$16:$Y$16</c:f>
              <c:strCache>
                <c:ptCount val="2"/>
                <c:pt idx="0">
                  <c:v>enero </c:v>
                </c:pt>
                <c:pt idx="1">
                  <c:v>febrero</c:v>
                </c:pt>
              </c:strCache>
            </c:strRef>
          </c:cat>
          <c:val>
            <c:numRef>
              <c:f>'Resumen Partida'!$X$18:$Y$18</c:f>
              <c:numCache>
                <c:formatCode>0.0%</c:formatCode>
                <c:ptCount val="2"/>
                <c:pt idx="0">
                  <c:v>6.3754886171949771E-2</c:v>
                </c:pt>
                <c:pt idx="1">
                  <c:v>7.1512097259865917E-2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E7EE-4377-B923-7C63FDC4D8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006720"/>
        <c:axId val="101049472"/>
      </c:barChart>
      <c:catAx>
        <c:axId val="101006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1049472"/>
        <c:crosses val="autoZero"/>
        <c:auto val="1"/>
        <c:lblAlgn val="ctr"/>
        <c:lblOffset val="100"/>
        <c:noMultiLvlLbl val="0"/>
      </c:catAx>
      <c:valAx>
        <c:axId val="10104947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low"/>
        <c:crossAx val="1010067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0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1286351706036746"/>
          <c:y val="4.214129483814523E-2"/>
          <c:w val="0.85658092738407698"/>
          <c:h val="0.72112459900845727"/>
        </c:manualLayout>
      </c:layout>
      <c:lineChart>
        <c:grouping val="standard"/>
        <c:varyColors val="0"/>
        <c:ser>
          <c:idx val="0"/>
          <c:order val="0"/>
          <c:tx>
            <c:strRef>
              <c:f>'Resumen Partida'!$AJ$17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8354111986001748E-2"/>
                  <c:y val="3.24070428696412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E85-4F3F-9BA8-BAABB2D5444A}"/>
                </c:ext>
              </c:extLst>
            </c:dLbl>
            <c:dLbl>
              <c:idx val="1"/>
              <c:layout>
                <c:manualLayout>
                  <c:x val="2.0122484689413824E-4"/>
                  <c:y val="9.259259259259343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85-4F3F-9BA8-BAABB2D5444A}"/>
                </c:ext>
              </c:extLst>
            </c:dLbl>
            <c:dLbl>
              <c:idx val="2"/>
              <c:layout>
                <c:manualLayout>
                  <c:x val="-1.368766404199475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E85-4F3F-9BA8-BAABB2D5444A}"/>
                </c:ext>
              </c:extLst>
            </c:dLbl>
            <c:dLbl>
              <c:idx val="3"/>
              <c:layout>
                <c:manualLayout>
                  <c:x val="-2.4798775153105863E-2"/>
                  <c:y val="4.166666666666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E85-4F3F-9BA8-BAABB2D5444A}"/>
                </c:ext>
              </c:extLst>
            </c:dLbl>
            <c:dLbl>
              <c:idx val="4"/>
              <c:layout>
                <c:manualLayout>
                  <c:x val="-1.368766404199475E-2"/>
                  <c:y val="5.0925561388159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85-4F3F-9BA8-BAABB2D5444A}"/>
                </c:ext>
              </c:extLst>
            </c:dLbl>
            <c:dLbl>
              <c:idx val="5"/>
              <c:layout>
                <c:manualLayout>
                  <c:x val="-3.7333333333333336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E85-4F3F-9BA8-BAABB2D5444A}"/>
                </c:ext>
              </c:extLst>
            </c:dLbl>
            <c:dLbl>
              <c:idx val="6"/>
              <c:layout>
                <c:manualLayout>
                  <c:x val="-9.0111111111111114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E85-4F3F-9BA8-BAABB2D5444A}"/>
                </c:ext>
              </c:extLst>
            </c:dLbl>
            <c:dLbl>
              <c:idx val="7"/>
              <c:layout>
                <c:manualLayout>
                  <c:x val="-8.9814085739282595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E85-4F3F-9BA8-BAABB2D5444A}"/>
                </c:ext>
              </c:extLst>
            </c:dLbl>
            <c:dLbl>
              <c:idx val="8"/>
              <c:layout>
                <c:manualLayout>
                  <c:x val="-7.2754811898512683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E85-4F3F-9BA8-BAABB2D5444A}"/>
                </c:ext>
              </c:extLst>
            </c:dLbl>
            <c:dLbl>
              <c:idx val="9"/>
              <c:layout>
                <c:manualLayout>
                  <c:x val="-6.5218066491688542E-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E85-4F3F-9BA8-BAABB2D5444A}"/>
                </c:ext>
              </c:extLst>
            </c:dLbl>
            <c:dLbl>
              <c:idx val="10"/>
              <c:layout>
                <c:manualLayout>
                  <c:x val="-7.7991032370953631E-2"/>
                  <c:y val="-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E85-4F3F-9BA8-BAABB2D5444A}"/>
                </c:ext>
              </c:extLst>
            </c:dLbl>
            <c:dLbl>
              <c:idx val="11"/>
              <c:layout>
                <c:manualLayout>
                  <c:x val="-8.9284339457567807E-2"/>
                  <c:y val="4.629629629629629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Partida'!$AK$16:$AL$16</c:f>
              <c:strCache>
                <c:ptCount val="2"/>
                <c:pt idx="0">
                  <c:v>enero </c:v>
                </c:pt>
                <c:pt idx="1">
                  <c:v>febrero</c:v>
                </c:pt>
              </c:strCache>
            </c:strRef>
          </c:cat>
          <c:val>
            <c:numRef>
              <c:f>'Resumen Partida'!$AK$17:$AL$17</c:f>
              <c:numCache>
                <c:formatCode>0.0%</c:formatCode>
                <c:ptCount val="2"/>
                <c:pt idx="0">
                  <c:v>4.9713059239574642E-2</c:v>
                </c:pt>
                <c:pt idx="1">
                  <c:v>0.10845968963764367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FE85-4F3F-9BA8-BAABB2D5444A}"/>
            </c:ext>
          </c:extLst>
        </c:ser>
        <c:ser>
          <c:idx val="1"/>
          <c:order val="1"/>
          <c:tx>
            <c:strRef>
              <c:f>'Resumen Partida'!$AJ$18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7756999125109366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E85-4F3F-9BA8-BAABB2D5444A}"/>
                </c:ext>
              </c:extLst>
            </c:dLbl>
            <c:dLbl>
              <c:idx val="1"/>
              <c:layout>
                <c:manualLayout>
                  <c:x val="-0.10813232720909886"/>
                  <c:y val="-9.259259259259258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E85-4F3F-9BA8-BAABB2D5444A}"/>
                </c:ext>
              </c:extLst>
            </c:dLbl>
            <c:dLbl>
              <c:idx val="2"/>
              <c:layout>
                <c:manualLayout>
                  <c:x val="-6.0909886264216971E-2"/>
                  <c:y val="-2.7778142315543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E85-4F3F-9BA8-BAABB2D5444A}"/>
                </c:ext>
              </c:extLst>
            </c:dLbl>
            <c:dLbl>
              <c:idx val="3"/>
              <c:layout>
                <c:manualLayout>
                  <c:x val="-7.2020997375328077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E85-4F3F-9BA8-BAABB2D5444A}"/>
                </c:ext>
              </c:extLst>
            </c:dLbl>
            <c:dLbl>
              <c:idx val="4"/>
              <c:layout>
                <c:manualLayout>
                  <c:x val="-8.5909886264217028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E85-4F3F-9BA8-BAABB2D5444A}"/>
                </c:ext>
              </c:extLst>
            </c:dLbl>
            <c:dLbl>
              <c:idx val="5"/>
              <c:layout>
                <c:manualLayout>
                  <c:x val="-7.3444444444444451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E85-4F3F-9BA8-BAABB2D5444A}"/>
                </c:ext>
              </c:extLst>
            </c:dLbl>
            <c:dLbl>
              <c:idx val="6"/>
              <c:layout>
                <c:manualLayout>
                  <c:x val="-4.8444444444444443E-2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E85-4F3F-9BA8-BAABB2D5444A}"/>
                </c:ext>
              </c:extLst>
            </c:dLbl>
            <c:dLbl>
              <c:idx val="7"/>
              <c:layout>
                <c:manualLayout>
                  <c:x val="-3.4258530183727036E-2"/>
                  <c:y val="2.7777777777777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E85-4F3F-9BA8-BAABB2D5444A}"/>
                </c:ext>
              </c:extLst>
            </c:dLbl>
            <c:dLbl>
              <c:idx val="8"/>
              <c:layout>
                <c:manualLayout>
                  <c:x val="-2.831014873140857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E85-4F3F-9BA8-BAABB2D5444A}"/>
                </c:ext>
              </c:extLst>
            </c:dLbl>
            <c:dLbl>
              <c:idx val="9"/>
              <c:layout>
                <c:manualLayout>
                  <c:x val="-2.9106736657917864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E85-4F3F-9BA8-BAABB2D5444A}"/>
                </c:ext>
              </c:extLst>
            </c:dLbl>
            <c:dLbl>
              <c:idx val="10"/>
              <c:layout>
                <c:manualLayout>
                  <c:x val="-1.1324365704286863E-2"/>
                  <c:y val="4.6296296296296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E85-4F3F-9BA8-BAABB2D5444A}"/>
                </c:ext>
              </c:extLst>
            </c:dLbl>
            <c:dLbl>
              <c:idx val="11"/>
              <c:layout>
                <c:manualLayout>
                  <c:x val="-3.9545056867891515E-4"/>
                  <c:y val="4.6296296296296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Partida'!$AK$16:$AL$16</c:f>
              <c:strCache>
                <c:ptCount val="2"/>
                <c:pt idx="0">
                  <c:v>enero </c:v>
                </c:pt>
                <c:pt idx="1">
                  <c:v>febrero</c:v>
                </c:pt>
              </c:strCache>
            </c:strRef>
          </c:cat>
          <c:val>
            <c:numRef>
              <c:f>'Resumen Partida'!$AK$18:$AL$18</c:f>
              <c:numCache>
                <c:formatCode>0.0%</c:formatCode>
                <c:ptCount val="2"/>
                <c:pt idx="0">
                  <c:v>6.3754886171949771E-2</c:v>
                </c:pt>
                <c:pt idx="1">
                  <c:v>0.13526698343181567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7-FE85-4F3F-9BA8-BAABB2D5444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1564288"/>
        <c:axId val="151568384"/>
      </c:lineChart>
      <c:catAx>
        <c:axId val="151564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1568384"/>
        <c:crosses val="autoZero"/>
        <c:auto val="1"/>
        <c:lblAlgn val="ctr"/>
        <c:lblOffset val="100"/>
        <c:noMultiLvlLbl val="0"/>
      </c:catAx>
      <c:valAx>
        <c:axId val="15156838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5156428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0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6307" name="Picture 16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5137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0" name="Picture 19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082" y="1858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FEBRERO </a:t>
            </a:r>
            <a:r>
              <a:rPr lang="es-CL" sz="2000" b="1" dirty="0">
                <a:solidFill>
                  <a:prstClr val="black"/>
                </a:solidFill>
              </a:rPr>
              <a:t>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22: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 smtClean="0">
                <a:latin typeface="+mn-lt"/>
              </a:rPr>
              <a:t>MINISTERIO </a:t>
            </a:r>
            <a:r>
              <a:rPr lang="es-CL" sz="2000" b="1" dirty="0">
                <a:latin typeface="+mn-lt"/>
              </a:rPr>
              <a:t>SECRETARÍA DE LA PRESIDENCIA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abril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9" name="Picture 1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814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73216"/>
            <a:ext cx="809733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89162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143A1ED0-5A4C-44E9-814E-C2A97CDD39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185246"/>
              </p:ext>
            </p:extLst>
          </p:nvPr>
        </p:nvGraphicFramePr>
        <p:xfrm>
          <a:off x="576384" y="2701275"/>
          <a:ext cx="7886701" cy="1933758"/>
        </p:xfrm>
        <a:graphic>
          <a:graphicData uri="http://schemas.openxmlformats.org/drawingml/2006/table">
            <a:tbl>
              <a:tblPr/>
              <a:tblGrid>
                <a:gridCol w="341251">
                  <a:extLst>
                    <a:ext uri="{9D8B030D-6E8A-4147-A177-3AD203B41FA5}">
                      <a16:colId xmlns="" xmlns:a16="http://schemas.microsoft.com/office/drawing/2014/main" val="2400176413"/>
                    </a:ext>
                  </a:extLst>
                </a:gridCol>
                <a:gridCol w="315974">
                  <a:extLst>
                    <a:ext uri="{9D8B030D-6E8A-4147-A177-3AD203B41FA5}">
                      <a16:colId xmlns="" xmlns:a16="http://schemas.microsoft.com/office/drawing/2014/main" val="4037096848"/>
                    </a:ext>
                  </a:extLst>
                </a:gridCol>
                <a:gridCol w="315974">
                  <a:extLst>
                    <a:ext uri="{9D8B030D-6E8A-4147-A177-3AD203B41FA5}">
                      <a16:colId xmlns="" xmlns:a16="http://schemas.microsoft.com/office/drawing/2014/main" val="4185635464"/>
                    </a:ext>
                  </a:extLst>
                </a:gridCol>
                <a:gridCol w="2186537">
                  <a:extLst>
                    <a:ext uri="{9D8B030D-6E8A-4147-A177-3AD203B41FA5}">
                      <a16:colId xmlns="" xmlns:a16="http://schemas.microsoft.com/office/drawing/2014/main" val="3566125305"/>
                    </a:ext>
                  </a:extLst>
                </a:gridCol>
                <a:gridCol w="796253">
                  <a:extLst>
                    <a:ext uri="{9D8B030D-6E8A-4147-A177-3AD203B41FA5}">
                      <a16:colId xmlns="" xmlns:a16="http://schemas.microsoft.com/office/drawing/2014/main" val="2413925617"/>
                    </a:ext>
                  </a:extLst>
                </a:gridCol>
                <a:gridCol w="808892">
                  <a:extLst>
                    <a:ext uri="{9D8B030D-6E8A-4147-A177-3AD203B41FA5}">
                      <a16:colId xmlns="" xmlns:a16="http://schemas.microsoft.com/office/drawing/2014/main" val="3508340987"/>
                    </a:ext>
                  </a:extLst>
                </a:gridCol>
                <a:gridCol w="846809">
                  <a:extLst>
                    <a:ext uri="{9D8B030D-6E8A-4147-A177-3AD203B41FA5}">
                      <a16:colId xmlns="" xmlns:a16="http://schemas.microsoft.com/office/drawing/2014/main" val="2515658536"/>
                    </a:ext>
                  </a:extLst>
                </a:gridCol>
                <a:gridCol w="758337">
                  <a:extLst>
                    <a:ext uri="{9D8B030D-6E8A-4147-A177-3AD203B41FA5}">
                      <a16:colId xmlns="" xmlns:a16="http://schemas.microsoft.com/office/drawing/2014/main" val="218747515"/>
                    </a:ext>
                  </a:extLst>
                </a:gridCol>
                <a:gridCol w="758337">
                  <a:extLst>
                    <a:ext uri="{9D8B030D-6E8A-4147-A177-3AD203B41FA5}">
                      <a16:colId xmlns="" xmlns:a16="http://schemas.microsoft.com/office/drawing/2014/main" val="167789959"/>
                    </a:ext>
                  </a:extLst>
                </a:gridCol>
                <a:gridCol w="758337">
                  <a:extLst>
                    <a:ext uri="{9D8B030D-6E8A-4147-A177-3AD203B41FA5}">
                      <a16:colId xmlns="" xmlns:a16="http://schemas.microsoft.com/office/drawing/2014/main" val="2126923039"/>
                    </a:ext>
                  </a:extLst>
                </a:gridCol>
              </a:tblGrid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45235389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1736289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195.219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96352608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1.233.334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1.233.334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191.308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67149778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134.945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134.945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3355496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45062688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32428900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1482502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26514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01208"/>
            <a:ext cx="813146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06: CONSEJO NACIONAL DE LA INFANCIA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40446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18857EC2-2166-4A05-9BF0-BDB68FCE4590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3478005"/>
          <a:ext cx="7886700" cy="1046578"/>
        </p:xfrm>
        <a:graphic>
          <a:graphicData uri="http://schemas.openxmlformats.org/drawingml/2006/table">
            <a:tbl>
              <a:tblPr/>
              <a:tblGrid>
                <a:gridCol w="336134">
                  <a:extLst>
                    <a:ext uri="{9D8B030D-6E8A-4147-A177-3AD203B41FA5}">
                      <a16:colId xmlns="" xmlns:a16="http://schemas.microsoft.com/office/drawing/2014/main" val="2390276213"/>
                    </a:ext>
                  </a:extLst>
                </a:gridCol>
                <a:gridCol w="311235">
                  <a:extLst>
                    <a:ext uri="{9D8B030D-6E8A-4147-A177-3AD203B41FA5}">
                      <a16:colId xmlns="" xmlns:a16="http://schemas.microsoft.com/office/drawing/2014/main" val="1531626041"/>
                    </a:ext>
                  </a:extLst>
                </a:gridCol>
                <a:gridCol w="311235">
                  <a:extLst>
                    <a:ext uri="{9D8B030D-6E8A-4147-A177-3AD203B41FA5}">
                      <a16:colId xmlns="" xmlns:a16="http://schemas.microsoft.com/office/drawing/2014/main" val="1028056787"/>
                    </a:ext>
                  </a:extLst>
                </a:gridCol>
                <a:gridCol w="2156860">
                  <a:extLst>
                    <a:ext uri="{9D8B030D-6E8A-4147-A177-3AD203B41FA5}">
                      <a16:colId xmlns="" xmlns:a16="http://schemas.microsoft.com/office/drawing/2014/main" val="3980499368"/>
                    </a:ext>
                  </a:extLst>
                </a:gridCol>
                <a:gridCol w="846559">
                  <a:extLst>
                    <a:ext uri="{9D8B030D-6E8A-4147-A177-3AD203B41FA5}">
                      <a16:colId xmlns="" xmlns:a16="http://schemas.microsoft.com/office/drawing/2014/main" val="966682600"/>
                    </a:ext>
                  </a:extLst>
                </a:gridCol>
                <a:gridCol w="834110">
                  <a:extLst>
                    <a:ext uri="{9D8B030D-6E8A-4147-A177-3AD203B41FA5}">
                      <a16:colId xmlns="" xmlns:a16="http://schemas.microsoft.com/office/drawing/2014/main" val="322535744"/>
                    </a:ext>
                  </a:extLst>
                </a:gridCol>
                <a:gridCol w="849672">
                  <a:extLst>
                    <a:ext uri="{9D8B030D-6E8A-4147-A177-3AD203B41FA5}">
                      <a16:colId xmlns="" xmlns:a16="http://schemas.microsoft.com/office/drawing/2014/main" val="3604218161"/>
                    </a:ext>
                  </a:extLst>
                </a:gridCol>
                <a:gridCol w="746965">
                  <a:extLst>
                    <a:ext uri="{9D8B030D-6E8A-4147-A177-3AD203B41FA5}">
                      <a16:colId xmlns="" xmlns:a16="http://schemas.microsoft.com/office/drawing/2014/main" val="1678262548"/>
                    </a:ext>
                  </a:extLst>
                </a:gridCol>
                <a:gridCol w="746965">
                  <a:extLst>
                    <a:ext uri="{9D8B030D-6E8A-4147-A177-3AD203B41FA5}">
                      <a16:colId xmlns="" xmlns:a16="http://schemas.microsoft.com/office/drawing/2014/main" val="2693445230"/>
                    </a:ext>
                  </a:extLst>
                </a:gridCol>
                <a:gridCol w="746965">
                  <a:extLst>
                    <a:ext uri="{9D8B030D-6E8A-4147-A177-3AD203B41FA5}">
                      <a16:colId xmlns="" xmlns:a16="http://schemas.microsoft.com/office/drawing/2014/main" val="682093434"/>
                    </a:ext>
                  </a:extLst>
                </a:gridCol>
              </a:tblGrid>
              <a:tr h="1868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72685226"/>
                  </a:ext>
                </a:extLst>
              </a:tr>
              <a:tr h="299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3451945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1.118.977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1.118.977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272.684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523367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435.433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435.433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234.750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58428981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683.544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683.544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31290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buFont typeface="+mj-lt"/>
              <a:buAutoNum type="arabicPeriod"/>
            </a:pPr>
            <a:r>
              <a:rPr lang="es-MX" sz="1400" dirty="0" smtClean="0">
                <a:solidFill>
                  <a:prstClr val="black"/>
                </a:solidFill>
              </a:rPr>
              <a:t>El Presupuesto de la Partida asciende a $13.615 millones. </a:t>
            </a:r>
            <a:endParaRPr lang="es-MX" sz="1400" dirty="0">
              <a:solidFill>
                <a:prstClr val="black"/>
              </a:solidFill>
            </a:endParaRPr>
          </a:p>
          <a:p>
            <a:pPr lvl="0" algn="just">
              <a:buFont typeface="+mj-lt"/>
              <a:buAutoNum type="arabicPeriod"/>
            </a:pPr>
            <a:endParaRPr lang="es-MX" sz="1400" dirty="0" smtClean="0">
              <a:solidFill>
                <a:prstClr val="black"/>
              </a:solidFill>
            </a:endParaRPr>
          </a:p>
          <a:p>
            <a:pPr lvl="0" algn="just">
              <a:buFont typeface="+mj-lt"/>
              <a:buAutoNum type="arabicPeriod"/>
            </a:pPr>
            <a:r>
              <a:rPr lang="es-MX" sz="1400" dirty="0" smtClean="0">
                <a:solidFill>
                  <a:prstClr val="black"/>
                </a:solidFill>
              </a:rPr>
              <a:t>Durante el mes de febrero se registró un incremento presupuestario por $41 millones en </a:t>
            </a:r>
            <a:r>
              <a:rPr lang="es-MX" sz="1400" dirty="0" err="1" smtClean="0">
                <a:solidFill>
                  <a:prstClr val="black"/>
                </a:solidFill>
              </a:rPr>
              <a:t>Integros</a:t>
            </a:r>
            <a:r>
              <a:rPr lang="es-MX" sz="1400" dirty="0" smtClean="0">
                <a:solidFill>
                  <a:prstClr val="black"/>
                </a:solidFill>
              </a:rPr>
              <a:t> al Fisco que afecta el Programa Gobierno Digital.</a:t>
            </a:r>
          </a:p>
          <a:p>
            <a:pPr lvl="0" algn="just"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lvl="0" algn="just">
              <a:buFont typeface="+mj-lt"/>
              <a:buAutoNum type="arabicPeriod"/>
            </a:pPr>
            <a:r>
              <a:rPr lang="es-MX" sz="1400" dirty="0" smtClean="0">
                <a:solidFill>
                  <a:prstClr val="black"/>
                </a:solidFill>
              </a:rPr>
              <a:t>En el mes de febrero la Partida presenta un gasto de $973 millones, equivalente a un 7,2% del presupuesto inicial y superior al 5,9% registrado en el mismo mes del año anterior.</a:t>
            </a:r>
          </a:p>
          <a:p>
            <a:pPr lvl="0" algn="just"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lvl="0" algn="just">
              <a:buFont typeface="+mj-lt"/>
              <a:buAutoNum type="arabicPeriod"/>
            </a:pPr>
            <a:r>
              <a:rPr lang="es-MX" sz="1400" dirty="0" smtClean="0">
                <a:solidFill>
                  <a:prstClr val="black"/>
                </a:solidFill>
              </a:rPr>
              <a:t>Con ello, la ejecución acumulada alcanza a $1.841 millones, es decir, un 13,5% de avance, algo por sobre el 10,8% anotado a igual fecha del año 2017.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</p:spTree>
    <p:extLst>
      <p:ext uri="{BB962C8B-B14F-4D97-AF65-F5344CB8AC3E}">
        <p14:creationId xmlns:p14="http://schemas.microsoft.com/office/powerpoint/2010/main" val="1783711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 smtClean="0"/>
              <a:t>El presupuesto 2018 de esta Partida totaliza $13.615 millones.  La distribución de sus gastos por Subtítulo reflejan que el 73% se destina a Gastos en Personal y 20% a Bienes y Servicios de Consumo.</a:t>
            </a:r>
            <a:endParaRPr lang="es-CL" sz="14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MX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MX" sz="1400" dirty="0" smtClean="0"/>
              <a:t>En cuanto a los Programas de la Partida y su distribución presupuestaria, es posible señalar que el 65% del presupuesto se asignó a Secretaría, un 16% a Gobierno Digital, 10% al Consejo de Auditoría Interna y 8,2% al Consejo Nacional de  la Infancia.</a:t>
            </a:r>
            <a:endParaRPr lang="es-CL" sz="1400" dirty="0"/>
          </a:p>
        </p:txBody>
      </p:sp>
      <p:graphicFrame>
        <p:nvGraphicFramePr>
          <p:cNvPr id="8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4265004"/>
              </p:ext>
            </p:extLst>
          </p:nvPr>
        </p:nvGraphicFramePr>
        <p:xfrm>
          <a:off x="477668" y="2561456"/>
          <a:ext cx="40324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3292381"/>
              </p:ext>
            </p:extLst>
          </p:nvPr>
        </p:nvGraphicFramePr>
        <p:xfrm>
          <a:off x="4517992" y="2561456"/>
          <a:ext cx="41044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554197"/>
            <a:ext cx="8229600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al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de FEBRERO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809730"/>
              </p:ext>
            </p:extLst>
          </p:nvPr>
        </p:nvGraphicFramePr>
        <p:xfrm>
          <a:off x="755576" y="1556792"/>
          <a:ext cx="784887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7606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381314"/>
            <a:ext cx="8229600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de FEBRERO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0135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797152"/>
            <a:ext cx="81799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946553"/>
            <a:ext cx="809171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="" xmlns:a16="http://schemas.microsoft.com/office/drawing/2014/main" id="{55EBABC9-1C90-4E5B-A07C-67EC8A5B0D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732706"/>
              </p:ext>
            </p:extLst>
          </p:nvPr>
        </p:nvGraphicFramePr>
        <p:xfrm>
          <a:off x="539552" y="2757275"/>
          <a:ext cx="7886699" cy="1785667"/>
        </p:xfrm>
        <a:graphic>
          <a:graphicData uri="http://schemas.openxmlformats.org/drawingml/2006/table">
            <a:tbl>
              <a:tblPr/>
              <a:tblGrid>
                <a:gridCol w="768595">
                  <a:extLst>
                    <a:ext uri="{9D8B030D-6E8A-4147-A177-3AD203B41FA5}">
                      <a16:colId xmlns="" xmlns:a16="http://schemas.microsoft.com/office/drawing/2014/main" val="3370766609"/>
                    </a:ext>
                  </a:extLst>
                </a:gridCol>
                <a:gridCol w="2225483">
                  <a:extLst>
                    <a:ext uri="{9D8B030D-6E8A-4147-A177-3AD203B41FA5}">
                      <a16:colId xmlns="" xmlns:a16="http://schemas.microsoft.com/office/drawing/2014/main" val="275143936"/>
                    </a:ext>
                  </a:extLst>
                </a:gridCol>
                <a:gridCol w="768595">
                  <a:extLst>
                    <a:ext uri="{9D8B030D-6E8A-4147-A177-3AD203B41FA5}">
                      <a16:colId xmlns="" xmlns:a16="http://schemas.microsoft.com/office/drawing/2014/main" val="2172685225"/>
                    </a:ext>
                  </a:extLst>
                </a:gridCol>
                <a:gridCol w="837424">
                  <a:extLst>
                    <a:ext uri="{9D8B030D-6E8A-4147-A177-3AD203B41FA5}">
                      <a16:colId xmlns="" xmlns:a16="http://schemas.microsoft.com/office/drawing/2014/main" val="3101109651"/>
                    </a:ext>
                  </a:extLst>
                </a:gridCol>
                <a:gridCol w="837424">
                  <a:extLst>
                    <a:ext uri="{9D8B030D-6E8A-4147-A177-3AD203B41FA5}">
                      <a16:colId xmlns="" xmlns:a16="http://schemas.microsoft.com/office/drawing/2014/main" val="2992060237"/>
                    </a:ext>
                  </a:extLst>
                </a:gridCol>
                <a:gridCol w="817349">
                  <a:extLst>
                    <a:ext uri="{9D8B030D-6E8A-4147-A177-3AD203B41FA5}">
                      <a16:colId xmlns="" xmlns:a16="http://schemas.microsoft.com/office/drawing/2014/main" val="3758735674"/>
                    </a:ext>
                  </a:extLst>
                </a:gridCol>
                <a:gridCol w="814480">
                  <a:extLst>
                    <a:ext uri="{9D8B030D-6E8A-4147-A177-3AD203B41FA5}">
                      <a16:colId xmlns="" xmlns:a16="http://schemas.microsoft.com/office/drawing/2014/main" val="2944876269"/>
                    </a:ext>
                  </a:extLst>
                </a:gridCol>
                <a:gridCol w="817349">
                  <a:extLst>
                    <a:ext uri="{9D8B030D-6E8A-4147-A177-3AD203B41FA5}">
                      <a16:colId xmlns="" xmlns:a16="http://schemas.microsoft.com/office/drawing/2014/main" val="1359098046"/>
                    </a:ext>
                  </a:extLst>
                </a:gridCol>
              </a:tblGrid>
              <a:tr h="18600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55725309"/>
                  </a:ext>
                </a:extLst>
              </a:tr>
              <a:tr h="29761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0550546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13.615.976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13.657.675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1.841.792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46642768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10.004.687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10.004.687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1.687.605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72707878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2.698.251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2.698.251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121.444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17141840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32.660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4075799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4747803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173.805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173.805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24799976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64309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37" y="76470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FEBRERO de 2018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5" y="4797152"/>
            <a:ext cx="8147247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5" y="1727429"/>
            <a:ext cx="788836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0E4B154E-B7CD-44C8-B739-11A56FC230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749443"/>
              </p:ext>
            </p:extLst>
          </p:nvPr>
        </p:nvGraphicFramePr>
        <p:xfrm>
          <a:off x="733398" y="2783929"/>
          <a:ext cx="7556501" cy="1638300"/>
        </p:xfrm>
        <a:graphic>
          <a:graphicData uri="http://schemas.openxmlformats.org/drawingml/2006/table">
            <a:tbl>
              <a:tblPr/>
              <a:tblGrid>
                <a:gridCol w="409403">
                  <a:extLst>
                    <a:ext uri="{9D8B030D-6E8A-4147-A177-3AD203B41FA5}">
                      <a16:colId xmlns="" xmlns:a16="http://schemas.microsoft.com/office/drawing/2014/main" val="1195896220"/>
                    </a:ext>
                  </a:extLst>
                </a:gridCol>
                <a:gridCol w="291977">
                  <a:extLst>
                    <a:ext uri="{9D8B030D-6E8A-4147-A177-3AD203B41FA5}">
                      <a16:colId xmlns="" xmlns:a16="http://schemas.microsoft.com/office/drawing/2014/main" val="3758053595"/>
                    </a:ext>
                  </a:extLst>
                </a:gridCol>
                <a:gridCol w="2069231">
                  <a:extLst>
                    <a:ext uri="{9D8B030D-6E8A-4147-A177-3AD203B41FA5}">
                      <a16:colId xmlns="" xmlns:a16="http://schemas.microsoft.com/office/drawing/2014/main" val="586796824"/>
                    </a:ext>
                  </a:extLst>
                </a:gridCol>
                <a:gridCol w="888627">
                  <a:extLst>
                    <a:ext uri="{9D8B030D-6E8A-4147-A177-3AD203B41FA5}">
                      <a16:colId xmlns="" xmlns:a16="http://schemas.microsoft.com/office/drawing/2014/main" val="1713109547"/>
                    </a:ext>
                  </a:extLst>
                </a:gridCol>
                <a:gridCol w="787069">
                  <a:extLst>
                    <a:ext uri="{9D8B030D-6E8A-4147-A177-3AD203B41FA5}">
                      <a16:colId xmlns="" xmlns:a16="http://schemas.microsoft.com/office/drawing/2014/main" val="794197630"/>
                    </a:ext>
                  </a:extLst>
                </a:gridCol>
                <a:gridCol w="774375">
                  <a:extLst>
                    <a:ext uri="{9D8B030D-6E8A-4147-A177-3AD203B41FA5}">
                      <a16:colId xmlns="" xmlns:a16="http://schemas.microsoft.com/office/drawing/2014/main" val="1240881252"/>
                    </a:ext>
                  </a:extLst>
                </a:gridCol>
                <a:gridCol w="787069">
                  <a:extLst>
                    <a:ext uri="{9D8B030D-6E8A-4147-A177-3AD203B41FA5}">
                      <a16:colId xmlns="" xmlns:a16="http://schemas.microsoft.com/office/drawing/2014/main" val="1955733770"/>
                    </a:ext>
                  </a:extLst>
                </a:gridCol>
                <a:gridCol w="774375">
                  <a:extLst>
                    <a:ext uri="{9D8B030D-6E8A-4147-A177-3AD203B41FA5}">
                      <a16:colId xmlns="" xmlns:a16="http://schemas.microsoft.com/office/drawing/2014/main" val="1236375839"/>
                    </a:ext>
                  </a:extLst>
                </a:gridCol>
                <a:gridCol w="774375">
                  <a:extLst>
                    <a:ext uri="{9D8B030D-6E8A-4147-A177-3AD203B41FA5}">
                      <a16:colId xmlns="" xmlns:a16="http://schemas.microsoft.com/office/drawing/2014/main" val="349875316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14721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370445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13.615.976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13.657.675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1.841.792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71185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8.940.940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8.940.940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1.218.545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22605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2.182.799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2.224.498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03667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AUDITORÍA INTERNA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57726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LA INFANCIA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1.118.977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1.118.977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02396304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13.615.976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13.657.675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67854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872187"/>
            <a:ext cx="804609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533500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16141146-234C-4736-A6B5-D1D0DF12DA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865575"/>
              </p:ext>
            </p:extLst>
          </p:nvPr>
        </p:nvGraphicFramePr>
        <p:xfrm>
          <a:off x="576385" y="2531216"/>
          <a:ext cx="7886700" cy="2294539"/>
        </p:xfrm>
        <a:graphic>
          <a:graphicData uri="http://schemas.openxmlformats.org/drawingml/2006/table">
            <a:tbl>
              <a:tblPr/>
              <a:tblGrid>
                <a:gridCol w="338405">
                  <a:extLst>
                    <a:ext uri="{9D8B030D-6E8A-4147-A177-3AD203B41FA5}">
                      <a16:colId xmlns="" xmlns:a16="http://schemas.microsoft.com/office/drawing/2014/main" val="1394987481"/>
                    </a:ext>
                  </a:extLst>
                </a:gridCol>
                <a:gridCol w="401072">
                  <a:extLst>
                    <a:ext uri="{9D8B030D-6E8A-4147-A177-3AD203B41FA5}">
                      <a16:colId xmlns="" xmlns:a16="http://schemas.microsoft.com/office/drawing/2014/main" val="3964958475"/>
                    </a:ext>
                  </a:extLst>
                </a:gridCol>
                <a:gridCol w="363472">
                  <a:extLst>
                    <a:ext uri="{9D8B030D-6E8A-4147-A177-3AD203B41FA5}">
                      <a16:colId xmlns="" xmlns:a16="http://schemas.microsoft.com/office/drawing/2014/main" val="1135254073"/>
                    </a:ext>
                  </a:extLst>
                </a:gridCol>
                <a:gridCol w="2105626">
                  <a:extLst>
                    <a:ext uri="{9D8B030D-6E8A-4147-A177-3AD203B41FA5}">
                      <a16:colId xmlns="" xmlns:a16="http://schemas.microsoft.com/office/drawing/2014/main" val="4066895261"/>
                    </a:ext>
                  </a:extLst>
                </a:gridCol>
                <a:gridCol w="817811">
                  <a:extLst>
                    <a:ext uri="{9D8B030D-6E8A-4147-A177-3AD203B41FA5}">
                      <a16:colId xmlns="" xmlns:a16="http://schemas.microsoft.com/office/drawing/2014/main" val="1980964092"/>
                    </a:ext>
                  </a:extLst>
                </a:gridCol>
                <a:gridCol w="789610">
                  <a:extLst>
                    <a:ext uri="{9D8B030D-6E8A-4147-A177-3AD203B41FA5}">
                      <a16:colId xmlns="" xmlns:a16="http://schemas.microsoft.com/office/drawing/2014/main" val="3392827016"/>
                    </a:ext>
                  </a:extLst>
                </a:gridCol>
                <a:gridCol w="814677">
                  <a:extLst>
                    <a:ext uri="{9D8B030D-6E8A-4147-A177-3AD203B41FA5}">
                      <a16:colId xmlns="" xmlns:a16="http://schemas.microsoft.com/office/drawing/2014/main" val="838342074"/>
                    </a:ext>
                  </a:extLst>
                </a:gridCol>
                <a:gridCol w="752009">
                  <a:extLst>
                    <a:ext uri="{9D8B030D-6E8A-4147-A177-3AD203B41FA5}">
                      <a16:colId xmlns="" xmlns:a16="http://schemas.microsoft.com/office/drawing/2014/main" val="1547442449"/>
                    </a:ext>
                  </a:extLst>
                </a:gridCol>
                <a:gridCol w="752009">
                  <a:extLst>
                    <a:ext uri="{9D8B030D-6E8A-4147-A177-3AD203B41FA5}">
                      <a16:colId xmlns="" xmlns:a16="http://schemas.microsoft.com/office/drawing/2014/main" val="1815995548"/>
                    </a:ext>
                  </a:extLst>
                </a:gridCol>
                <a:gridCol w="752009">
                  <a:extLst>
                    <a:ext uri="{9D8B030D-6E8A-4147-A177-3AD203B41FA5}">
                      <a16:colId xmlns="" xmlns:a16="http://schemas.microsoft.com/office/drawing/2014/main" val="1079931976"/>
                    </a:ext>
                  </a:extLst>
                </a:gridCol>
              </a:tblGrid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28097784"/>
                  </a:ext>
                </a:extLst>
              </a:tr>
              <a:tr h="300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286033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8.940.940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8.940.940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1.218.545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4606896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7.655.523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7.655.523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1.142.584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8147333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1.217.588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1.217.588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75.878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19338488"/>
                  </a:ext>
                </a:extLst>
              </a:tr>
              <a:tr h="30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66.829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66.829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44590420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51082982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20888921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33.174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85082281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6924471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1616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3" y="5085184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1844824"/>
            <a:ext cx="780695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18969BCD-BE0F-4C9A-A3EA-D10B2BC05D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018865"/>
              </p:ext>
            </p:extLst>
          </p:nvPr>
        </p:nvGraphicFramePr>
        <p:xfrm>
          <a:off x="576384" y="2520930"/>
          <a:ext cx="7886701" cy="2312926"/>
        </p:xfrm>
        <a:graphic>
          <a:graphicData uri="http://schemas.openxmlformats.org/drawingml/2006/table">
            <a:tbl>
              <a:tblPr/>
              <a:tblGrid>
                <a:gridCol w="341251">
                  <a:extLst>
                    <a:ext uri="{9D8B030D-6E8A-4147-A177-3AD203B41FA5}">
                      <a16:colId xmlns="" xmlns:a16="http://schemas.microsoft.com/office/drawing/2014/main" val="1826065715"/>
                    </a:ext>
                  </a:extLst>
                </a:gridCol>
                <a:gridCol w="278057">
                  <a:extLst>
                    <a:ext uri="{9D8B030D-6E8A-4147-A177-3AD203B41FA5}">
                      <a16:colId xmlns="" xmlns:a16="http://schemas.microsoft.com/office/drawing/2014/main" val="4241076007"/>
                    </a:ext>
                  </a:extLst>
                </a:gridCol>
                <a:gridCol w="315974">
                  <a:extLst>
                    <a:ext uri="{9D8B030D-6E8A-4147-A177-3AD203B41FA5}">
                      <a16:colId xmlns="" xmlns:a16="http://schemas.microsoft.com/office/drawing/2014/main" val="402373006"/>
                    </a:ext>
                  </a:extLst>
                </a:gridCol>
                <a:gridCol w="2123342">
                  <a:extLst>
                    <a:ext uri="{9D8B030D-6E8A-4147-A177-3AD203B41FA5}">
                      <a16:colId xmlns="" xmlns:a16="http://schemas.microsoft.com/office/drawing/2014/main" val="580021767"/>
                    </a:ext>
                  </a:extLst>
                </a:gridCol>
                <a:gridCol w="821531">
                  <a:extLst>
                    <a:ext uri="{9D8B030D-6E8A-4147-A177-3AD203B41FA5}">
                      <a16:colId xmlns="" xmlns:a16="http://schemas.microsoft.com/office/drawing/2014/main" val="2317124799"/>
                    </a:ext>
                  </a:extLst>
                </a:gridCol>
                <a:gridCol w="872087">
                  <a:extLst>
                    <a:ext uri="{9D8B030D-6E8A-4147-A177-3AD203B41FA5}">
                      <a16:colId xmlns="" xmlns:a16="http://schemas.microsoft.com/office/drawing/2014/main" val="1491132561"/>
                    </a:ext>
                  </a:extLst>
                </a:gridCol>
                <a:gridCol w="859448">
                  <a:extLst>
                    <a:ext uri="{9D8B030D-6E8A-4147-A177-3AD203B41FA5}">
                      <a16:colId xmlns="" xmlns:a16="http://schemas.microsoft.com/office/drawing/2014/main" val="3889475066"/>
                    </a:ext>
                  </a:extLst>
                </a:gridCol>
                <a:gridCol w="758337">
                  <a:extLst>
                    <a:ext uri="{9D8B030D-6E8A-4147-A177-3AD203B41FA5}">
                      <a16:colId xmlns="" xmlns:a16="http://schemas.microsoft.com/office/drawing/2014/main" val="1688027338"/>
                    </a:ext>
                  </a:extLst>
                </a:gridCol>
                <a:gridCol w="758337">
                  <a:extLst>
                    <a:ext uri="{9D8B030D-6E8A-4147-A177-3AD203B41FA5}">
                      <a16:colId xmlns="" xmlns:a16="http://schemas.microsoft.com/office/drawing/2014/main" val="2509024095"/>
                    </a:ext>
                  </a:extLst>
                </a:gridCol>
                <a:gridCol w="758337">
                  <a:extLst>
                    <a:ext uri="{9D8B030D-6E8A-4147-A177-3AD203B41FA5}">
                      <a16:colId xmlns="" xmlns:a16="http://schemas.microsoft.com/office/drawing/2014/main" val="3670501877"/>
                    </a:ext>
                  </a:extLst>
                </a:gridCol>
              </a:tblGrid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69796166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77834078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2.182.799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2.224.498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155.344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50791526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680.397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680.397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118.963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1632962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662.174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662.174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4900196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32.660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4348497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32.660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81351038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32.660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9386503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89783440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47908464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2522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3207</TotalTime>
  <Words>1169</Words>
  <Application>Microsoft Office PowerPoint</Application>
  <PresentationFormat>Presentación en pantalla (4:3)</PresentationFormat>
  <Paragraphs>537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3" baseType="lpstr">
      <vt:lpstr>1_Tema de Office</vt:lpstr>
      <vt:lpstr>Tema de Office</vt:lpstr>
      <vt:lpstr>EJECUCIÓN ACUMULADA DE GASTOS PRESUPUESTARIOS AL MES DE FEBRERO DE 2018 PARTIDA 22: MINISTERIO SECRETARÍA DE LA PRESIDENCIA</vt:lpstr>
      <vt:lpstr>Ejecución Presupuestaria de Gastos Acumulada al mes de FEBRERO de 2018  Ministerio Secretaría General de la Presidencia</vt:lpstr>
      <vt:lpstr>Ejecución Presupuestaria de Gastos Acumulada al mes de FEBRERO de 2018  Ministerio Secretaría General de la Presidencia</vt:lpstr>
      <vt:lpstr>Comportamiento de la Ejecución Presupuestaria de Gastos al mes de FEBRERO de 2018  Ministerio Secretaría General de la Presidencia</vt:lpstr>
      <vt:lpstr>Comportamiento de la Ejecución Presupuestaria de Gastos Acumulada al mes de FEBRERO de 2018  Ministerio Secretaría General de la Presidencia</vt:lpstr>
      <vt:lpstr>Ejecución Presupuestaria de Gastos Acumulada al mes de FEBRERO de 2018  Ministerio Secretaría General de la Presidencia</vt:lpstr>
      <vt:lpstr>Ejecución Presupuestaria de Gastos Acumulada al mes de FEBRERO de 2018  Partida 22,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173</cp:revision>
  <cp:lastPrinted>2017-05-05T19:52:29Z</cp:lastPrinted>
  <dcterms:created xsi:type="dcterms:W3CDTF">2016-06-23T13:38:47Z</dcterms:created>
  <dcterms:modified xsi:type="dcterms:W3CDTF">2018-09-12T20:01:23Z</dcterms:modified>
</cp:coreProperties>
</file>