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2"/>
  </p:notesMasterIdLst>
  <p:handoutMasterIdLst>
    <p:handoutMasterId r:id="rId23"/>
  </p:handoutMasterIdLst>
  <p:sldIdLst>
    <p:sldId id="256" r:id="rId3"/>
    <p:sldId id="298" r:id="rId4"/>
    <p:sldId id="299" r:id="rId5"/>
    <p:sldId id="264" r:id="rId6"/>
    <p:sldId id="301" r:id="rId7"/>
    <p:sldId id="263" r:id="rId8"/>
    <p:sldId id="265" r:id="rId9"/>
    <p:sldId id="302" r:id="rId10"/>
    <p:sldId id="267" r:id="rId11"/>
    <p:sldId id="303" r:id="rId12"/>
    <p:sldId id="268" r:id="rId13"/>
    <p:sldId id="269" r:id="rId14"/>
    <p:sldId id="275" r:id="rId15"/>
    <p:sldId id="276" r:id="rId16"/>
    <p:sldId id="300" r:id="rId17"/>
    <p:sldId id="277" r:id="rId18"/>
    <p:sldId id="278" r:id="rId19"/>
    <p:sldId id="306" r:id="rId20"/>
    <p:sldId id="272" r:id="rId21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033" autoAdjust="0"/>
  </p:normalViewPr>
  <p:slideViewPr>
    <p:cSldViewPr>
      <p:cViewPr varScale="1">
        <p:scale>
          <a:sx n="104" d="100"/>
          <a:sy n="104" d="100"/>
        </p:scale>
        <p:origin x="174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10-08-2018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10-08-2018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10-08-2018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10-08-2018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10-08-2018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10-08-2018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10-08-2018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10-08-2018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10-08-2018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10-08-2018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10-08-2018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10-08-2018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10-08-2018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10-08-2018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10-08-2018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10-08-2018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grpSp>
        <p:nvGrpSpPr>
          <p:cNvPr id="7" name="Grupo 6">
            <a:extLst>
              <a:ext uri="{FF2B5EF4-FFF2-40B4-BE49-F238E27FC236}">
                <a16:creationId xmlns:a16="http://schemas.microsoft.com/office/drawing/2014/main" id="{BB2088A0-C720-43CC-B360-430E8C9550D3}"/>
              </a:ext>
            </a:extLst>
          </p:cNvPr>
          <p:cNvGrpSpPr/>
          <p:nvPr userDrawn="1"/>
        </p:nvGrpSpPr>
        <p:grpSpPr>
          <a:xfrm>
            <a:off x="5436096" y="44624"/>
            <a:ext cx="3672408" cy="504056"/>
            <a:chOff x="5436096" y="44624"/>
            <a:chExt cx="3672408" cy="504056"/>
          </a:xfrm>
        </p:grpSpPr>
        <p:sp>
          <p:nvSpPr>
            <p:cNvPr id="8" name="4 CuadroTexto">
              <a:extLst>
                <a:ext uri="{FF2B5EF4-FFF2-40B4-BE49-F238E27FC236}">
                  <a16:creationId xmlns:a16="http://schemas.microsoft.com/office/drawing/2014/main" id="{14C839D8-1C9A-438E-AC6A-FE96B90A593C}"/>
                </a:ext>
              </a:extLst>
            </p:cNvPr>
            <p:cNvSpPr txBox="1"/>
            <p:nvPr userDrawn="1"/>
          </p:nvSpPr>
          <p:spPr>
            <a:xfrm>
              <a:off x="6156176" y="116632"/>
              <a:ext cx="2189753" cy="16346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7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7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11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9" name="2 Objeto">
              <a:extLst>
                <a:ext uri="{FF2B5EF4-FFF2-40B4-BE49-F238E27FC236}">
                  <a16:creationId xmlns:a16="http://schemas.microsoft.com/office/drawing/2014/main" id="{B35283CA-BEF1-490C-AA34-092E5CB5687A}"/>
                </a:ext>
              </a:extLst>
            </p:cNvPr>
            <p:cNvGraphicFramePr>
              <a:graphicFrameLocks noChangeAspect="1"/>
            </p:cNvGraphicFramePr>
            <p:nvPr userDrawn="1">
              <p:extLst>
                <p:ext uri="{D42A27DB-BD31-4B8C-83A1-F6EECF244321}">
                  <p14:modId xmlns:p14="http://schemas.microsoft.com/office/powerpoint/2010/main" val="612204099"/>
                </p:ext>
              </p:extLst>
            </p:nvPr>
          </p:nvGraphicFramePr>
          <p:xfrm>
            <a:off x="5436096" y="44624"/>
            <a:ext cx="565001" cy="4172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25" name="Imagen de mapa de bits" r:id="rId14" imgW="743054" imgH="523810" progId="PBrush">
                    <p:embed/>
                  </p:oleObj>
                </mc:Choice>
                <mc:Fallback>
                  <p:oleObj name="Imagen de mapa de bits" r:id="rId14" imgW="743054" imgH="523810" progId="PBrush">
                    <p:embed/>
                    <p:pic>
                      <p:nvPicPr>
                        <p:cNvPr id="3" name="2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36096" y="44624"/>
                          <a:ext cx="565001" cy="4172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" name="4 Rectángulo">
              <a:extLst>
                <a:ext uri="{FF2B5EF4-FFF2-40B4-BE49-F238E27FC236}">
                  <a16:creationId xmlns:a16="http://schemas.microsoft.com/office/drawing/2014/main" id="{32803465-98D9-4704-B5DB-2062F7E2715B}"/>
                </a:ext>
              </a:extLst>
            </p:cNvPr>
            <p:cNvSpPr/>
            <p:nvPr userDrawn="1"/>
          </p:nvSpPr>
          <p:spPr>
            <a:xfrm>
              <a:off x="6012160" y="87015"/>
              <a:ext cx="309634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240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05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NIDAD TÉCNCIA DE APOYO PRESUPUESTARIO</a:t>
              </a:r>
              <a:endParaRPr lang="es-CL" sz="1000" dirty="0">
                <a:effectLst/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>
                <a:latin typeface="+mn-lt"/>
              </a:rPr>
              <a:t>EJECUCIÓN PRESUPUESTARIA DE GASTOS 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acumulada al mes de febrero de 2018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21: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MINISTERIO DE DESARROLLO SOCIAL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abril 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4B53E3AE-5962-4D9F-B880-01036A46DE5F}"/>
              </a:ext>
            </a:extLst>
          </p:cNvPr>
          <p:cNvGrpSpPr/>
          <p:nvPr/>
        </p:nvGrpSpPr>
        <p:grpSpPr>
          <a:xfrm>
            <a:off x="410078" y="836712"/>
            <a:ext cx="6682202" cy="893319"/>
            <a:chOff x="410078" y="836712"/>
            <a:chExt cx="6682202" cy="893319"/>
          </a:xfrm>
        </p:grpSpPr>
        <p:sp>
          <p:nvSpPr>
            <p:cNvPr id="11" name="4 CuadroTexto">
              <a:extLst>
                <a:ext uri="{FF2B5EF4-FFF2-40B4-BE49-F238E27FC236}">
                  <a16:creationId xmlns:a16="http://schemas.microsoft.com/office/drawing/2014/main" id="{AA16EB0F-BEB7-45CE-BD1B-E1E3342044D8}"/>
                </a:ext>
              </a:extLst>
            </p:cNvPr>
            <p:cNvSpPr txBox="1"/>
            <p:nvPr/>
          </p:nvSpPr>
          <p:spPr>
            <a:xfrm>
              <a:off x="1844875" y="1064930"/>
              <a:ext cx="3771241" cy="34995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12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12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24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12" name="5 Objeto">
              <a:extLst>
                <a:ext uri="{FF2B5EF4-FFF2-40B4-BE49-F238E27FC236}">
                  <a16:creationId xmlns:a16="http://schemas.microsoft.com/office/drawing/2014/main" id="{3C813A8A-E48E-4E10-8C87-A89B6E609F01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072545"/>
                </p:ext>
              </p:extLst>
            </p:nvPr>
          </p:nvGraphicFramePr>
          <p:xfrm>
            <a:off x="410078" y="836712"/>
            <a:ext cx="1209594" cy="8933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14" name="Imagen de mapa de bits" r:id="rId3" imgW="743054" imgH="523810" progId="PBrush">
                    <p:embed/>
                  </p:oleObj>
                </mc:Choice>
                <mc:Fallback>
                  <p:oleObj name="Imagen de mapa de bits" r:id="rId3" imgW="743054" imgH="523810" progId="PBrush">
                    <p:embed/>
                    <p:pic>
                      <p:nvPicPr>
                        <p:cNvPr id="6" name="5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0078" y="836712"/>
                          <a:ext cx="1209594" cy="8933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" name="7 Rectángulo">
              <a:extLst>
                <a:ext uri="{FF2B5EF4-FFF2-40B4-BE49-F238E27FC236}">
                  <a16:creationId xmlns:a16="http://schemas.microsoft.com/office/drawing/2014/main" id="{27B4F62C-F56C-49B9-872E-33EE24258062}"/>
                </a:ext>
              </a:extLst>
            </p:cNvPr>
            <p:cNvSpPr/>
            <p:nvPr/>
          </p:nvSpPr>
          <p:spPr>
            <a:xfrm>
              <a:off x="1547664" y="992922"/>
              <a:ext cx="5544616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40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NIDAD </a:t>
              </a:r>
              <a:r>
                <a:rPr lang="es-CL" sz="1600" b="1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TÉCNICA DE APOYO 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PRESUPUESTARIO</a:t>
              </a:r>
              <a:endParaRPr lang="es-CL" sz="1400" dirty="0"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21, Capítulo 01, Programa 05: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INGRESO ÉTICO FAMILIAR Y SISTEMA CHILE SOLIDARIO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febrero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799399" y="1461492"/>
            <a:ext cx="382573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…2 de 2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4195A0B8-1638-4BD2-8CFD-2727EAE1B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3247" y="6309320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4A70962-3B18-4467-9191-2E0BA9688A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5339039"/>
              </p:ext>
            </p:extLst>
          </p:nvPr>
        </p:nvGraphicFramePr>
        <p:xfrm>
          <a:off x="576384" y="1962940"/>
          <a:ext cx="7886701" cy="2922482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3441233847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446391600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882750112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1065599823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774932814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968572416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709554205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20892240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332043287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882449054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835393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602460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106.822.970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106.822.970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1.865.641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138069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Bonificación Ley N° 20.595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47.653.504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47.653.504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53.982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791880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Habitabilidad Chile Solidario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11.506.868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11.506.868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962.906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581857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Identificación Chile Solidario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248.677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248.677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154375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Bonos Art. 2° Transitorio, Ley N° 19.949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24.843.466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24.843.466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208338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Integral al Adulto Mayor Chile Solidario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6.556.166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6.556.166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0835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Personas en Situación de Calle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4.280.401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4.280.401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9.172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382064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Familias para el Autoconsumo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3.325.944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3.325.944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424.861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986473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Eje (Ley N° 20.595)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1.986.547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1.986.547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154.193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1581676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Niños(as) y Adolescentes con un Adulto Significativo Privado de Libertad (Ley N° 20.595)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5.495.155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5.495.155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12.149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1545387"/>
                  </a:ext>
                </a:extLst>
              </a:tr>
              <a:tr h="1582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para Niños(as) con Cuidadores Principales Temporeras(os)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429.485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429.485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5192395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Generación de Microemprendimiento Indígena Urbano Chile Solidario - CONADI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496.757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496.757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248.378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566480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28.051.515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28.050.515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28.051.503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2805150,3%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857666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28.051.515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28.050.515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28.051.503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2805150,3%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02736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03814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21, Capítulo 01, Programa 06: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SISTEMA DE PROTECCIÓN INTEGRAL A LA INFANCIA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febrero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5818F81D-3E1B-453D-9374-345076E63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3247" y="6309320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DD78A2C-C2E1-475F-8BE0-0D4A2449A6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2153912"/>
              </p:ext>
            </p:extLst>
          </p:nvPr>
        </p:nvGraphicFramePr>
        <p:xfrm>
          <a:off x="532794" y="1963862"/>
          <a:ext cx="7886701" cy="3652677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3504888058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740089843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4267088074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2622724823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282996408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246417392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8523817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2338948111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2483760954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603313395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404295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815228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51.369.950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55.290.795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3.920.845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4.004.609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11930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51.369.450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51.369.450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83.264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350099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99.204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99.204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49.602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732128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Fono Infancia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99.204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99.204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49.602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740890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38.515.747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38.515.747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2104651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Desarrollo Biopsicosocial - Ministerio de Salud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18.892.874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18.892.874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598058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Recién Nacido - Ministerio de Salud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14.706.259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14.706.259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171241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Prebásica - JUNJI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4.916.614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4.916.614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35956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12.754.499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12.754.499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33.662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91826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Intervenciones de Apoyo al Desarrollo Infantil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2.708.838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2.708.838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082228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Concursable de Iniciativas para la Infancia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449.506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449.506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397822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Fortalecimiento Municipal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2.742.539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2.742.539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780918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Diagnóstico de Vulnerabilidad en Pre-escolares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95.206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95.206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275888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Educativo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2.563.601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2.563.601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33.662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289059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Salud Mental Infantil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1.193.642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1.193.642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11953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Aprendizaje Integral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2.562.392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2.562.392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80470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Ayudas Técnicas Chile Crece Contigo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438.775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438.775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359953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3.921.345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3.920.845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3.921.345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784269,0%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323284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3.921.345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3.920.845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3.921.345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784269,0%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08151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3595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21, Capítulo 02: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FONDO DE SOLIDARIDAD E INVERSIÓN SOCIAL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febrero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5640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4310CA34-29CA-4DB1-B7F5-8F2FF3E13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3247" y="6309320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30F4787-F78E-428D-8CF5-BD9D1D1297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3396006"/>
              </p:ext>
            </p:extLst>
          </p:nvPr>
        </p:nvGraphicFramePr>
        <p:xfrm>
          <a:off x="611559" y="1934860"/>
          <a:ext cx="7853326" cy="4351346"/>
        </p:xfrm>
        <a:graphic>
          <a:graphicData uri="http://schemas.openxmlformats.org/drawingml/2006/table">
            <a:tbl>
              <a:tblPr/>
              <a:tblGrid>
                <a:gridCol w="273063">
                  <a:extLst>
                    <a:ext uri="{9D8B030D-6E8A-4147-A177-3AD203B41FA5}">
                      <a16:colId xmlns:a16="http://schemas.microsoft.com/office/drawing/2014/main" val="1424969441"/>
                    </a:ext>
                  </a:extLst>
                </a:gridCol>
                <a:gridCol w="273063">
                  <a:extLst>
                    <a:ext uri="{9D8B030D-6E8A-4147-A177-3AD203B41FA5}">
                      <a16:colId xmlns:a16="http://schemas.microsoft.com/office/drawing/2014/main" val="3244446831"/>
                    </a:ext>
                  </a:extLst>
                </a:gridCol>
                <a:gridCol w="273063">
                  <a:extLst>
                    <a:ext uri="{9D8B030D-6E8A-4147-A177-3AD203B41FA5}">
                      <a16:colId xmlns:a16="http://schemas.microsoft.com/office/drawing/2014/main" val="1060278660"/>
                    </a:ext>
                  </a:extLst>
                </a:gridCol>
                <a:gridCol w="2850790">
                  <a:extLst>
                    <a:ext uri="{9D8B030D-6E8A-4147-A177-3AD203B41FA5}">
                      <a16:colId xmlns:a16="http://schemas.microsoft.com/office/drawing/2014/main" val="2723701355"/>
                    </a:ext>
                  </a:extLst>
                </a:gridCol>
                <a:gridCol w="731813">
                  <a:extLst>
                    <a:ext uri="{9D8B030D-6E8A-4147-A177-3AD203B41FA5}">
                      <a16:colId xmlns:a16="http://schemas.microsoft.com/office/drawing/2014/main" val="2833061404"/>
                    </a:ext>
                  </a:extLst>
                </a:gridCol>
                <a:gridCol w="731813">
                  <a:extLst>
                    <a:ext uri="{9D8B030D-6E8A-4147-A177-3AD203B41FA5}">
                      <a16:colId xmlns:a16="http://schemas.microsoft.com/office/drawing/2014/main" val="262669085"/>
                    </a:ext>
                  </a:extLst>
                </a:gridCol>
                <a:gridCol w="731813">
                  <a:extLst>
                    <a:ext uri="{9D8B030D-6E8A-4147-A177-3AD203B41FA5}">
                      <a16:colId xmlns:a16="http://schemas.microsoft.com/office/drawing/2014/main" val="1523607328"/>
                    </a:ext>
                  </a:extLst>
                </a:gridCol>
                <a:gridCol w="655354">
                  <a:extLst>
                    <a:ext uri="{9D8B030D-6E8A-4147-A177-3AD203B41FA5}">
                      <a16:colId xmlns:a16="http://schemas.microsoft.com/office/drawing/2014/main" val="3310298661"/>
                    </a:ext>
                  </a:extLst>
                </a:gridCol>
                <a:gridCol w="666277">
                  <a:extLst>
                    <a:ext uri="{9D8B030D-6E8A-4147-A177-3AD203B41FA5}">
                      <a16:colId xmlns:a16="http://schemas.microsoft.com/office/drawing/2014/main" val="4167361372"/>
                    </a:ext>
                  </a:extLst>
                </a:gridCol>
                <a:gridCol w="666277">
                  <a:extLst>
                    <a:ext uri="{9D8B030D-6E8A-4147-A177-3AD203B41FA5}">
                      <a16:colId xmlns:a16="http://schemas.microsoft.com/office/drawing/2014/main" val="3300001427"/>
                    </a:ext>
                  </a:extLst>
                </a:gridCol>
              </a:tblGrid>
              <a:tr h="15214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2810983"/>
                  </a:ext>
                </a:extLst>
              </a:tr>
              <a:tr h="2434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0494029"/>
                  </a:ext>
                </a:extLst>
              </a:tr>
              <a:tr h="15214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84.519.485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84.519.485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15.845.083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6801956"/>
                  </a:ext>
                </a:extLst>
              </a:tr>
              <a:tr h="152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15.717.060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15.717.060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2.287.625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846179"/>
                  </a:ext>
                </a:extLst>
              </a:tr>
              <a:tr h="152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2.416.263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2.416.263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382.948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050803"/>
                  </a:ext>
                </a:extLst>
              </a:tr>
              <a:tr h="152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24.769.453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24.769.453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10.987.182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44,4%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44,4%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3012026"/>
                  </a:ext>
                </a:extLst>
              </a:tr>
              <a:tr h="152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615.600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615.600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5.533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4138989"/>
                  </a:ext>
                </a:extLst>
              </a:tr>
              <a:tr h="152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548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Alianzas Público-Privadas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615.600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615.600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5.533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7471713"/>
                  </a:ext>
                </a:extLst>
              </a:tr>
              <a:tr h="152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24.153.853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24.153.853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10.981.649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0449018"/>
                  </a:ext>
                </a:extLst>
              </a:tr>
              <a:tr h="152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Acompañamiento Psicosocial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11.532.625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11.532.625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5.461.817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6284700"/>
                  </a:ext>
                </a:extLst>
              </a:tr>
              <a:tr h="152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Acompañamiento Sociolaboral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10.780.153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10.780.153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5.265.382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2287595"/>
                  </a:ext>
                </a:extLst>
              </a:tr>
              <a:tr h="152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Eje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1.841.075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1.841.075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254.450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3772467"/>
                  </a:ext>
                </a:extLst>
              </a:tr>
              <a:tr h="152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963.793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963.793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236.621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0170726"/>
                  </a:ext>
                </a:extLst>
              </a:tr>
              <a:tr h="152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33.858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33.858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4327157"/>
                  </a:ext>
                </a:extLst>
              </a:tr>
              <a:tr h="152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25.650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25.650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9782436"/>
                  </a:ext>
                </a:extLst>
              </a:tr>
              <a:tr h="152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11.511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11.511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3578854"/>
                  </a:ext>
                </a:extLst>
              </a:tr>
              <a:tr h="152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212.895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212.895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6614456"/>
                  </a:ext>
                </a:extLst>
              </a:tr>
              <a:tr h="152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679.879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679.879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236.259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1035894"/>
                  </a:ext>
                </a:extLst>
              </a:tr>
              <a:tr h="152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40.651.916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40.651.916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387.591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440001"/>
                  </a:ext>
                </a:extLst>
              </a:tr>
              <a:tr h="152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39.826.335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39.826.335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322.894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1390107"/>
                  </a:ext>
                </a:extLst>
              </a:tr>
              <a:tr h="152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Emprendimiento y Microfinanzas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27.959.195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27.959.195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272.783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8193764"/>
                  </a:ext>
                </a:extLst>
              </a:tr>
              <a:tr h="152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Social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5.513.647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5.513.647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14.096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2283506"/>
                  </a:ext>
                </a:extLst>
              </a:tr>
              <a:tr h="152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Empleabilidad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5.521.767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5.521.767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28.634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5868886"/>
                  </a:ext>
                </a:extLst>
              </a:tr>
              <a:tr h="152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Educación Financiera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831.726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831.726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7.381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7148830"/>
                  </a:ext>
                </a:extLst>
              </a:tr>
              <a:tr h="152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825.581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825.581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64.697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5322170"/>
                  </a:ext>
                </a:extLst>
              </a:tr>
              <a:tr h="152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Intervención en Territorios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825.581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825.581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64.697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5219316"/>
                  </a:ext>
                </a:extLst>
              </a:tr>
              <a:tr h="152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1.563.116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156311,6%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156311,6%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3176897"/>
                  </a:ext>
                </a:extLst>
              </a:tr>
              <a:tr h="152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1.563.116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156311,6%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156311,6%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75891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21, Capítulo 05: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INSTITUTO NACIONAL DE LA JUVENTUD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febrero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1E61BDE2-2A84-4DF5-B783-9EBCBC615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3247" y="6309320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B0E3640-5DB2-46BB-A987-E01AFD4316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158668"/>
              </p:ext>
            </p:extLst>
          </p:nvPr>
        </p:nvGraphicFramePr>
        <p:xfrm>
          <a:off x="557673" y="1915146"/>
          <a:ext cx="7886701" cy="3488142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1307376087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617968161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547415629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2798111616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778872877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311853942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938005790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1746116762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429832811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874255708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7128952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508876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8.309.663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8.309.663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1.156.229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819928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3.627.022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3.627.022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486.324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80702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962.554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962.554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115.913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861902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3.685.607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3.685.607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531.046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87861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3.657.551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3.657.551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531.046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8707295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Promoción de la Asociatividad y la Ciudadanía Juvenil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980.963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980.963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212.076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62247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Empoderamiento e Inclusión de Jóvenes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191.715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191.715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621725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Observatorio de Juventud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215.558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215.558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23.035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705979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Servicio Joven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2.269.315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2.269.315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257.914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931137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28.056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28.056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679532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Iberoamericana de la Juventud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28.056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28.056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683924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32.480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32.480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140307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3.188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3.188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923843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8.385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8.385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739870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12.966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12.966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739140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7.941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7.941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249234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22.353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1117,7%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1117,7%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979338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22.353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1117,7%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1117,7%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15862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21, Capítulo 06: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CORPORACIÓN NACIONAL DE DESARROLLO INDÍGENA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febrero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					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6E037A7A-B04A-42DA-A5E5-1D5CEE487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3247" y="6309320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91C737E-F4EC-4DD0-A5F0-4E5FF8C0CA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9243432"/>
              </p:ext>
            </p:extLst>
          </p:nvPr>
        </p:nvGraphicFramePr>
        <p:xfrm>
          <a:off x="557673" y="2007555"/>
          <a:ext cx="7886701" cy="3652677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2326018530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504599118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925622800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4148209291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4231648924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719597556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202478952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1175762218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536645333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601806651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740487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565118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125.254.352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125.254.352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22.703.613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884963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9.813.288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9.813.288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1.678.061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592450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1.571.317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1.571.317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147.391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23529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19.443.439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19.443.439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3.999.888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318290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12.607.188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12.607.188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165016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Desarrollo Indígena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9.124.983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9.124.983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157524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Cultura y Educación Indígena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2.138.201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2.138.201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222890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Protección del Medio Ambiente y Recursos Naturales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63.252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63.252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53481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Consulta a los Pueblos Indígenas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1.022.826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1.022.826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30477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Turismo y Pueblos Indígenas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257.926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257.926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234752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4.992.526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4.992.526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3.999.888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252006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Desarrollo Agropecuario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3.999.888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3.999.888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3.999.888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830403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Bienes Nacionales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569.926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569.926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505045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422.712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422.712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690005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1.843.725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1.843.725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398697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Turismo y Pueblos Indígenas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406.744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406.744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61219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Protección Ambiental Indígena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209.022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209.022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36029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Instrumentos Cofinanciados de Apoyo al Fondo de Desarrollo Indígena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555.606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555.606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03188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Fondo de Cultura y Educación  Indígena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672.353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672.353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84201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9873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21, Capítulo 06: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CORPORACIÓN NACIONAL DE DESARROLLO INDÍGENA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febrero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82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					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44449CFC-B5FC-46D5-8539-1FA67752F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3247" y="6309320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4BA9463-3DA9-4CBF-8C76-A9A62041FE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2771462"/>
              </p:ext>
            </p:extLst>
          </p:nvPr>
        </p:nvGraphicFramePr>
        <p:xfrm>
          <a:off x="557673" y="1984838"/>
          <a:ext cx="7886701" cy="3389421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1266499970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827942577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2888885622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2648993421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739135542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579560826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801357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2091236949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2237515620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888215845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1628814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337750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124.402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124.402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5.578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419262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16.929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16.929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639703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9.447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9.447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740572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44.546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44.546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256034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53.480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53.480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5.578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968625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89.831.712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89.831.712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4.360.209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843793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84.930.372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84.930.372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747.323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69461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Tierras y Aguas Indígenas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78.226.110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78.226.110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321872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Asociados de Administración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1.087.943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1.087.943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14.402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902414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Chile Indígena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5.616.319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5.616.319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222.921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812014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3.612.886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3.612.886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3.612.886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500468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Desarrollo Agropecuario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3.612.886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3.612.886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3.612.886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171204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1.288.454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1.288.454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982515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Fondo de Tierras y Aguas Indígenas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1.288.454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1.288.454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737250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4.470.194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4.470.194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12.512.486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393199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3.693.901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3.693.901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1.223.781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99499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774.293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774.293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213.215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796664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11.075.490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553774,5%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553774,5%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068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60268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91903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21, Capítulo 07: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NACIONAL DE LA DISCAPACIDAD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febrero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2249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30ECAAEE-2A14-4E5D-A0FB-DE65145B6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3247" y="6309320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5B9A905-0E15-4F76-9B3C-1AD57382CE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4930389"/>
              </p:ext>
            </p:extLst>
          </p:nvPr>
        </p:nvGraphicFramePr>
        <p:xfrm>
          <a:off x="557673" y="1924860"/>
          <a:ext cx="7886701" cy="4212096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398507169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2461953670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590936787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3873206029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304926314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76993084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884931089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3027099846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228696351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749757630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1788666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820416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19.219.270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19.292.904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73.634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3.009.479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440237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4.747.663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4.747.663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785.701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125721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903.097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903.097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69.347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310731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16.908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16.908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3.974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487618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16.897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3.974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38671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387981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13.540.424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13.614.058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73.634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778.895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637497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13.531.511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13.605.145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73.634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778.895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180159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20.422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8.601.485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8.675.119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73.634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314.568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590514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Ayuda al Niño Limitado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912.654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912.654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503160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Atención Temprana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841.119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841.119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157.543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940191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Acceso a la Justicia de las Personas con Discapacidad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337.768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337.768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302.768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865145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Participación Inclusiva Territorial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438.945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438.945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761267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de Organizaciones Inclusivas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156.720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156.720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4.016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648257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Tránsito a la Vida Independiente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1.628.520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1.628.520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786865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Adultos con Discapacidad en Residencias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614.300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614.300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108402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8.913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8.913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332302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CEDDIS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8.913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8.913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487436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10.178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10.178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070893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3.509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964235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6.669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6.669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758345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1.371.458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137145,8%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137145,8%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120940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1.371.458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137145,8%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137145,8%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32279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21, Capítulo 08: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NACIONAL DEL ADULTO MAYOR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febrero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E821181A-5594-46DE-B7FC-2D2B9E42B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3247" y="6309320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2439A19-868F-4E0C-9DD7-00239C7465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0985797"/>
              </p:ext>
            </p:extLst>
          </p:nvPr>
        </p:nvGraphicFramePr>
        <p:xfrm>
          <a:off x="557673" y="1963862"/>
          <a:ext cx="7886701" cy="3718491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1862033833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851166921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395078858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659375661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798658805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178674701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601303624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458424478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409163777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900482107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5784763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680768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33.259.573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33.259.573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4.621.532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408132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4.554.784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4.554.784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892.065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734531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1.068.328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1.068.328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98.136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782756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23.468.965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23.468.965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2.302.757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191309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1.554.321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1.554.321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259.054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893474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Nacional de Protección a la Ancianidad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1.554.321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1.554.321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259.054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400466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21.901.704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21.901.704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2.041.299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50846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del Adulto Mayor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4.760.253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4.760.253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63.938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319396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Escuelas de Formación para Dirigentes Mayores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160.574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160.574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462949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Escuela para Funcionarios Públicos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58.449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58.449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557653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Turismo Social para el Adulto Mayor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338.464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338.464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183598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Servicios de Atención al Adulto Mayor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6.588.877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6.588.877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1.284.824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903446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Buen Trato al Adulto Mayor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119.697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119.697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8.713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930645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Envejecimiento Activo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399.641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399.641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10.776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354942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Fondo Subsidio ELEAM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7.117.331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7.117.331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629.351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477822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Cuidados Domiciliarios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725.784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725.784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4.588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487749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Centros Diurnos del Adulto Mayor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1.481.668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1.481.668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911529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Voluntariado País de Mayores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150.966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150.966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6.640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902732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12.940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12.940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479331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Iberoamericana de Seguridad Social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12.940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12.940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29901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72475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21, Capítulo 08: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NACIONAL DEL ADULTO MAYOR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febrero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99F1FD45-9414-46B7-BE62-9C070E78A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3247" y="6309320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7CBC76A-98F0-4E42-AFFD-64EE5D9359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0822683"/>
              </p:ext>
            </p:extLst>
          </p:nvPr>
        </p:nvGraphicFramePr>
        <p:xfrm>
          <a:off x="576384" y="1963862"/>
          <a:ext cx="7886701" cy="2073141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376674323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2659094680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2555406974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2890027047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359522697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075846397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4136248495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3274337295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887356697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090174134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5111529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309330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56.943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56.943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19165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357787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711620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33.345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147370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3.732.222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3.732.222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9.835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6369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3.732.222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3.732.222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9.835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658551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378.331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378.331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1.318.121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197110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369.029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369.029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593969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9.302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034746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1.318.121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65107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70664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21, Capítulo 09: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SUBSECRETARÍA DE EVALUACIÓN SOCIAL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febrero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3778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24DFA8D1-B8B7-49A1-A0FB-FA202C415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3247" y="6309320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A05B436-4C08-442F-9B81-9DCAA56BBA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1570909"/>
              </p:ext>
            </p:extLst>
          </p:nvPr>
        </p:nvGraphicFramePr>
        <p:xfrm>
          <a:off x="576384" y="1963862"/>
          <a:ext cx="7886701" cy="3224886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3068435971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258904688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415776010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1844688896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663116094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767500340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936305709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2943949997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4138053435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302181127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91659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889802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20.024.464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21.856.116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1.831.652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3.218.938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977752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8.340.276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8.433.935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93.659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1.184.563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542379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4.090.778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5.187.396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1.096.618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44.271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935502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6.265.513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4.970.236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-1.295.277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420675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4.902.794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4.902.794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742595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Iniciativas para la Superación de la Pobreza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4.902.783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4.902.783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487041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19.885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663067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3.649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608547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Colaboración INE Encuesta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3.649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91704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1.359.070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63.793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-1.295.277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689715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Encuesta Casen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1.359.070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63.793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-1.295.277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962234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1.326.897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1.326.897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13.881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139576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6.158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6.158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043078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381.672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381.672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65004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939.067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939.067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13.881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55086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1.937.652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1.936.652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1.936.223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193622,3%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105585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1.937.652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1.936.652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1.936.223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193622,3%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724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4973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Ministerio de Desarrollo Social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febrero de 2018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2565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Para el año 2018 la Partida presenta un presupuesto aprobado de </a:t>
            </a:r>
            <a:r>
              <a:rPr lang="es-CL" sz="1600" b="1" dirty="0"/>
              <a:t>$619.108 millones</a:t>
            </a:r>
            <a:r>
              <a:rPr lang="es-CL" sz="1600" dirty="0"/>
              <a:t>, de los cuales un 84,8% se destina a transferencias corrientes y de capital, con una participación de un 63,7% y 21,1% respectivamente, los que al primer trimestre registraron erogaciones del 8% y 3,6% respectivamente sobre el presupuesto vigente.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La ejecución del Ministerio del mes de febrero ascendió a </a:t>
            </a:r>
            <a:r>
              <a:rPr lang="es-CL" sz="1600" b="1" dirty="0"/>
              <a:t>$26.427 millones</a:t>
            </a:r>
            <a:r>
              <a:rPr lang="es-CL" sz="1600" dirty="0"/>
              <a:t>, es decir, un </a:t>
            </a:r>
            <a:r>
              <a:rPr lang="es-CL" sz="1600" b="1" dirty="0"/>
              <a:t>4,3%</a:t>
            </a:r>
            <a:r>
              <a:rPr lang="es-CL" sz="1600" dirty="0"/>
              <a:t> respecto de la ley inicial, con un gasto inferior en 2,4 puntos porcentuales al registrado a igual mes del año 2017.  Por su parte, la ejecución acumulada al segundo mes del año de 2018 es inferior en 13,5 puntos porcentuales a igual periodo del ejercicio anterior.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Respecto a los aumentos y disminuciones al presupuesto inicial, la Partida presenta al mes de febrero un incremento consolidado de </a:t>
            </a:r>
            <a:r>
              <a:rPr lang="es-CL" sz="1600" b="1" dirty="0"/>
              <a:t>$37.380 millones</a:t>
            </a:r>
            <a:r>
              <a:rPr lang="es-CL" sz="1600" dirty="0"/>
              <a:t>.  Afectando principalmente los gastos en “servicio de la deuda”, “prestaciones de seguridad social” y “bienes y servicios de consumo” que presentan aumentos de $36.592 millones; $899 millones; y, $1.094 millones respectivamente.  Asimismo, el subtítulo 24 “transferencias corrientes” y 22 “bienes y servicios de consumo” experimentan disminuciones por un monto de $1.222 millones y $32 millones respectivamente. 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Ministerio de Desarrollo Social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febrero de 2018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2565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Los subtítulo que presentan el mayor nivel de gasto por su incidencia en la ejecución total de la Partida con un 83%, son: </a:t>
            </a:r>
            <a:r>
              <a:rPr lang="es-CL" sz="1600" b="1" dirty="0"/>
              <a:t>“transferencias corrientes” y “servicio de la deuda”, </a:t>
            </a:r>
            <a:r>
              <a:rPr lang="es-CL" sz="1600" dirty="0"/>
              <a:t>con erogaciones de </a:t>
            </a:r>
            <a:r>
              <a:rPr lang="es-CL" sz="1600" b="1" dirty="0"/>
              <a:t>8% y 125,3% </a:t>
            </a:r>
            <a:r>
              <a:rPr lang="es-CL" sz="1600" dirty="0"/>
              <a:t>respectivamente.</a:t>
            </a:r>
            <a:r>
              <a:rPr lang="es-CL" sz="1600" b="1" dirty="0"/>
              <a:t>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r>
              <a:rPr lang="es-CL" sz="1600" dirty="0"/>
              <a:t>En cuanto a los programas, el 70% del presupuesto inicial, se concentró en el programa Ingreso Ético Familiar y Sistema Chile Solidario (37%), Fondo de Solidaridad e Inversión Social (13%) y la Corporación Nacional de Desarrollo Indígena (20%), los que al mes de febrero alcanzaron niveles de ejecución de 13,8%, 18,7% y 18,1% respectivamente, calculados respecto al presupuesto vigente.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r>
              <a:rPr lang="es-CL" sz="1600" dirty="0"/>
              <a:t>El Fondo de Solidaridad e Inversión Sociales es que presenta el mayor avance con un 18,7%, mientras que el Sistema de Protección Integral a la Infancia es el que presenta la ejecución menor con un 7,2%, explicado éste último por el bajo nivel de gasto en el  subtítulo 24 transparencias corrientes, que alcanza un gasto de 0,2%, representando el 92,9% del Servicio.</a:t>
            </a:r>
            <a:endParaRPr lang="es-CL" sz="1600" b="1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endParaRPr lang="es-CL" sz="1600" b="1" dirty="0"/>
          </a:p>
        </p:txBody>
      </p:sp>
    </p:spTree>
    <p:extLst>
      <p:ext uri="{BB962C8B-B14F-4D97-AF65-F5344CB8AC3E}">
        <p14:creationId xmlns:p14="http://schemas.microsoft.com/office/powerpoint/2010/main" val="2882976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Ministerio de Desarrollo Social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febrero de 2018 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63247" y="6309320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22087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38E744F-4489-498C-B0CC-2F94B7ECF7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4920210"/>
              </p:ext>
            </p:extLst>
          </p:nvPr>
        </p:nvGraphicFramePr>
        <p:xfrm>
          <a:off x="532796" y="1695756"/>
          <a:ext cx="7886698" cy="2272077"/>
        </p:xfrm>
        <a:graphic>
          <a:graphicData uri="http://schemas.openxmlformats.org/drawingml/2006/table">
            <a:tbl>
              <a:tblPr/>
              <a:tblGrid>
                <a:gridCol w="775646">
                  <a:extLst>
                    <a:ext uri="{9D8B030D-6E8A-4147-A177-3AD203B41FA5}">
                      <a16:colId xmlns:a16="http://schemas.microsoft.com/office/drawing/2014/main" val="3539227249"/>
                    </a:ext>
                  </a:extLst>
                </a:gridCol>
                <a:gridCol w="2596098">
                  <a:extLst>
                    <a:ext uri="{9D8B030D-6E8A-4147-A177-3AD203B41FA5}">
                      <a16:colId xmlns:a16="http://schemas.microsoft.com/office/drawing/2014/main" val="2923305663"/>
                    </a:ext>
                  </a:extLst>
                </a:gridCol>
                <a:gridCol w="775646">
                  <a:extLst>
                    <a:ext uri="{9D8B030D-6E8A-4147-A177-3AD203B41FA5}">
                      <a16:colId xmlns:a16="http://schemas.microsoft.com/office/drawing/2014/main" val="798893974"/>
                    </a:ext>
                  </a:extLst>
                </a:gridCol>
                <a:gridCol w="775646">
                  <a:extLst>
                    <a:ext uri="{9D8B030D-6E8A-4147-A177-3AD203B41FA5}">
                      <a16:colId xmlns:a16="http://schemas.microsoft.com/office/drawing/2014/main" val="535463566"/>
                    </a:ext>
                  </a:extLst>
                </a:gridCol>
                <a:gridCol w="775646">
                  <a:extLst>
                    <a:ext uri="{9D8B030D-6E8A-4147-A177-3AD203B41FA5}">
                      <a16:colId xmlns:a16="http://schemas.microsoft.com/office/drawing/2014/main" val="3836948018"/>
                    </a:ext>
                  </a:extLst>
                </a:gridCol>
                <a:gridCol w="775646">
                  <a:extLst>
                    <a:ext uri="{9D8B030D-6E8A-4147-A177-3AD203B41FA5}">
                      <a16:colId xmlns:a16="http://schemas.microsoft.com/office/drawing/2014/main" val="3707285259"/>
                    </a:ext>
                  </a:extLst>
                </a:gridCol>
                <a:gridCol w="706185">
                  <a:extLst>
                    <a:ext uri="{9D8B030D-6E8A-4147-A177-3AD203B41FA5}">
                      <a16:colId xmlns:a16="http://schemas.microsoft.com/office/drawing/2014/main" val="2603726348"/>
                    </a:ext>
                  </a:extLst>
                </a:gridCol>
                <a:gridCol w="706185">
                  <a:extLst>
                    <a:ext uri="{9D8B030D-6E8A-4147-A177-3AD203B41FA5}">
                      <a16:colId xmlns:a16="http://schemas.microsoft.com/office/drawing/2014/main" val="1832427561"/>
                    </a:ext>
                  </a:extLst>
                </a:gridCol>
              </a:tblGrid>
              <a:tr h="185134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7778696"/>
                  </a:ext>
                </a:extLst>
              </a:tr>
              <a:tr h="296214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6384729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619.108.248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656.487.821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37.379.573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101.154.727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4335995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67.859.057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67.827.242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-31.815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10.217.640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014704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13.952.603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15.047.082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1.094.479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1.052.810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3903247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16.919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915.833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898.914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3.974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4835108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394.312.776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393.091.133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-1.221.643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31.280.354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706649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2.572.298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2.619.437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47.139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257.395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470668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3.732.222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3.732.222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9.835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9086417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130.483.628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130.483.628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4.747.800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3417764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6.178.745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42.771.244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36.592.499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53.584.919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867,2%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125,3%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24642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Ministerio de Desarrollo Social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febrero de 2018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7" y="14267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la Partida 2017 - 2018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BE6F7471-4799-497D-A6ED-E95F947E9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3247" y="6309320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64DE5B3D-8C2B-4596-8BCF-265AC416A5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7" y="1882105"/>
            <a:ext cx="4085655" cy="2522297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F7A65B9C-EF84-4607-B5A4-A9E1A1E331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4007" y="1882105"/>
            <a:ext cx="4085655" cy="2522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473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Partida 21, Resumen por Capítulos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cumulada al mes de febrero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2018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A7E96BF6-BC79-4B44-89A4-37D75B7C6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3247" y="6309320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CD7B7A7E-B153-45C3-86C0-004DAE6E43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5354825"/>
              </p:ext>
            </p:extLst>
          </p:nvPr>
        </p:nvGraphicFramePr>
        <p:xfrm>
          <a:off x="532796" y="1744948"/>
          <a:ext cx="7886698" cy="2238113"/>
        </p:xfrm>
        <a:graphic>
          <a:graphicData uri="http://schemas.openxmlformats.org/drawingml/2006/table">
            <a:tbl>
              <a:tblPr/>
              <a:tblGrid>
                <a:gridCol w="319611">
                  <a:extLst>
                    <a:ext uri="{9D8B030D-6E8A-4147-A177-3AD203B41FA5}">
                      <a16:colId xmlns:a16="http://schemas.microsoft.com/office/drawing/2014/main" val="4132439462"/>
                    </a:ext>
                  </a:extLst>
                </a:gridCol>
                <a:gridCol w="295936">
                  <a:extLst>
                    <a:ext uri="{9D8B030D-6E8A-4147-A177-3AD203B41FA5}">
                      <a16:colId xmlns:a16="http://schemas.microsoft.com/office/drawing/2014/main" val="17463392"/>
                    </a:ext>
                  </a:extLst>
                </a:gridCol>
                <a:gridCol w="2654547">
                  <a:extLst>
                    <a:ext uri="{9D8B030D-6E8A-4147-A177-3AD203B41FA5}">
                      <a16:colId xmlns:a16="http://schemas.microsoft.com/office/drawing/2014/main" val="1069820653"/>
                    </a:ext>
                  </a:extLst>
                </a:gridCol>
                <a:gridCol w="793109">
                  <a:extLst>
                    <a:ext uri="{9D8B030D-6E8A-4147-A177-3AD203B41FA5}">
                      <a16:colId xmlns:a16="http://schemas.microsoft.com/office/drawing/2014/main" val="3227294924"/>
                    </a:ext>
                  </a:extLst>
                </a:gridCol>
                <a:gridCol w="793109">
                  <a:extLst>
                    <a:ext uri="{9D8B030D-6E8A-4147-A177-3AD203B41FA5}">
                      <a16:colId xmlns:a16="http://schemas.microsoft.com/office/drawing/2014/main" val="4246385053"/>
                    </a:ext>
                  </a:extLst>
                </a:gridCol>
                <a:gridCol w="793109">
                  <a:extLst>
                    <a:ext uri="{9D8B030D-6E8A-4147-A177-3AD203B41FA5}">
                      <a16:colId xmlns:a16="http://schemas.microsoft.com/office/drawing/2014/main" val="1138815400"/>
                    </a:ext>
                  </a:extLst>
                </a:gridCol>
                <a:gridCol w="793109">
                  <a:extLst>
                    <a:ext uri="{9D8B030D-6E8A-4147-A177-3AD203B41FA5}">
                      <a16:colId xmlns:a16="http://schemas.microsoft.com/office/drawing/2014/main" val="3965734531"/>
                    </a:ext>
                  </a:extLst>
                </a:gridCol>
                <a:gridCol w="722084">
                  <a:extLst>
                    <a:ext uri="{9D8B030D-6E8A-4147-A177-3AD203B41FA5}">
                      <a16:colId xmlns:a16="http://schemas.microsoft.com/office/drawing/2014/main" val="1783002129"/>
                    </a:ext>
                  </a:extLst>
                </a:gridCol>
                <a:gridCol w="722084">
                  <a:extLst>
                    <a:ext uri="{9D8B030D-6E8A-4147-A177-3AD203B41FA5}">
                      <a16:colId xmlns:a16="http://schemas.microsoft.com/office/drawing/2014/main" val="124134176"/>
                    </a:ext>
                  </a:extLst>
                </a:gridCol>
              </a:tblGrid>
              <a:tr h="1776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660389"/>
                  </a:ext>
                </a:extLst>
              </a:tr>
              <a:tr h="2842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9247645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Servicios Sociales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349.329.513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384.803.800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35.474.287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50.599.853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049818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Subsecretaría de Servicios Sociales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58.735.076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62.238.003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3.502.927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9.317.988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5772657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Ingreso Ético Familiar y Sistema Chile Solidario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239.224.487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267.275.002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28.050.515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37.277.256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9532992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Sistema de Protección Integral a la Infancia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51.369.950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55.290.795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3.920.845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4.004.609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1647379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Solidaridad e Inversión Social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84.519.485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84.519.485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15.845.083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1384383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la Juventud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8.309.663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8.309.663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1.156.229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6984323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de Desarrollo Indígena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125.254.352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125.254.352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22.703.613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333451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Discapacidad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19.219.270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19.292.904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73.634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3.009.479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4801205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Adulto Mayor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33.259.573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33.259.573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4.621.532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3127736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Evaluación Social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20.024.464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21.856.116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1.831.652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3.218.938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20482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21, Capítulo 01,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SUBSECRETARÍA DE SERVICIOS SOCIALES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febrero de 2018 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437327"/>
            <a:ext cx="821079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244AFC9A-67D6-4828-97C8-C9A6C04AE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3247" y="6309320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C8AD87B-6FAA-4BD1-96D2-5739A71E24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5355448"/>
              </p:ext>
            </p:extLst>
          </p:nvPr>
        </p:nvGraphicFramePr>
        <p:xfrm>
          <a:off x="532794" y="1936161"/>
          <a:ext cx="7886701" cy="3389421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3638494618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2639781805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863024317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777425498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4100721175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234328661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4204800403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4067059604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994135525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687515708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3708743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312735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58.735.076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62.238.003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3.502.927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9.317.988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590560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21.058.964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20.933.490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-125.474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2.903.301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088125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2.940.266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2.938.127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-2.139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194.804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954098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898.925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898.914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527958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898.925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898.914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037964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33.354.510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33.354.510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3.331.569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485928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1.710.438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1.710.438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342.088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470689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de las Familias - Programa Red Telecentros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1.710.438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1.710.438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342.088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428145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31.644.072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31.644.072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2.989.481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944442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Elige Vivir Sano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544.748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544.748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24.739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9628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de apoyo a la selección de Beneficios Sociales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6.006.995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6.006.995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1.746.507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419780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Apoyo, Monitoreo y Supervisión a la Gestión Territorial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1.169.887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1.169.887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538.206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027193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al Pago Electrónico de Prestaciones Monetarias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4.331.256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4.331.256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70632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Cuidado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3.017.787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3.017.787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570.000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537231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Pago Cuidadores de Personas con Discapacidad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8.210.606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8.210.606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102102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Apoyo a la Atención de Salud Mental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290.705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290.705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484338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Asuntos Indígenas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1.095.558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1.095.558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92.329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676161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Noche Digna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6.976.530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6.976.530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14.509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50428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DB2E8E7C-8CEF-408B-AA44-BB41A9623150}"/>
              </a:ext>
            </a:extLst>
          </p:cNvPr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21, Capítulo 01,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SUBSECRETARÍA DE SERVICIOS SOCIALES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febrero de 2018 </a:t>
            </a:r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F9350F01-A37E-49F7-A1E4-9F1D28CC621F}"/>
              </a:ext>
            </a:extLst>
          </p:cNvPr>
          <p:cNvSpPr txBox="1">
            <a:spLocks/>
          </p:cNvSpPr>
          <p:nvPr/>
        </p:nvSpPr>
        <p:spPr>
          <a:xfrm>
            <a:off x="386224" y="1437327"/>
            <a:ext cx="821079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5096CE5F-8564-4ADD-BB0D-03D27A571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3247" y="6309320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D0B1012-D94B-4963-ADA0-3ADE5103DE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1559322"/>
              </p:ext>
            </p:extLst>
          </p:nvPr>
        </p:nvGraphicFramePr>
        <p:xfrm>
          <a:off x="576384" y="1939697"/>
          <a:ext cx="7886701" cy="2073141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3244414034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287240690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702686755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1273402640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706642072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443445922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827862592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2035991146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063171607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2614942101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6612487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293472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57.605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104.744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47.139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974876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19.246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19.246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907200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24.667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24.667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3488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11.934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11.934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247790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13.692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13.692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391173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706665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1.323.720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4.008.207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2.684.487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2.888.314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869543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493.547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493.547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79.455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038417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827.673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827.673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121.998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271776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2.686.987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2.684.487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2.686.861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107474,4%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80422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74110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21, Capítulo 01, Programa 05: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INGRESO ÉTICO FAMILIAR Y SISTEMA CHILE SOLIDARIO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febrero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799399" y="1461492"/>
            <a:ext cx="382573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…1 de 2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602EDEAB-792F-4005-925B-831F79FC1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3247" y="6309320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42044D3-CDE2-48AE-9B35-D4FD5CCF9B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7327940"/>
              </p:ext>
            </p:extLst>
          </p:nvPr>
        </p:nvGraphicFramePr>
        <p:xfrm>
          <a:off x="532794" y="1960313"/>
          <a:ext cx="7886701" cy="3159072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3099843545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60147725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4006334056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2766861359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511815076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62483975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4290924436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2315433643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917948535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4278269395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2577436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929460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239.224.487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267.275.002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28.050.515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37.277.256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785957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239.223.487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239.223.487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9.225.753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419461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415.286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415.286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583752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PRODEMU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415.286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415.286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51740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131.985.231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131.985.231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7.360.112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753713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Habilidades para la Vida - JUNAEB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997.574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997.574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303632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Salud Chile Solidario - Fondo Nacional de Salud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4.144.024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4.144.024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419319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Ayudas Técnicas - SENADIS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1.828.974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1.828.974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828933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Alimentación - JUNAEB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7.835.686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7.835.686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30765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Solidaridad e Inversión Social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18.979.098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18.979.098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707412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INTEGRA - Subsecretaría de Educación Parvularia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2.376.467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2.376.467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258927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Salud Oral - JUNAEB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385.481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385.481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89997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Proempleo - Subsecretaría del Trabajo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4.246.897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4.246.897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4189740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Educacional Pro-Retención, Ley N° 19.873 - M. de Educación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16.519.213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16.519.213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33082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Educación Media - JUNAEB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1.070.699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1.070.699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794281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Empleo a la Mujer, Ley N° 20.595 - SENCE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73.601.118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73.601.118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7.360.112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00576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3607</TotalTime>
  <Words>5289</Words>
  <Application>Microsoft Office PowerPoint</Application>
  <PresentationFormat>Presentación en pantalla (4:3)</PresentationFormat>
  <Paragraphs>2782</Paragraphs>
  <Slides>19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7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EJECUCIÓN PRESUPUESTARIA DE GASTOS  acumulada al mes de febrero de 2018 Partida 21: MINISTERIO DE DESARROLLO SOCIAL</vt:lpstr>
      <vt:lpstr>Ejecución Presupuestaria de Gastos Ministerio de Desarrollo Social acumulada al mes de febrero de 2018</vt:lpstr>
      <vt:lpstr>Ejecución Presupuestaria de Gastos Ministerio de Desarrollo Social acumulada al mes de febrero de 2018 </vt:lpstr>
      <vt:lpstr>Ejecución Presupuestaria de Gastos Ministerio de Desarrollo Social acumulada al mes de febrero de 2018 </vt:lpstr>
      <vt:lpstr>Ejecución Presupuestaria de Gastos Ministerio de Desarrollo Social acumulada al mes de febrero de 2018 </vt:lpstr>
      <vt:lpstr>Ejecución Presupuestaria de Gastos Partida 21, Resumen por Capítulos acumulada al mes de febrero de 2018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189</cp:revision>
  <cp:lastPrinted>2017-06-15T16:55:12Z</cp:lastPrinted>
  <dcterms:created xsi:type="dcterms:W3CDTF">2016-06-23T13:38:47Z</dcterms:created>
  <dcterms:modified xsi:type="dcterms:W3CDTF">2018-08-10T20:53:24Z</dcterms:modified>
</cp:coreProperties>
</file>