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0" r:id="rId5"/>
    <p:sldId id="301" r:id="rId6"/>
    <p:sldId id="264" r:id="rId7"/>
    <p:sldId id="263" r:id="rId8"/>
    <p:sldId id="265" r:id="rId9"/>
    <p:sldId id="267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'resumen Capitulos'!$D$14:$D$15</c:f>
              <c:strCache>
                <c:ptCount val="2"/>
                <c:pt idx="0">
                  <c:v>Secretaría General de Gobierno</c:v>
                </c:pt>
                <c:pt idx="1">
                  <c:v>Consejo Nacional de Televisión</c:v>
                </c:pt>
              </c:strCache>
            </c:strRef>
          </c:cat>
          <c:val>
            <c:numRef>
              <c:f>'resumen Capitulos'!$E$14:$E$15</c:f>
              <c:numCache>
                <c:formatCode>0.0%</c:formatCode>
                <c:ptCount val="2"/>
                <c:pt idx="0">
                  <c:v>0.69231833873569149</c:v>
                </c:pt>
                <c:pt idx="1">
                  <c:v>0.30768166126430851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FA-4912-A19D-2EC4C9624B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Partida'!$V$16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Partida'!$W$15:$X$15</c:f>
              <c:strCache>
                <c:ptCount val="2"/>
                <c:pt idx="0">
                  <c:v>enero</c:v>
                </c:pt>
                <c:pt idx="1">
                  <c:v>Febrero</c:v>
                </c:pt>
              </c:strCache>
            </c:strRef>
          </c:cat>
          <c:val>
            <c:numRef>
              <c:f>'Resumen Partida'!$W$16:$X$16</c:f>
              <c:numCache>
                <c:formatCode>0.0%</c:formatCode>
                <c:ptCount val="2"/>
                <c:pt idx="0">
                  <c:v>5.4053771360343728E-2</c:v>
                </c:pt>
                <c:pt idx="1">
                  <c:v>4.7572562393463642E-2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9A-4754-AAE5-14F66160D975}"/>
            </c:ext>
          </c:extLst>
        </c:ser>
        <c:ser>
          <c:idx val="1"/>
          <c:order val="1"/>
          <c:tx>
            <c:strRef>
              <c:f>'Resumen Partida'!$V$17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Partida'!$W$15:$X$15</c:f>
              <c:strCache>
                <c:ptCount val="2"/>
                <c:pt idx="0">
                  <c:v>enero</c:v>
                </c:pt>
                <c:pt idx="1">
                  <c:v>Febrero</c:v>
                </c:pt>
              </c:strCache>
            </c:strRef>
          </c:cat>
          <c:val>
            <c:numRef>
              <c:f>'Resumen Partida'!$W$17:$X$17</c:f>
              <c:numCache>
                <c:formatCode>0.0%</c:formatCode>
                <c:ptCount val="2"/>
                <c:pt idx="0">
                  <c:v>4.6460314309190343E-2</c:v>
                </c:pt>
                <c:pt idx="1">
                  <c:v>4.8009099803374554E-2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59A-4754-AAE5-14F66160D9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3744640"/>
        <c:axId val="83746176"/>
      </c:barChart>
      <c:catAx>
        <c:axId val="8374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3746176"/>
        <c:crosses val="autoZero"/>
        <c:auto val="1"/>
        <c:lblAlgn val="ctr"/>
        <c:lblOffset val="100"/>
        <c:noMultiLvlLbl val="0"/>
      </c:catAx>
      <c:valAx>
        <c:axId val="8374617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837446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L"/>
              <a:t>Ejecución Acumulada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Partida'!$AI$16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2777777777777778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1543209876543213E-2"/>
                  <c:y val="-3.9001865459350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Partida'!$AJ$15:$AK$15</c:f>
              <c:strCache>
                <c:ptCount val="2"/>
                <c:pt idx="0">
                  <c:v>enero</c:v>
                </c:pt>
                <c:pt idx="1">
                  <c:v>Febrero</c:v>
                </c:pt>
              </c:strCache>
            </c:strRef>
          </c:cat>
          <c:val>
            <c:numRef>
              <c:f>'Resumen Partida'!$AJ$16:$AK$16</c:f>
              <c:numCache>
                <c:formatCode>0.0%</c:formatCode>
                <c:ptCount val="2"/>
                <c:pt idx="0">
                  <c:v>5.4053771360343728E-2</c:v>
                </c:pt>
                <c:pt idx="1">
                  <c:v>0.10162633375380738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'Resumen Partida'!$AI$17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Partida'!$AJ$15:$AK$15</c:f>
              <c:strCache>
                <c:ptCount val="2"/>
                <c:pt idx="0">
                  <c:v>enero</c:v>
                </c:pt>
                <c:pt idx="1">
                  <c:v>Febrero</c:v>
                </c:pt>
              </c:strCache>
            </c:strRef>
          </c:cat>
          <c:val>
            <c:numRef>
              <c:f>'Resumen Partida'!$AJ$17:$AK$17</c:f>
              <c:numCache>
                <c:formatCode>0.0%</c:formatCode>
                <c:ptCount val="2"/>
                <c:pt idx="0">
                  <c:v>4.6460314309190343E-2</c:v>
                </c:pt>
                <c:pt idx="1">
                  <c:v>9.4469414112564903E-2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659584"/>
        <c:axId val="148681856"/>
      </c:lineChart>
      <c:catAx>
        <c:axId val="1486595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48681856"/>
        <c:crosses val="autoZero"/>
        <c:auto val="1"/>
        <c:lblAlgn val="ctr"/>
        <c:lblOffset val="100"/>
        <c:noMultiLvlLbl val="0"/>
      </c:catAx>
      <c:valAx>
        <c:axId val="14868185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s-CL"/>
          </a:p>
        </c:txPr>
        <c:crossAx val="1486595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810" y="18583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AL MES DE FEBRERO DE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PARTIDA </a:t>
            </a:r>
            <a:r>
              <a:rPr lang="es-CL" sz="2000" b="1" dirty="0">
                <a:latin typeface="+mn-lt"/>
              </a:rPr>
              <a:t>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abril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9" name="Picture 2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478836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CL" sz="1600" dirty="0"/>
              <a:t>Al mes de </a:t>
            </a:r>
            <a:r>
              <a:rPr lang="es-CL" sz="1600" dirty="0" smtClean="0"/>
              <a:t>febrero, </a:t>
            </a:r>
            <a:r>
              <a:rPr lang="es-CL" sz="1600" dirty="0"/>
              <a:t>el Ministerio registró una ejecución que ascendió a </a:t>
            </a:r>
            <a:r>
              <a:rPr lang="es-CL" sz="1600" b="1" dirty="0" smtClean="0"/>
              <a:t>$2.760 </a:t>
            </a:r>
            <a:r>
              <a:rPr lang="es-CL" sz="1600" b="1" dirty="0"/>
              <a:t>millones</a:t>
            </a:r>
            <a:r>
              <a:rPr lang="es-CL" sz="1600" dirty="0"/>
              <a:t>, equivalente a un gasto de 4,6</a:t>
            </a:r>
            <a:r>
              <a:rPr lang="es-CL" sz="1600" b="1" dirty="0"/>
              <a:t>%</a:t>
            </a:r>
            <a:r>
              <a:rPr lang="es-CL" sz="1600" dirty="0"/>
              <a:t> respecto al presupuesto vigente</a:t>
            </a:r>
            <a:r>
              <a:rPr lang="es-CL" sz="1600" dirty="0" smtClean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MX" sz="1600" dirty="0" smtClean="0"/>
              <a:t>No se registran variaciones presupuestarias al segundo mes del año.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CL" sz="1600" dirty="0"/>
              <a:t>En cuanto a los programas, el 70% del presupuesto vigente se concentra en la Secretaría General de Gobierno y el 30% restante va dirigido al Consejo Nacional de Televisión.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s-MX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s-CL" sz="1600" dirty="0"/>
          </a:p>
        </p:txBody>
      </p:sp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293818"/>
              </p:ext>
            </p:extLst>
          </p:nvPr>
        </p:nvGraphicFramePr>
        <p:xfrm>
          <a:off x="1259632" y="35010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381315"/>
            <a:ext cx="8229600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Ejecución Presupuestaria de Gastos Acumulada al mes de FEBRERO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09329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221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Ejecución Presupuestaria de Gastos Acumulada al mes de FEBRERO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graphicFrame>
        <p:nvGraphicFramePr>
          <p:cNvPr id="7" name="2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285648"/>
              </p:ext>
            </p:extLst>
          </p:nvPr>
        </p:nvGraphicFramePr>
        <p:xfrm>
          <a:off x="467544" y="17728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873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508518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6D382921-3FD8-45C7-BB49-FFA83CCB04BE}"/>
              </a:ext>
            </a:extLst>
          </p:cNvPr>
          <p:cNvGraphicFramePr>
            <a:graphicFrameLocks noGrp="1"/>
          </p:cNvGraphicFramePr>
          <p:nvPr/>
        </p:nvGraphicFramePr>
        <p:xfrm>
          <a:off x="939798" y="3028791"/>
          <a:ext cx="7264403" cy="1945005"/>
        </p:xfrm>
        <a:graphic>
          <a:graphicData uri="http://schemas.openxmlformats.org/drawingml/2006/table">
            <a:tbl>
              <a:tblPr/>
              <a:tblGrid>
                <a:gridCol w="716882">
                  <a:extLst>
                    <a:ext uri="{9D8B030D-6E8A-4147-A177-3AD203B41FA5}">
                      <a16:colId xmlns:a16="http://schemas.microsoft.com/office/drawing/2014/main" xmlns="" val="1100981735"/>
                    </a:ext>
                  </a:extLst>
                </a:gridCol>
                <a:gridCol w="2246229">
                  <a:extLst>
                    <a:ext uri="{9D8B030D-6E8A-4147-A177-3AD203B41FA5}">
                      <a16:colId xmlns:a16="http://schemas.microsoft.com/office/drawing/2014/main" xmlns="" val="1901533082"/>
                    </a:ext>
                  </a:extLst>
                </a:gridCol>
                <a:gridCol w="716882">
                  <a:extLst>
                    <a:ext uri="{9D8B030D-6E8A-4147-A177-3AD203B41FA5}">
                      <a16:colId xmlns:a16="http://schemas.microsoft.com/office/drawing/2014/main" xmlns="" val="265602674"/>
                    </a:ext>
                  </a:extLst>
                </a:gridCol>
                <a:gridCol w="716882">
                  <a:extLst>
                    <a:ext uri="{9D8B030D-6E8A-4147-A177-3AD203B41FA5}">
                      <a16:colId xmlns:a16="http://schemas.microsoft.com/office/drawing/2014/main" xmlns="" val="2093481605"/>
                    </a:ext>
                  </a:extLst>
                </a:gridCol>
                <a:gridCol w="716882">
                  <a:extLst>
                    <a:ext uri="{9D8B030D-6E8A-4147-A177-3AD203B41FA5}">
                      <a16:colId xmlns:a16="http://schemas.microsoft.com/office/drawing/2014/main" xmlns="" val="1241267653"/>
                    </a:ext>
                  </a:extLst>
                </a:gridCol>
                <a:gridCol w="716882">
                  <a:extLst>
                    <a:ext uri="{9D8B030D-6E8A-4147-A177-3AD203B41FA5}">
                      <a16:colId xmlns:a16="http://schemas.microsoft.com/office/drawing/2014/main" xmlns="" val="1301226707"/>
                    </a:ext>
                  </a:extLst>
                </a:gridCol>
                <a:gridCol w="716882">
                  <a:extLst>
                    <a:ext uri="{9D8B030D-6E8A-4147-A177-3AD203B41FA5}">
                      <a16:colId xmlns:a16="http://schemas.microsoft.com/office/drawing/2014/main" xmlns="" val="2860512504"/>
                    </a:ext>
                  </a:extLst>
                </a:gridCol>
                <a:gridCol w="716882">
                  <a:extLst>
                    <a:ext uri="{9D8B030D-6E8A-4147-A177-3AD203B41FA5}">
                      <a16:colId xmlns:a16="http://schemas.microsoft.com/office/drawing/2014/main" xmlns="" val="2726678397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5366309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57781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29.226.126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2.760.975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89377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12.659.875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12.659.875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1.836.603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5461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4.383.895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4.383.895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46858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11.493.888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55878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343.023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11548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342.445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4916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6070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FEBRERO de 2018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486916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746A0EA1-264D-4661-864F-DF350702808C}"/>
              </a:ext>
            </a:extLst>
          </p:cNvPr>
          <p:cNvGraphicFramePr>
            <a:graphicFrameLocks noGrp="1"/>
          </p:cNvGraphicFramePr>
          <p:nvPr/>
        </p:nvGraphicFramePr>
        <p:xfrm>
          <a:off x="825499" y="3563144"/>
          <a:ext cx="7493001" cy="876300"/>
        </p:xfrm>
        <a:graphic>
          <a:graphicData uri="http://schemas.openxmlformats.org/drawingml/2006/table">
            <a:tbl>
              <a:tblPr/>
              <a:tblGrid>
                <a:gridCol w="333093">
                  <a:extLst>
                    <a:ext uri="{9D8B030D-6E8A-4147-A177-3AD203B41FA5}">
                      <a16:colId xmlns:a16="http://schemas.microsoft.com/office/drawing/2014/main" xmlns="" val="2935424401"/>
                    </a:ext>
                  </a:extLst>
                </a:gridCol>
                <a:gridCol w="279163">
                  <a:extLst>
                    <a:ext uri="{9D8B030D-6E8A-4147-A177-3AD203B41FA5}">
                      <a16:colId xmlns:a16="http://schemas.microsoft.com/office/drawing/2014/main" xmlns="" val="766252039"/>
                    </a:ext>
                  </a:extLst>
                </a:gridCol>
                <a:gridCol w="2312615">
                  <a:extLst>
                    <a:ext uri="{9D8B030D-6E8A-4147-A177-3AD203B41FA5}">
                      <a16:colId xmlns:a16="http://schemas.microsoft.com/office/drawing/2014/main" xmlns="" val="91373013"/>
                    </a:ext>
                  </a:extLst>
                </a:gridCol>
                <a:gridCol w="761355">
                  <a:extLst>
                    <a:ext uri="{9D8B030D-6E8A-4147-A177-3AD203B41FA5}">
                      <a16:colId xmlns:a16="http://schemas.microsoft.com/office/drawing/2014/main" xmlns="" val="1021807952"/>
                    </a:ext>
                  </a:extLst>
                </a:gridCol>
                <a:gridCol w="761355">
                  <a:extLst>
                    <a:ext uri="{9D8B030D-6E8A-4147-A177-3AD203B41FA5}">
                      <a16:colId xmlns:a16="http://schemas.microsoft.com/office/drawing/2014/main" xmlns="" val="4136891518"/>
                    </a:ext>
                  </a:extLst>
                </a:gridCol>
                <a:gridCol w="761355">
                  <a:extLst>
                    <a:ext uri="{9D8B030D-6E8A-4147-A177-3AD203B41FA5}">
                      <a16:colId xmlns:a16="http://schemas.microsoft.com/office/drawing/2014/main" xmlns="" val="4183019258"/>
                    </a:ext>
                  </a:extLst>
                </a:gridCol>
                <a:gridCol w="761355">
                  <a:extLst>
                    <a:ext uri="{9D8B030D-6E8A-4147-A177-3AD203B41FA5}">
                      <a16:colId xmlns:a16="http://schemas.microsoft.com/office/drawing/2014/main" xmlns="" val="657660353"/>
                    </a:ext>
                  </a:extLst>
                </a:gridCol>
                <a:gridCol w="761355">
                  <a:extLst>
                    <a:ext uri="{9D8B030D-6E8A-4147-A177-3AD203B41FA5}">
                      <a16:colId xmlns:a16="http://schemas.microsoft.com/office/drawing/2014/main" xmlns="" val="3084882751"/>
                    </a:ext>
                  </a:extLst>
                </a:gridCol>
                <a:gridCol w="761355">
                  <a:extLst>
                    <a:ext uri="{9D8B030D-6E8A-4147-A177-3AD203B41FA5}">
                      <a16:colId xmlns:a16="http://schemas.microsoft.com/office/drawing/2014/main" xmlns="" val="331040227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885638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8496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20.233.783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20.233.783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2.213.346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8785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8.992.343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8.992.343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547.629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2227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1602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37514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01,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0876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D7295414-66CE-482D-8DF6-1FD470F16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52199"/>
              </p:ext>
            </p:extLst>
          </p:nvPr>
        </p:nvGraphicFramePr>
        <p:xfrm>
          <a:off x="927613" y="1543000"/>
          <a:ext cx="7184244" cy="4351335"/>
        </p:xfrm>
        <a:graphic>
          <a:graphicData uri="http://schemas.openxmlformats.org/drawingml/2006/table">
            <a:tbl>
              <a:tblPr/>
              <a:tblGrid>
                <a:gridCol w="229375">
                  <a:extLst>
                    <a:ext uri="{9D8B030D-6E8A-4147-A177-3AD203B41FA5}">
                      <a16:colId xmlns:a16="http://schemas.microsoft.com/office/drawing/2014/main" xmlns="" val="2695524247"/>
                    </a:ext>
                  </a:extLst>
                </a:gridCol>
                <a:gridCol w="441759">
                  <a:extLst>
                    <a:ext uri="{9D8B030D-6E8A-4147-A177-3AD203B41FA5}">
                      <a16:colId xmlns:a16="http://schemas.microsoft.com/office/drawing/2014/main" xmlns="" val="3377709283"/>
                    </a:ext>
                  </a:extLst>
                </a:gridCol>
                <a:gridCol w="317160">
                  <a:extLst>
                    <a:ext uri="{9D8B030D-6E8A-4147-A177-3AD203B41FA5}">
                      <a16:colId xmlns:a16="http://schemas.microsoft.com/office/drawing/2014/main" xmlns="" val="692295129"/>
                    </a:ext>
                  </a:extLst>
                </a:gridCol>
                <a:gridCol w="2118176">
                  <a:extLst>
                    <a:ext uri="{9D8B030D-6E8A-4147-A177-3AD203B41FA5}">
                      <a16:colId xmlns:a16="http://schemas.microsoft.com/office/drawing/2014/main" xmlns="" val="985390148"/>
                    </a:ext>
                  </a:extLst>
                </a:gridCol>
                <a:gridCol w="679629">
                  <a:extLst>
                    <a:ext uri="{9D8B030D-6E8A-4147-A177-3AD203B41FA5}">
                      <a16:colId xmlns:a16="http://schemas.microsoft.com/office/drawing/2014/main" xmlns="" val="2690526484"/>
                    </a:ext>
                  </a:extLst>
                </a:gridCol>
                <a:gridCol w="679629">
                  <a:extLst>
                    <a:ext uri="{9D8B030D-6E8A-4147-A177-3AD203B41FA5}">
                      <a16:colId xmlns:a16="http://schemas.microsoft.com/office/drawing/2014/main" xmlns="" val="295837847"/>
                    </a:ext>
                  </a:extLst>
                </a:gridCol>
                <a:gridCol w="679629">
                  <a:extLst>
                    <a:ext uri="{9D8B030D-6E8A-4147-A177-3AD203B41FA5}">
                      <a16:colId xmlns:a16="http://schemas.microsoft.com/office/drawing/2014/main" xmlns="" val="3353584330"/>
                    </a:ext>
                  </a:extLst>
                </a:gridCol>
                <a:gridCol w="679629">
                  <a:extLst>
                    <a:ext uri="{9D8B030D-6E8A-4147-A177-3AD203B41FA5}">
                      <a16:colId xmlns:a16="http://schemas.microsoft.com/office/drawing/2014/main" xmlns="" val="3100174414"/>
                    </a:ext>
                  </a:extLst>
                </a:gridCol>
                <a:gridCol w="679629">
                  <a:extLst>
                    <a:ext uri="{9D8B030D-6E8A-4147-A177-3AD203B41FA5}">
                      <a16:colId xmlns:a16="http://schemas.microsoft.com/office/drawing/2014/main" xmlns="" val="1678957753"/>
                    </a:ext>
                  </a:extLst>
                </a:gridCol>
                <a:gridCol w="679629">
                  <a:extLst>
                    <a:ext uri="{9D8B030D-6E8A-4147-A177-3AD203B41FA5}">
                      <a16:colId xmlns:a16="http://schemas.microsoft.com/office/drawing/2014/main" xmlns="" val="3560269213"/>
                    </a:ext>
                  </a:extLst>
                </a:gridCol>
              </a:tblGrid>
              <a:tr h="1699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2354746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4564996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20.233.783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20.233.783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2.213.346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7748458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9.481.313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9.481.313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1.403.979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4196323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3.908.842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3.908.842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305.795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8044768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6.365.273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6.365.273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497.368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9160204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6.365.273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6.365.273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497.368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0581688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960.359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960.359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132.125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853401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946.548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946.548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174.914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3399331"/>
                  </a:ext>
                </a:extLst>
              </a:tr>
              <a:tr h="254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945.672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945.672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153.982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3730031"/>
                  </a:ext>
                </a:extLst>
              </a:tr>
              <a:tr h="254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1.811.565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1.811.565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19.510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702007"/>
                  </a:ext>
                </a:extLst>
              </a:tr>
              <a:tr h="254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1.439.155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1.439.155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0264928"/>
                  </a:ext>
                </a:extLst>
              </a:tr>
              <a:tr h="254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261.974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261.974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7923342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168.143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168.143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4904531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47.044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47.044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8213129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3686087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0031398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49.094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49.094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9700647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57.969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57.969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4723862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308.212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308.212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2897742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227.187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227.187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469989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81.025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81.025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1671634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4414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9492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02,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3BAE7070-BCD4-4E71-A83A-CF7AF4A09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279647"/>
              </p:ext>
            </p:extLst>
          </p:nvPr>
        </p:nvGraphicFramePr>
        <p:xfrm>
          <a:off x="576385" y="2140251"/>
          <a:ext cx="7886699" cy="2957521"/>
        </p:xfrm>
        <a:graphic>
          <a:graphicData uri="http://schemas.openxmlformats.org/drawingml/2006/table">
            <a:tbl>
              <a:tblPr/>
              <a:tblGrid>
                <a:gridCol w="327563">
                  <a:extLst>
                    <a:ext uri="{9D8B030D-6E8A-4147-A177-3AD203B41FA5}">
                      <a16:colId xmlns:a16="http://schemas.microsoft.com/office/drawing/2014/main" xmlns="" val="2378856823"/>
                    </a:ext>
                  </a:extLst>
                </a:gridCol>
                <a:gridCol w="302365">
                  <a:extLst>
                    <a:ext uri="{9D8B030D-6E8A-4147-A177-3AD203B41FA5}">
                      <a16:colId xmlns:a16="http://schemas.microsoft.com/office/drawing/2014/main" xmlns="" val="2844814027"/>
                    </a:ext>
                  </a:extLst>
                </a:gridCol>
                <a:gridCol w="313564">
                  <a:extLst>
                    <a:ext uri="{9D8B030D-6E8A-4147-A177-3AD203B41FA5}">
                      <a16:colId xmlns:a16="http://schemas.microsoft.com/office/drawing/2014/main" xmlns="" val="344672038"/>
                    </a:ext>
                  </a:extLst>
                </a:gridCol>
                <a:gridCol w="2956463">
                  <a:extLst>
                    <a:ext uri="{9D8B030D-6E8A-4147-A177-3AD203B41FA5}">
                      <a16:colId xmlns:a16="http://schemas.microsoft.com/office/drawing/2014/main" xmlns="" val="1575712747"/>
                    </a:ext>
                  </a:extLst>
                </a:gridCol>
                <a:gridCol w="671923">
                  <a:extLst>
                    <a:ext uri="{9D8B030D-6E8A-4147-A177-3AD203B41FA5}">
                      <a16:colId xmlns:a16="http://schemas.microsoft.com/office/drawing/2014/main" xmlns="" val="3610442711"/>
                    </a:ext>
                  </a:extLst>
                </a:gridCol>
                <a:gridCol w="671923">
                  <a:extLst>
                    <a:ext uri="{9D8B030D-6E8A-4147-A177-3AD203B41FA5}">
                      <a16:colId xmlns:a16="http://schemas.microsoft.com/office/drawing/2014/main" xmlns="" val="1625346904"/>
                    </a:ext>
                  </a:extLst>
                </a:gridCol>
                <a:gridCol w="627129">
                  <a:extLst>
                    <a:ext uri="{9D8B030D-6E8A-4147-A177-3AD203B41FA5}">
                      <a16:colId xmlns:a16="http://schemas.microsoft.com/office/drawing/2014/main" xmlns="" val="1954562232"/>
                    </a:ext>
                  </a:extLst>
                </a:gridCol>
                <a:gridCol w="671923">
                  <a:extLst>
                    <a:ext uri="{9D8B030D-6E8A-4147-A177-3AD203B41FA5}">
                      <a16:colId xmlns:a16="http://schemas.microsoft.com/office/drawing/2014/main" xmlns="" val="3195702061"/>
                    </a:ext>
                  </a:extLst>
                </a:gridCol>
                <a:gridCol w="671923">
                  <a:extLst>
                    <a:ext uri="{9D8B030D-6E8A-4147-A177-3AD203B41FA5}">
                      <a16:colId xmlns:a16="http://schemas.microsoft.com/office/drawing/2014/main" xmlns="" val="4197465509"/>
                    </a:ext>
                  </a:extLst>
                </a:gridCol>
                <a:gridCol w="671923">
                  <a:extLst>
                    <a:ext uri="{9D8B030D-6E8A-4147-A177-3AD203B41FA5}">
                      <a16:colId xmlns:a16="http://schemas.microsoft.com/office/drawing/2014/main" xmlns="" val="4018979552"/>
                    </a:ext>
                  </a:extLst>
                </a:gridCol>
              </a:tblGrid>
              <a:tr h="168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5973678"/>
                  </a:ext>
                </a:extLst>
              </a:tr>
              <a:tr h="2688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4704531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8.992.343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8.992.343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547.629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3202088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3.178.562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3.178.562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432.624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1878743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475.053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475.053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56.032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2295406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5.128.615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5.128.615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41.061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9097653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5.128.615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5.128.615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41.061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1074739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4.479.804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4.479.804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13.669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8770911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 (ex  Novasur)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648.811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648.811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27.392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5792799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174.880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174.880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6487366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14.477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14.477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9222662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78.323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78.323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2518511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6.311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2457051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34.233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34.233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11.199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1824578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33.695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33.695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10.937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1051483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538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7110923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0460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2578</TotalTime>
  <Words>1029</Words>
  <Application>Microsoft Office PowerPoint</Application>
  <PresentationFormat>Presentación en pantalla (4:3)</PresentationFormat>
  <Paragraphs>523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AL MES DE FEBRERO DE 2018 PARTIDA 20: MINISTERIO SECRETARÍA GENERAL DE GOBIERNO</vt:lpstr>
      <vt:lpstr>Ejecución Presupuestaria de Gastos Acumulada al mes de FEBRERO de 2018  Ministerio Secretaría General de Gobierno</vt:lpstr>
      <vt:lpstr>Comportamiento de Ejecución Presupuestaria de Gastos Acumulada al mes de FEBRERO de 2018  Ministerio Secretaría General de Gobierno</vt:lpstr>
      <vt:lpstr>Comportamiento de Ejecución Presupuestaria de Gastos Acumulada al mes de FEBRERO de 2018  Ministerio Secretaría General de Gobierno</vt:lpstr>
      <vt:lpstr>Ejecución Presupuestaria de Gastos Acumulada al mes de FEBRERO de 2018  Ministerio Secretaría General de Gobierno</vt:lpstr>
      <vt:lpstr>Ejecución Presupuestaria de Gastos Acumulada al mes de FEBRERO de 2018  Partida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142</cp:revision>
  <cp:lastPrinted>2016-10-11T11:56:42Z</cp:lastPrinted>
  <dcterms:created xsi:type="dcterms:W3CDTF">2016-06-23T13:38:47Z</dcterms:created>
  <dcterms:modified xsi:type="dcterms:W3CDTF">2018-09-11T21:49:33Z</dcterms:modified>
</cp:coreProperties>
</file>