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'resumen Capitulos'!$D$14:$D$15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'resumen Capitulos'!$E$14:$E$15</c:f>
              <c:numCache>
                <c:formatCode>0.0%</c:formatCode>
                <c:ptCount val="2"/>
                <c:pt idx="0">
                  <c:v>0.69231833873569149</c:v>
                </c:pt>
                <c:pt idx="1">
                  <c:v>0.30768166126430851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FA-4912-A19D-2EC4C9624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Partida'!$W$15:$X$15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Partida'!$W$16:$X$16</c:f>
              <c:numCache>
                <c:formatCode>0.0%</c:formatCode>
                <c:ptCount val="2"/>
                <c:pt idx="0">
                  <c:v>5.4053771360343728E-2</c:v>
                </c:pt>
                <c:pt idx="1">
                  <c:v>4.7572562393463642E-2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Partida'!$W$15:$X$15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Partida'!$W$17:$X$17</c:f>
              <c:numCache>
                <c:formatCode>0.0%</c:formatCode>
                <c:ptCount val="2"/>
                <c:pt idx="0">
                  <c:v>4.6460314309190343E-2</c:v>
                </c:pt>
                <c:pt idx="1">
                  <c:v>4.8009099803374554E-2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9A-4754-AAE5-14F66160D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3744640"/>
        <c:axId val="83746176"/>
      </c:barChart>
      <c:catAx>
        <c:axId val="8374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3746176"/>
        <c:crosses val="autoZero"/>
        <c:auto val="1"/>
        <c:lblAlgn val="ctr"/>
        <c:lblOffset val="100"/>
        <c:noMultiLvlLbl val="0"/>
      </c:catAx>
      <c:valAx>
        <c:axId val="83746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837446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1543209876543213E-2"/>
                  <c:y val="-3.9001865459350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Partida'!$AJ$15:$AK$15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Partida'!$AJ$16:$AK$16</c:f>
              <c:numCache>
                <c:formatCode>0.0%</c:formatCode>
                <c:ptCount val="2"/>
                <c:pt idx="0">
                  <c:v>5.4053771360343728E-2</c:v>
                </c:pt>
                <c:pt idx="1">
                  <c:v>0.10162633375380738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Partida'!$AJ$15:$AK$15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'Resumen Partida'!$AJ$17:$AK$17</c:f>
              <c:numCache>
                <c:formatCode>0.0%</c:formatCode>
                <c:ptCount val="2"/>
                <c:pt idx="0">
                  <c:v>4.6460314309190343E-2</c:v>
                </c:pt>
                <c:pt idx="1">
                  <c:v>9.4469414112564903E-2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659584"/>
        <c:axId val="148681856"/>
      </c:lineChart>
      <c:catAx>
        <c:axId val="148659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8681856"/>
        <c:crosses val="autoZero"/>
        <c:auto val="1"/>
        <c:lblAlgn val="ctr"/>
        <c:lblOffset val="100"/>
        <c:noMultiLvlLbl val="0"/>
      </c:catAx>
      <c:valAx>
        <c:axId val="1486818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48659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810" y="1858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FEBRERO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9" name="Picture 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</a:t>
            </a:r>
            <a:r>
              <a:rPr lang="es-CL" sz="1600" dirty="0" smtClean="0"/>
              <a:t>febrero, </a:t>
            </a:r>
            <a:r>
              <a:rPr lang="es-CL" sz="1600" dirty="0"/>
              <a:t>el Ministerio registró una ejecución que ascendió a </a:t>
            </a:r>
            <a:r>
              <a:rPr lang="es-CL" sz="1600" b="1" dirty="0" smtClean="0"/>
              <a:t>$2.760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4,6</a:t>
            </a:r>
            <a:r>
              <a:rPr lang="es-CL" sz="1600" b="1" dirty="0"/>
              <a:t>%</a:t>
            </a:r>
            <a:r>
              <a:rPr lang="es-CL" sz="1600" dirty="0"/>
              <a:t> 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No se registran variaciones presupuestarias al segundo mes del año.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En cuanto a los programas, el 70% del presupuesto vigente se concentra en la Secretaría General de Gobierno y el 30% restante va dirigido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93818"/>
              </p:ext>
            </p:extLst>
          </p:nvPr>
        </p:nvGraphicFramePr>
        <p:xfrm>
          <a:off x="1259632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285648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7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D382921-3FD8-45C7-BB49-FFA83CCB04BE}"/>
              </a:ext>
            </a:extLst>
          </p:cNvPr>
          <p:cNvGraphicFramePr>
            <a:graphicFrameLocks noGrp="1"/>
          </p:cNvGraphicFramePr>
          <p:nvPr/>
        </p:nvGraphicFramePr>
        <p:xfrm>
          <a:off x="939798" y="3028791"/>
          <a:ext cx="7264403" cy="1945005"/>
        </p:xfrm>
        <a:graphic>
          <a:graphicData uri="http://schemas.openxmlformats.org/drawingml/2006/table">
            <a:tbl>
              <a:tblPr/>
              <a:tblGrid>
                <a:gridCol w="716882">
                  <a:extLst>
                    <a:ext uri="{9D8B030D-6E8A-4147-A177-3AD203B41FA5}">
                      <a16:colId xmlns:a16="http://schemas.microsoft.com/office/drawing/2014/main" xmlns="" val="1100981735"/>
                    </a:ext>
                  </a:extLst>
                </a:gridCol>
                <a:gridCol w="2246229">
                  <a:extLst>
                    <a:ext uri="{9D8B030D-6E8A-4147-A177-3AD203B41FA5}">
                      <a16:colId xmlns:a16="http://schemas.microsoft.com/office/drawing/2014/main" xmlns="" val="1901533082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65602674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093481605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1241267653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1301226707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860512504"/>
                    </a:ext>
                  </a:extLst>
                </a:gridCol>
                <a:gridCol w="716882">
                  <a:extLst>
                    <a:ext uri="{9D8B030D-6E8A-4147-A177-3AD203B41FA5}">
                      <a16:colId xmlns:a16="http://schemas.microsoft.com/office/drawing/2014/main" xmlns="" val="2726678397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5366309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5778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2.760.975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8937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1.836.603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5461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4685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558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1154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491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6070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46A0EA1-264D-4661-864F-DF350702808C}"/>
              </a:ext>
            </a:extLst>
          </p:cNvPr>
          <p:cNvGraphicFramePr>
            <a:graphicFrameLocks noGrp="1"/>
          </p:cNvGraphicFramePr>
          <p:nvPr/>
        </p:nvGraphicFramePr>
        <p:xfrm>
          <a:off x="825499" y="3563144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:a16="http://schemas.microsoft.com/office/drawing/2014/main" xmlns="" val="2935424401"/>
                    </a:ext>
                  </a:extLst>
                </a:gridCol>
                <a:gridCol w="279163">
                  <a:extLst>
                    <a:ext uri="{9D8B030D-6E8A-4147-A177-3AD203B41FA5}">
                      <a16:colId xmlns:a16="http://schemas.microsoft.com/office/drawing/2014/main" xmlns="" val="766252039"/>
                    </a:ext>
                  </a:extLst>
                </a:gridCol>
                <a:gridCol w="2312615">
                  <a:extLst>
                    <a:ext uri="{9D8B030D-6E8A-4147-A177-3AD203B41FA5}">
                      <a16:colId xmlns:a16="http://schemas.microsoft.com/office/drawing/2014/main" xmlns="" val="91373013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1021807952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4136891518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4183019258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657660353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3084882751"/>
                    </a:ext>
                  </a:extLst>
                </a:gridCol>
                <a:gridCol w="761355">
                  <a:extLst>
                    <a:ext uri="{9D8B030D-6E8A-4147-A177-3AD203B41FA5}">
                      <a16:colId xmlns:a16="http://schemas.microsoft.com/office/drawing/2014/main" xmlns="" val="33104022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885638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8496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878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547.629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222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37514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0876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7295414-66CE-482D-8DF6-1FD470F16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2199"/>
              </p:ext>
            </p:extLst>
          </p:nvPr>
        </p:nvGraphicFramePr>
        <p:xfrm>
          <a:off x="927613" y="1543000"/>
          <a:ext cx="7184244" cy="4351335"/>
        </p:xfrm>
        <a:graphic>
          <a:graphicData uri="http://schemas.openxmlformats.org/drawingml/2006/table">
            <a:tbl>
              <a:tblPr/>
              <a:tblGrid>
                <a:gridCol w="229375">
                  <a:extLst>
                    <a:ext uri="{9D8B030D-6E8A-4147-A177-3AD203B41FA5}">
                      <a16:colId xmlns:a16="http://schemas.microsoft.com/office/drawing/2014/main" xmlns="" val="2695524247"/>
                    </a:ext>
                  </a:extLst>
                </a:gridCol>
                <a:gridCol w="441759">
                  <a:extLst>
                    <a:ext uri="{9D8B030D-6E8A-4147-A177-3AD203B41FA5}">
                      <a16:colId xmlns:a16="http://schemas.microsoft.com/office/drawing/2014/main" xmlns="" val="3377709283"/>
                    </a:ext>
                  </a:extLst>
                </a:gridCol>
                <a:gridCol w="317160">
                  <a:extLst>
                    <a:ext uri="{9D8B030D-6E8A-4147-A177-3AD203B41FA5}">
                      <a16:colId xmlns:a16="http://schemas.microsoft.com/office/drawing/2014/main" xmlns="" val="692295129"/>
                    </a:ext>
                  </a:extLst>
                </a:gridCol>
                <a:gridCol w="2118176">
                  <a:extLst>
                    <a:ext uri="{9D8B030D-6E8A-4147-A177-3AD203B41FA5}">
                      <a16:colId xmlns:a16="http://schemas.microsoft.com/office/drawing/2014/main" xmlns="" val="985390148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2690526484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295837847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3353584330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3100174414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1678957753"/>
                    </a:ext>
                  </a:extLst>
                </a:gridCol>
                <a:gridCol w="679629">
                  <a:extLst>
                    <a:ext uri="{9D8B030D-6E8A-4147-A177-3AD203B41FA5}">
                      <a16:colId xmlns:a16="http://schemas.microsoft.com/office/drawing/2014/main" xmlns="" val="3560269213"/>
                    </a:ext>
                  </a:extLst>
                </a:gridCol>
              </a:tblGrid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2354746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56499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2.213.346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774845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1.403.979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196323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305.795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804476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497.368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9160204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497.368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058168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85340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174.914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3399331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3730031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702007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0264928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792334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490453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213129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368608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003139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970064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472386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2897742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469989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1671634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41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BAE7070-BCD4-4E71-A83A-CF7AF4A09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279647"/>
              </p:ext>
            </p:extLst>
          </p:nvPr>
        </p:nvGraphicFramePr>
        <p:xfrm>
          <a:off x="576385" y="2140251"/>
          <a:ext cx="7886699" cy="2957521"/>
        </p:xfrm>
        <a:graphic>
          <a:graphicData uri="http://schemas.openxmlformats.org/drawingml/2006/table">
            <a:tbl>
              <a:tblPr/>
              <a:tblGrid>
                <a:gridCol w="327563">
                  <a:extLst>
                    <a:ext uri="{9D8B030D-6E8A-4147-A177-3AD203B41FA5}">
                      <a16:colId xmlns:a16="http://schemas.microsoft.com/office/drawing/2014/main" xmlns="" val="2378856823"/>
                    </a:ext>
                  </a:extLst>
                </a:gridCol>
                <a:gridCol w="302365">
                  <a:extLst>
                    <a:ext uri="{9D8B030D-6E8A-4147-A177-3AD203B41FA5}">
                      <a16:colId xmlns:a16="http://schemas.microsoft.com/office/drawing/2014/main" xmlns="" val="2844814027"/>
                    </a:ext>
                  </a:extLst>
                </a:gridCol>
                <a:gridCol w="313564">
                  <a:extLst>
                    <a:ext uri="{9D8B030D-6E8A-4147-A177-3AD203B41FA5}">
                      <a16:colId xmlns:a16="http://schemas.microsoft.com/office/drawing/2014/main" xmlns="" val="344672038"/>
                    </a:ext>
                  </a:extLst>
                </a:gridCol>
                <a:gridCol w="2956463">
                  <a:extLst>
                    <a:ext uri="{9D8B030D-6E8A-4147-A177-3AD203B41FA5}">
                      <a16:colId xmlns:a16="http://schemas.microsoft.com/office/drawing/2014/main" xmlns="" val="1575712747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xmlns="" val="3610442711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xmlns="" val="1625346904"/>
                    </a:ext>
                  </a:extLst>
                </a:gridCol>
                <a:gridCol w="627129">
                  <a:extLst>
                    <a:ext uri="{9D8B030D-6E8A-4147-A177-3AD203B41FA5}">
                      <a16:colId xmlns:a16="http://schemas.microsoft.com/office/drawing/2014/main" xmlns="" val="1954562232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xmlns="" val="3195702061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xmlns="" val="4197465509"/>
                    </a:ext>
                  </a:extLst>
                </a:gridCol>
                <a:gridCol w="671923">
                  <a:extLst>
                    <a:ext uri="{9D8B030D-6E8A-4147-A177-3AD203B41FA5}">
                      <a16:colId xmlns:a16="http://schemas.microsoft.com/office/drawing/2014/main" xmlns="" val="4018979552"/>
                    </a:ext>
                  </a:extLst>
                </a:gridCol>
              </a:tblGrid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5973678"/>
                  </a:ext>
                </a:extLst>
              </a:tr>
              <a:tr h="268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470453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547.629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3202088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432.624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187874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29540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41.061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909765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41.061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107473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877091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27.392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579279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648736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9222662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251851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245705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1824578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105148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7110923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04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1029</Words>
  <Application>Microsoft Office PowerPoint</Application>
  <PresentationFormat>Presentación en pantalla (4:3)</PresentationFormat>
  <Paragraphs>523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FEBRERO DE 2018 PARTIDA 20: MINISTERIO SECRETARÍA GENERAL DE GOBIERNO</vt:lpstr>
      <vt:lpstr>Ejecución Presupuestaria de Gastos Acumulada al mes de FEBRERO de 2018  Ministerio Secretaría General de Gobierno</vt:lpstr>
      <vt:lpstr>Comportamiento de Ejecución Presupuestaria de Gastos Acumulada al mes de FEBRERO de 2018  Ministerio Secretaría General de Gobierno</vt:lpstr>
      <vt:lpstr>Comportamiento de Ejecución Presupuestaria de Gastos Acumulada al mes de FEBRERO de 2018  Ministerio Secretaría General de Gobierno</vt:lpstr>
      <vt:lpstr>Ejecución Presupuestaria de Gastos Acumulada al mes de FEBRERO de 2018  Ministerio Secretaría General de Gobierno</vt:lpstr>
      <vt:lpstr>Ejecución Presupuestaria de Gastos Acumulada al mes de FEBRERO de 2018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142</cp:revision>
  <cp:lastPrinted>2016-10-11T11:56:42Z</cp:lastPrinted>
  <dcterms:created xsi:type="dcterms:W3CDTF">2016-06-23T13:38:47Z</dcterms:created>
  <dcterms:modified xsi:type="dcterms:W3CDTF">2018-09-11T21:49:33Z</dcterms:modified>
</cp:coreProperties>
</file>