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300" r:id="rId5"/>
    <p:sldId id="302" r:id="rId6"/>
    <p:sldId id="264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60"/>
  </p:normalViewPr>
  <p:slideViewPr>
    <p:cSldViewPr>
      <p:cViewPr>
        <p:scale>
          <a:sx n="96" d="100"/>
          <a:sy n="96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89685858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5868144" y="87015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87189975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87015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</a:t>
            </a:r>
            <a:r>
              <a:rPr lang="es-CL" sz="2400" b="1" dirty="0" smtClean="0">
                <a:latin typeface="+mn-lt"/>
              </a:rPr>
              <a:t>ACUMULADA DE </a:t>
            </a:r>
            <a:r>
              <a:rPr lang="es-CL" sz="2400" b="1" dirty="0">
                <a:latin typeface="+mn-lt"/>
              </a:rPr>
              <a:t>GASTOS</a:t>
            </a:r>
            <a:br>
              <a:rPr lang="es-CL" sz="2400" b="1" dirty="0">
                <a:latin typeface="+mn-lt"/>
              </a:rPr>
            </a:br>
            <a:r>
              <a:rPr lang="es-CL" sz="2400" b="1" cap="all" dirty="0">
                <a:latin typeface="+mn-lt"/>
              </a:rPr>
              <a:t>al mes de </a:t>
            </a:r>
            <a:r>
              <a:rPr lang="es-CL" sz="2400" b="1" cap="all" dirty="0" smtClean="0">
                <a:latin typeface="+mn-lt"/>
              </a:rPr>
              <a:t>Febrero </a:t>
            </a:r>
            <a:r>
              <a:rPr lang="es-CL" sz="2400" b="1" cap="all" dirty="0">
                <a:latin typeface="+mn-lt"/>
              </a:rPr>
              <a:t>de </a:t>
            </a:r>
            <a:r>
              <a:rPr lang="es-CL" sz="2400" b="1" cap="all" dirty="0" smtClean="0">
                <a:latin typeface="+mn-lt"/>
              </a:rPr>
              <a:t>2018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400" b="1" cap="all" dirty="0">
                <a:latin typeface="+mn-lt"/>
              </a:rPr>
              <a:t>Partida 19:</a:t>
            </a:r>
            <a:br>
              <a:rPr lang="es-CL" sz="2400" b="1" cap="all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644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04: Unidad Operativa de Control de Tránsito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56082"/>
              </p:ext>
            </p:extLst>
          </p:nvPr>
        </p:nvGraphicFramePr>
        <p:xfrm>
          <a:off x="467543" y="1772816"/>
          <a:ext cx="8157591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Hoja de cálculo" r:id="rId4" imgW="8039100" imgH="2771775" progId="Excel.Sheet.8">
                  <p:embed/>
                </p:oleObj>
              </mc:Choice>
              <mc:Fallback>
                <p:oleObj name="Hoja de cálculo" r:id="rId4" imgW="8039100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772816"/>
                        <a:ext cx="8157591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2160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05: Fiscalización y Control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867518"/>
              </p:ext>
            </p:extLst>
          </p:nvPr>
        </p:nvGraphicFramePr>
        <p:xfrm>
          <a:off x="414336" y="1628800"/>
          <a:ext cx="8201488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Hoja de cálculo" r:id="rId4" imgW="7819957" imgH="2466885" progId="Excel.Sheet.8">
                  <p:embed/>
                </p:oleObj>
              </mc:Choice>
              <mc:Fallback>
                <p:oleObj name="Hoja de cálculo" r:id="rId4" imgW="78199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06: Subsidio Nacional al Transporte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086998"/>
              </p:ext>
            </p:extLst>
          </p:nvPr>
        </p:nvGraphicFramePr>
        <p:xfrm>
          <a:off x="414336" y="1646262"/>
          <a:ext cx="8210799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Hoja de cálculo" r:id="rId4" imgW="8496300" imgH="4591140" progId="Excel.Sheet.8">
                  <p:embed/>
                </p:oleObj>
              </mc:Choice>
              <mc:Fallback>
                <p:oleObj name="Hoja de cálculo" r:id="rId4" imgW="8496300" imgH="4591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46262"/>
                        <a:ext cx="8210799" cy="459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0928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07: Programa de Desarrollo Logístico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177968"/>
              </p:ext>
            </p:extLst>
          </p:nvPr>
        </p:nvGraphicFramePr>
        <p:xfrm>
          <a:off x="414335" y="1772816"/>
          <a:ext cx="8210799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Hoja de cálculo" r:id="rId4" imgW="7848600" imgH="2866935" progId="Excel.Sheet.8">
                  <p:embed/>
                </p:oleObj>
              </mc:Choice>
              <mc:Fallback>
                <p:oleObj name="Hoja de cálculo" r:id="rId4" imgW="7848600" imgH="2866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10799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7897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10181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08: Programa de Vialidad y Transporte Urbano: SECTRA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537736"/>
              </p:ext>
            </p:extLst>
          </p:nvPr>
        </p:nvGraphicFramePr>
        <p:xfrm>
          <a:off x="414336" y="1772816"/>
          <a:ext cx="8201488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Hoja de cálculo" r:id="rId4" imgW="7819957" imgH="2781210" progId="Excel.Sheet.8">
                  <p:embed/>
                </p:oleObj>
              </mc:Choice>
              <mc:Fallback>
                <p:oleObj name="Hoja de cálculo" r:id="rId4" imgW="78199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411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02, Programa 01: Subsecretaría de Telecomunicaciones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571447"/>
              </p:ext>
            </p:extLst>
          </p:nvPr>
        </p:nvGraphicFramePr>
        <p:xfrm>
          <a:off x="414336" y="1772816"/>
          <a:ext cx="8201488" cy="3073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Hoja de cálculo" r:id="rId4" imgW="9724957" imgH="3686175" progId="Excel.Sheet.8">
                  <p:embed/>
                </p:oleObj>
              </mc:Choice>
              <mc:Fallback>
                <p:oleObj name="Hoja de cálculo" r:id="rId4" imgW="9724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3073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03, Programa 01: Junta de Aeronáutica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504021"/>
              </p:ext>
            </p:extLst>
          </p:nvPr>
        </p:nvGraphicFramePr>
        <p:xfrm>
          <a:off x="414337" y="1772816"/>
          <a:ext cx="8210798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Hoja de cálculo" r:id="rId4" imgW="7801043" imgH="2628900" progId="Excel.Sheet.8">
                  <p:embed/>
                </p:oleObj>
              </mc:Choice>
              <mc:Fallback>
                <p:oleObj name="Hoja de cálculo" r:id="rId4" imgW="7801043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10798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El Ministerio de Transportes y Telecomunicaciones presenta recursos vigentes que alcanzan a </a:t>
            </a:r>
            <a:r>
              <a:rPr lang="es-CL" sz="1600" b="1" dirty="0" smtClean="0">
                <a:latin typeface="+mn-lt"/>
              </a:rPr>
              <a:t>$1.060.434 millones</a:t>
            </a:r>
            <a:r>
              <a:rPr lang="es-CL" sz="1600" dirty="0" smtClean="0">
                <a:latin typeface="+mn-lt"/>
              </a:rPr>
              <a:t>. Se observan modificaciones presupuestarias en la Subsecretaría de Telecomunicaciones, que alcanzan los $166 millones.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</a:t>
            </a:r>
            <a:r>
              <a:rPr lang="es-CL" sz="1600" dirty="0" smtClean="0">
                <a:latin typeface="+mn-lt"/>
              </a:rPr>
              <a:t>acumulada al mes de Febrero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 smtClean="0">
                <a:latin typeface="+mn-lt"/>
              </a:rPr>
              <a:t>$83.526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equivale a </a:t>
            </a:r>
            <a:r>
              <a:rPr lang="es-CL" sz="1600" dirty="0">
                <a:latin typeface="+mn-lt"/>
              </a:rPr>
              <a:t>un </a:t>
            </a:r>
            <a:r>
              <a:rPr lang="es-CL" sz="1600" b="1" dirty="0" smtClean="0">
                <a:latin typeface="+mn-lt"/>
              </a:rPr>
              <a:t>8%</a:t>
            </a:r>
            <a:r>
              <a:rPr lang="es-CL" sz="1600" dirty="0" smtClean="0">
                <a:latin typeface="+mn-lt"/>
              </a:rPr>
              <a:t> </a:t>
            </a:r>
            <a:r>
              <a:rPr lang="es-CL" sz="1600" dirty="0">
                <a:latin typeface="+mn-lt"/>
              </a:rPr>
              <a:t>respecto de la ley </a:t>
            </a:r>
            <a:r>
              <a:rPr lang="es-CL" sz="1600" dirty="0" smtClean="0">
                <a:latin typeface="+mn-lt"/>
              </a:rPr>
              <a:t>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Las </a:t>
            </a:r>
            <a:r>
              <a:rPr lang="es-CL" sz="1600" b="1" dirty="0" smtClean="0"/>
              <a:t>transferencias de capital</a:t>
            </a:r>
            <a:r>
              <a:rPr lang="es-CL" sz="1600" dirty="0" smtClean="0"/>
              <a:t>, con un gasto de $2145 millones presentaron un 0,1% de ejecución presupuestaria.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1600" dirty="0" smtClean="0"/>
              <a:t>El gasto en </a:t>
            </a:r>
            <a:r>
              <a:rPr lang="es-CL" sz="1600" b="1" dirty="0" smtClean="0"/>
              <a:t>iniciativas de inversión,</a:t>
            </a:r>
            <a:r>
              <a:rPr lang="es-CL" sz="1600" dirty="0" smtClean="0"/>
              <a:t> presenta gasto solamente en la </a:t>
            </a:r>
            <a:r>
              <a:rPr lang="es-CL" sz="1600" b="1" dirty="0" smtClean="0"/>
              <a:t>Unidad Operativa de Control de Tránsito</a:t>
            </a:r>
            <a:r>
              <a:rPr lang="es-CL" sz="1600" dirty="0" smtClean="0"/>
              <a:t>, que alcanzó un total de $49 millones (0,6% de avance presupuestario).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 smtClean="0"/>
              <a:t>Respecto al </a:t>
            </a:r>
            <a:r>
              <a:rPr lang="es-CL" sz="1600" dirty="0"/>
              <a:t>P</a:t>
            </a:r>
            <a:r>
              <a:rPr lang="es-CL" sz="1600" dirty="0" smtClean="0"/>
              <a:t>rograma Subsidio </a:t>
            </a:r>
            <a:r>
              <a:rPr lang="es-CL" sz="1600" dirty="0"/>
              <a:t>Nacional al Transporte </a:t>
            </a:r>
            <a:r>
              <a:rPr lang="es-CL" sz="1600" dirty="0" smtClean="0"/>
              <a:t>Público, el subsidio al Transantiago, da cuenta lo que sigue: 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un gasto total de </a:t>
            </a:r>
            <a:r>
              <a:rPr lang="es-CL" sz="1600" dirty="0" smtClean="0"/>
              <a:t>$47.124 </a:t>
            </a:r>
            <a:r>
              <a:rPr lang="es-CL" sz="1600" dirty="0"/>
              <a:t>millones </a:t>
            </a:r>
            <a:r>
              <a:rPr lang="es-CL" sz="1600" dirty="0" smtClean="0"/>
              <a:t>(21% </a:t>
            </a:r>
            <a:r>
              <a:rPr lang="es-CL" sz="1600" dirty="0"/>
              <a:t>de ejecución).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0% de ejecución presupuestaria.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0% de ejecución presupuestaria</a:t>
            </a:r>
            <a:r>
              <a:rPr lang="es-CL" sz="1600" dirty="0" smtClean="0"/>
              <a:t>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Respecto al Programa Subsidio Nacional al Transporte Público, el subsidio permanente a regiones, da cuenta lo que sigue: </a:t>
            </a:r>
            <a:endParaRPr lang="es-CL" sz="1600" dirty="0" smtClean="0"/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 smtClean="0"/>
              <a:t>La asignación 24.01.512 Subsidio </a:t>
            </a:r>
            <a:r>
              <a:rPr lang="es-CL" sz="1600" b="1" dirty="0"/>
              <a:t>Nacional al Transporte Público</a:t>
            </a:r>
            <a:r>
              <a:rPr lang="es-CL" sz="1600" dirty="0"/>
              <a:t> (Tarifas a Regiones) presenta un gasto de </a:t>
            </a:r>
            <a:r>
              <a:rPr lang="es-CL" sz="1600" dirty="0" smtClean="0"/>
              <a:t>$23.999  </a:t>
            </a:r>
            <a:r>
              <a:rPr lang="es-CL" sz="1600" dirty="0"/>
              <a:t>millones con un </a:t>
            </a:r>
            <a:r>
              <a:rPr lang="es-CL" sz="1600" dirty="0" smtClean="0"/>
              <a:t>21% </a:t>
            </a:r>
            <a:r>
              <a:rPr lang="es-CL" sz="1600" dirty="0"/>
              <a:t>de </a:t>
            </a:r>
            <a:r>
              <a:rPr lang="es-CL" sz="1600" dirty="0" smtClean="0"/>
              <a:t>ejecución.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</a:t>
            </a:r>
            <a:r>
              <a:rPr lang="pt-BR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Regional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presupuestaria</a:t>
            </a: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9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922064"/>
              </p:ext>
            </p:extLst>
          </p:nvPr>
        </p:nvGraphicFramePr>
        <p:xfrm>
          <a:off x="467544" y="1815455"/>
          <a:ext cx="814828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Hoja de cálculo" r:id="rId4" imgW="7134157" imgH="2333715" progId="Excel.Sheet.8">
                  <p:embed/>
                </p:oleObj>
              </mc:Choice>
              <mc:Fallback>
                <p:oleObj name="Hoja de cálculo" r:id="rId4" imgW="7134157" imgH="23337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15455"/>
                        <a:ext cx="8148280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19,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881100"/>
              </p:ext>
            </p:extLst>
          </p:nvPr>
        </p:nvGraphicFramePr>
        <p:xfrm>
          <a:off x="414336" y="1628800"/>
          <a:ext cx="8201488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Hoja de cálculo" r:id="rId5" imgW="8753543" imgH="2486025" progId="Excel.Sheet.8">
                  <p:embed/>
                </p:oleObj>
              </mc:Choice>
              <mc:Fallback>
                <p:oleObj name="Hoja de cálculo" r:id="rId5" imgW="8753543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0080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01: Secretaría y Administración General de Transporte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985498"/>
              </p:ext>
            </p:extLst>
          </p:nvPr>
        </p:nvGraphicFramePr>
        <p:xfrm>
          <a:off x="414336" y="1872977"/>
          <a:ext cx="8201487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Hoja de cálculo" r:id="rId4" imgW="7839143" imgH="2924085" progId="Excel.Sheet.8">
                  <p:embed/>
                </p:oleObj>
              </mc:Choice>
              <mc:Fallback>
                <p:oleObj name="Hoja de cálculo" r:id="rId4" imgW="7839143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72977"/>
                        <a:ext cx="8201487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941168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02: Empresa de los Ferrocarriles del Estado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905320"/>
              </p:ext>
            </p:extLst>
          </p:nvPr>
        </p:nvGraphicFramePr>
        <p:xfrm>
          <a:off x="509588" y="1648569"/>
          <a:ext cx="8124825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Hoja de cálculo" r:id="rId4" imgW="8124757" imgH="3076665" progId="Excel.Sheet.8">
                  <p:embed/>
                </p:oleObj>
              </mc:Choice>
              <mc:Fallback>
                <p:oleObj name="Hoja de cálculo" r:id="rId4" imgW="8124757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1648569"/>
                        <a:ext cx="8124825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03: Transantiago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011977"/>
              </p:ext>
            </p:extLst>
          </p:nvPr>
        </p:nvGraphicFramePr>
        <p:xfrm>
          <a:off x="414335" y="1775817"/>
          <a:ext cx="8210799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Hoja de cálculo" r:id="rId4" imgW="7581900" imgH="3381285" progId="Excel.Sheet.8">
                  <p:embed/>
                </p:oleObj>
              </mc:Choice>
              <mc:Fallback>
                <p:oleObj name="Hoja de cálculo" r:id="rId4" imgW="7581900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75817"/>
                        <a:ext cx="8210799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698</Words>
  <Application>Microsoft Office PowerPoint</Application>
  <PresentationFormat>Presentación en pantalla (4:3)</PresentationFormat>
  <Paragraphs>76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1_Tema de Office</vt:lpstr>
      <vt:lpstr>Tema de Office</vt:lpstr>
      <vt:lpstr>Imagen de mapa de bits</vt:lpstr>
      <vt:lpstr>Hoja de cálculo</vt:lpstr>
      <vt:lpstr>EJECUCIÓN PRESUPUESTARIA ACUMULADA DE GASTOS al mes de Febrero de 2018 Partida 19: MINISTERIO DE TRANSPORTES Y TELECOMUNICACIONES</vt:lpstr>
      <vt:lpstr>Ejecución Presupuestaria de Gastos Acumulada al Mes de Febrero de 2018  Ministerio de Transportes y Telecomunicaciones</vt:lpstr>
      <vt:lpstr>Ejecución Presupuestaria de Gastos Acumulada al Mes de Febrero de 2018  Ministerio de Transportes y Telecomunicaciones</vt:lpstr>
      <vt:lpstr>Ejecución Presupuestaria de Gastos Acumulada al Mes de Febrero de 2018  Ministerio de Transportes y Telecomunicaciones</vt:lpstr>
      <vt:lpstr>Ejecución Presupuestaria de Gastos Acumulada al Mes de Febrero de 2018  Ministerio de Transportes y Telecomunicaciones</vt:lpstr>
      <vt:lpstr>Ejecución Presupuestaria de Gastos Acumulada al mes de Febrero de 2018  Partida 19,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176</cp:revision>
  <cp:lastPrinted>2017-05-12T12:49:10Z</cp:lastPrinted>
  <dcterms:created xsi:type="dcterms:W3CDTF">2016-06-23T13:38:47Z</dcterms:created>
  <dcterms:modified xsi:type="dcterms:W3CDTF">2018-08-14T20:07:02Z</dcterms:modified>
</cp:coreProperties>
</file>