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298" r:id="rId4"/>
    <p:sldId id="264" r:id="rId5"/>
    <p:sldId id="301" r:id="rId6"/>
    <p:sldId id="263" r:id="rId7"/>
    <p:sldId id="265" r:id="rId8"/>
    <p:sldId id="304" r:id="rId9"/>
    <p:sldId id="269" r:id="rId10"/>
    <p:sldId id="271" r:id="rId11"/>
    <p:sldId id="273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02-08-2018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02-08-2018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02-08-2018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febrero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VIVIENDA Y URBANISMO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PARQUE METROPOLITANO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E38C830-20E9-47A5-8896-C48B9FC0F8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216483"/>
              </p:ext>
            </p:extLst>
          </p:nvPr>
        </p:nvGraphicFramePr>
        <p:xfrm>
          <a:off x="414336" y="1934607"/>
          <a:ext cx="8201489" cy="2926786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3484449557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3629872510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292466801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3114527766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2415182479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2893707512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1924703755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455912011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4130929983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826280128"/>
                    </a:ext>
                  </a:extLst>
                </a:gridCol>
              </a:tblGrid>
              <a:tr h="173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47005"/>
                  </a:ext>
                </a:extLst>
              </a:tr>
              <a:tr h="2780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01813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1.165.932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42846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6.164.476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6.164.476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943.185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934146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2.095.544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2.095.544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220.195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660361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457259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766534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26349"/>
                  </a:ext>
                </a:extLst>
              </a:tr>
              <a:tr h="216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662047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104.652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104.652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484294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37.962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262261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244922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534191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713145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010346"/>
                  </a:ext>
                </a:extLst>
              </a:tr>
              <a:tr h="173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515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B7FAACC-8602-4106-A16A-B004A6594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058413"/>
              </p:ext>
            </p:extLst>
          </p:nvPr>
        </p:nvGraphicFramePr>
        <p:xfrm>
          <a:off x="414336" y="1934607"/>
          <a:ext cx="8210801" cy="4302697"/>
        </p:xfrm>
        <a:graphic>
          <a:graphicData uri="http://schemas.openxmlformats.org/drawingml/2006/table">
            <a:tbl>
              <a:tblPr/>
              <a:tblGrid>
                <a:gridCol w="301757">
                  <a:extLst>
                    <a:ext uri="{9D8B030D-6E8A-4147-A177-3AD203B41FA5}">
                      <a16:colId xmlns:a16="http://schemas.microsoft.com/office/drawing/2014/main" val="2635511221"/>
                    </a:ext>
                  </a:extLst>
                </a:gridCol>
                <a:gridCol w="301757">
                  <a:extLst>
                    <a:ext uri="{9D8B030D-6E8A-4147-A177-3AD203B41FA5}">
                      <a16:colId xmlns:a16="http://schemas.microsoft.com/office/drawing/2014/main" val="3533495223"/>
                    </a:ext>
                  </a:extLst>
                </a:gridCol>
                <a:gridCol w="301757">
                  <a:extLst>
                    <a:ext uri="{9D8B030D-6E8A-4147-A177-3AD203B41FA5}">
                      <a16:colId xmlns:a16="http://schemas.microsoft.com/office/drawing/2014/main" val="1152467142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2566076073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017023496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734731765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751578864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158021408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171694665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2794468314"/>
                    </a:ext>
                  </a:extLst>
                </a:gridCol>
              </a:tblGrid>
              <a:tr h="1557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707703"/>
                  </a:ext>
                </a:extLst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465708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106.557.126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1.175.350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14.528.833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766858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3.112.988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3.112.988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424.011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288071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261.409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261.409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19.584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661484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400702"/>
                  </a:ext>
                </a:extLst>
              </a:tr>
              <a:tr h="141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862755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346933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105085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519294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21.356.232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658.450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1.055.597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030989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21.356.232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658.450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1.055.597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67479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7.149.018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132586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7.149.018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844160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51.833.646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5.879.653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564709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5.879.653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939250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3.199.474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38797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82510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98.816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137849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2.581.363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800781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755763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064877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538570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512456"/>
                  </a:ext>
                </a:extLst>
              </a:tr>
              <a:tr h="173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516.900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09151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716864"/>
                  </a:ext>
                </a:extLst>
              </a:tr>
              <a:tr h="155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511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170AA08-F52D-4A0B-82DF-F9A39D6FC5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8258"/>
              </p:ext>
            </p:extLst>
          </p:nvPr>
        </p:nvGraphicFramePr>
        <p:xfrm>
          <a:off x="414336" y="1934607"/>
          <a:ext cx="8201484" cy="4199667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2601282621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2076233703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103743681"/>
                    </a:ext>
                  </a:extLst>
                </a:gridCol>
                <a:gridCol w="2703687">
                  <a:extLst>
                    <a:ext uri="{9D8B030D-6E8A-4147-A177-3AD203B41FA5}">
                      <a16:colId xmlns:a16="http://schemas.microsoft.com/office/drawing/2014/main" val="2317182620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827680391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832311587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3915341205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4078348078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689083963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2393485861"/>
                    </a:ext>
                  </a:extLst>
                </a:gridCol>
              </a:tblGrid>
              <a:tr h="146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774995"/>
                  </a:ext>
                </a:extLst>
              </a:tr>
              <a:tr h="2336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240174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66.540.512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1.437.015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3.430.270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941585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3.249.928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3.249.928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422.616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464179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427.346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427.346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044246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590171"/>
                  </a:ext>
                </a:extLst>
              </a:tr>
              <a:tr h="135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482278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1.530.650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1.530.650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078323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1.519.026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1.519.026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26.597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647757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993511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236647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17.451.307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933.174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604545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17.451.307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933.174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035239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52970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066750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177261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17.354.764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2.940.291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380070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2.940.291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702846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1.124.461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668371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316440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733.031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73200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5.784.043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5.784.043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1.082.788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188651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730628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4862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999545"/>
                  </a:ext>
                </a:extLst>
              </a:tr>
              <a:tr h="179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503.841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463788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09205"/>
                  </a:ext>
                </a:extLst>
              </a:tr>
              <a:tr h="146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180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7B7D66B-1B3C-4931-8974-ED6A8AA6E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814349"/>
              </p:ext>
            </p:extLst>
          </p:nvPr>
        </p:nvGraphicFramePr>
        <p:xfrm>
          <a:off x="414336" y="1934606"/>
          <a:ext cx="8201486" cy="4367086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2643433223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1088768313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2881591417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799422408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1393873144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1884753833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567093285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1771088213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2262020768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3332044859"/>
                    </a:ext>
                  </a:extLst>
                </a:gridCol>
              </a:tblGrid>
              <a:tr h="162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931226"/>
                  </a:ext>
                </a:extLst>
              </a:tr>
              <a:tr h="2601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035397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57.690.988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564.058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6.823.665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443033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2.492.947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2.492.947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322.333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85830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499.278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499.278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59.394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302020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931236"/>
                  </a:ext>
                </a:extLst>
              </a:tr>
              <a:tr h="205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249611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18.833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68913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826154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005098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26.628.701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564.058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480392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26.628.701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564.058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424759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1.456.563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98436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1.456.563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213021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1.456.563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578762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4.984.012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266455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4.984.012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390791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752.145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171525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309686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975.323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382104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5.890.473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5.890.473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3.155.821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976264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50.991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031403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46.983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195579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911.006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911.006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426592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882191"/>
                  </a:ext>
                </a:extLst>
              </a:tr>
              <a:tr h="162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725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672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8217279-8A3D-4CE5-A0EE-5809E35B20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134923"/>
              </p:ext>
            </p:extLst>
          </p:nvPr>
        </p:nvGraphicFramePr>
        <p:xfrm>
          <a:off x="414336" y="1934607"/>
          <a:ext cx="8210803" cy="4421732"/>
        </p:xfrm>
        <a:graphic>
          <a:graphicData uri="http://schemas.openxmlformats.org/drawingml/2006/table">
            <a:tbl>
              <a:tblPr/>
              <a:tblGrid>
                <a:gridCol w="301757">
                  <a:extLst>
                    <a:ext uri="{9D8B030D-6E8A-4147-A177-3AD203B41FA5}">
                      <a16:colId xmlns:a16="http://schemas.microsoft.com/office/drawing/2014/main" val="2567640383"/>
                    </a:ext>
                  </a:extLst>
                </a:gridCol>
                <a:gridCol w="301757">
                  <a:extLst>
                    <a:ext uri="{9D8B030D-6E8A-4147-A177-3AD203B41FA5}">
                      <a16:colId xmlns:a16="http://schemas.microsoft.com/office/drawing/2014/main" val="848231608"/>
                    </a:ext>
                  </a:extLst>
                </a:gridCol>
                <a:gridCol w="301757">
                  <a:extLst>
                    <a:ext uri="{9D8B030D-6E8A-4147-A177-3AD203B41FA5}">
                      <a16:colId xmlns:a16="http://schemas.microsoft.com/office/drawing/2014/main" val="874864196"/>
                    </a:ext>
                  </a:extLst>
                </a:gridCol>
                <a:gridCol w="2706757">
                  <a:extLst>
                    <a:ext uri="{9D8B030D-6E8A-4147-A177-3AD203B41FA5}">
                      <a16:colId xmlns:a16="http://schemas.microsoft.com/office/drawing/2014/main" val="3784405479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2303934695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484348046"/>
                    </a:ext>
                  </a:extLst>
                </a:gridCol>
                <a:gridCol w="808708">
                  <a:extLst>
                    <a:ext uri="{9D8B030D-6E8A-4147-A177-3AD203B41FA5}">
                      <a16:colId xmlns:a16="http://schemas.microsoft.com/office/drawing/2014/main" val="126578718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124147294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4080577608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892742341"/>
                    </a:ext>
                  </a:extLst>
                </a:gridCol>
              </a:tblGrid>
              <a:tr h="1524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615643"/>
                  </a:ext>
                </a:extLst>
              </a:tr>
              <a:tr h="243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025369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148.133.669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501.335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19.803.829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252370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3.056.568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3.056.568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411.237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060493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389.102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389.102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509336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687240,0%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687240,0%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579635"/>
                  </a:ext>
                </a:extLst>
              </a:tr>
              <a:tr h="178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687240,0%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687240,0%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133579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17.276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926221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636764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768626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17.005.608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38.400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247022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17.005.608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38.400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313670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5.077.732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099294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5.077.732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572195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5.077.732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700674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77.355.654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13.416.245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199428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13.416.245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796752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4.226.220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991021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227441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5.284.209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382276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2.558.256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602599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385240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1.331.236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912295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890419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984620"/>
                  </a:ext>
                </a:extLst>
              </a:tr>
              <a:tr h="187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462.935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303676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792622"/>
                  </a:ext>
                </a:extLst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856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821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6912DF4-6327-4028-BEE2-54A33AC12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23602"/>
              </p:ext>
            </p:extLst>
          </p:nvPr>
        </p:nvGraphicFramePr>
        <p:xfrm>
          <a:off x="414336" y="1934607"/>
          <a:ext cx="8201489" cy="4421742"/>
        </p:xfrm>
        <a:graphic>
          <a:graphicData uri="http://schemas.openxmlformats.org/drawingml/2006/table">
            <a:tbl>
              <a:tblPr/>
              <a:tblGrid>
                <a:gridCol w="301415">
                  <a:extLst>
                    <a:ext uri="{9D8B030D-6E8A-4147-A177-3AD203B41FA5}">
                      <a16:colId xmlns:a16="http://schemas.microsoft.com/office/drawing/2014/main" val="3746876763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4077433488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1108501525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1489002230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006594391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652975919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984942926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125811237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833344742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1325232559"/>
                    </a:ext>
                  </a:extLst>
                </a:gridCol>
              </a:tblGrid>
              <a:tr h="1468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098679"/>
                  </a:ext>
                </a:extLst>
              </a:tr>
              <a:tr h="2350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257105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235.959.502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3.500.001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27.807.650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323906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6.623.187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6.623.187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932.175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456392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750.706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750.706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127.435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932644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30.511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305110,0%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305110,0%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939613"/>
                  </a:ext>
                </a:extLst>
              </a:tr>
              <a:tr h="1634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30.511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305110,0%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305110,0%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05504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29.913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932538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628299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4.263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800661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33.820.152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3.251.098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1.421.348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664530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33.820.152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3.251.098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1.421.348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964708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5.730.369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403964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5.730.369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379698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5.730.369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614174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123.479.169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19.565.230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380471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19.565.230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858665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165.601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427706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6.021.018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79719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846613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6.377.182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100697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2.383.329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386950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156.368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909803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4.461.732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188837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835128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654884"/>
                  </a:ext>
                </a:extLst>
              </a:tr>
              <a:tr h="203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854401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964988"/>
                  </a:ext>
                </a:extLst>
              </a:tr>
              <a:tr h="146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554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019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B433760-0486-4F60-83C2-1229CBC4E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422727"/>
              </p:ext>
            </p:extLst>
          </p:nvPr>
        </p:nvGraphicFramePr>
        <p:xfrm>
          <a:off x="414336" y="1934607"/>
          <a:ext cx="8201489" cy="4225219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584474225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2024066538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481906468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1975016309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2367790465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2196118411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578028741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1752422281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2111751261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094820488"/>
                    </a:ext>
                  </a:extLst>
                </a:gridCol>
              </a:tblGrid>
              <a:tr h="1412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136293"/>
                  </a:ext>
                </a:extLst>
              </a:tr>
              <a:tr h="2260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434326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88.261.200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21.876.181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728736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3.948.701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3.948.701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554.816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417124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516.456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516.456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84.322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743315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557549"/>
                  </a:ext>
                </a:extLst>
              </a:tr>
              <a:tr h="129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906521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17.432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902723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53690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5.802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0456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14.956.513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760.694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568.944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628015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14.956.513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760.694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568.944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702766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1.482.618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92018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1.482.618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6481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1.482.618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833060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67.328.510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19.185.133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86742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19.185.133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776348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60.419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410399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3.000.164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834870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504924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4.442.007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210190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12.779.406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12.779.406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7.353.039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192044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707258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4.325.639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44716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666187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440742"/>
                  </a:ext>
                </a:extLst>
              </a:tr>
              <a:tr h="196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239.306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59767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850453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230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004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EED4280-1983-4032-9011-E2C5B4556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950139"/>
              </p:ext>
            </p:extLst>
          </p:nvPr>
        </p:nvGraphicFramePr>
        <p:xfrm>
          <a:off x="411339" y="1934607"/>
          <a:ext cx="8213797" cy="4302713"/>
        </p:xfrm>
        <a:graphic>
          <a:graphicData uri="http://schemas.openxmlformats.org/drawingml/2006/table">
            <a:tbl>
              <a:tblPr/>
              <a:tblGrid>
                <a:gridCol w="301866">
                  <a:extLst>
                    <a:ext uri="{9D8B030D-6E8A-4147-A177-3AD203B41FA5}">
                      <a16:colId xmlns:a16="http://schemas.microsoft.com/office/drawing/2014/main" val="1314110787"/>
                    </a:ext>
                  </a:extLst>
                </a:gridCol>
                <a:gridCol w="301866">
                  <a:extLst>
                    <a:ext uri="{9D8B030D-6E8A-4147-A177-3AD203B41FA5}">
                      <a16:colId xmlns:a16="http://schemas.microsoft.com/office/drawing/2014/main" val="1021630539"/>
                    </a:ext>
                  </a:extLst>
                </a:gridCol>
                <a:gridCol w="301866">
                  <a:extLst>
                    <a:ext uri="{9D8B030D-6E8A-4147-A177-3AD203B41FA5}">
                      <a16:colId xmlns:a16="http://schemas.microsoft.com/office/drawing/2014/main" val="3009511328"/>
                    </a:ext>
                  </a:extLst>
                </a:gridCol>
                <a:gridCol w="2707747">
                  <a:extLst>
                    <a:ext uri="{9D8B030D-6E8A-4147-A177-3AD203B41FA5}">
                      <a16:colId xmlns:a16="http://schemas.microsoft.com/office/drawing/2014/main" val="1395861828"/>
                    </a:ext>
                  </a:extLst>
                </a:gridCol>
                <a:gridCol w="809003">
                  <a:extLst>
                    <a:ext uri="{9D8B030D-6E8A-4147-A177-3AD203B41FA5}">
                      <a16:colId xmlns:a16="http://schemas.microsoft.com/office/drawing/2014/main" val="3810382123"/>
                    </a:ext>
                  </a:extLst>
                </a:gridCol>
                <a:gridCol w="809003">
                  <a:extLst>
                    <a:ext uri="{9D8B030D-6E8A-4147-A177-3AD203B41FA5}">
                      <a16:colId xmlns:a16="http://schemas.microsoft.com/office/drawing/2014/main" val="1528913767"/>
                    </a:ext>
                  </a:extLst>
                </a:gridCol>
                <a:gridCol w="809003">
                  <a:extLst>
                    <a:ext uri="{9D8B030D-6E8A-4147-A177-3AD203B41FA5}">
                      <a16:colId xmlns:a16="http://schemas.microsoft.com/office/drawing/2014/main" val="82457903"/>
                    </a:ext>
                  </a:extLst>
                </a:gridCol>
                <a:gridCol w="724481">
                  <a:extLst>
                    <a:ext uri="{9D8B030D-6E8A-4147-A177-3AD203B41FA5}">
                      <a16:colId xmlns:a16="http://schemas.microsoft.com/office/drawing/2014/main" val="2074554285"/>
                    </a:ext>
                  </a:extLst>
                </a:gridCol>
                <a:gridCol w="724481">
                  <a:extLst>
                    <a:ext uri="{9D8B030D-6E8A-4147-A177-3AD203B41FA5}">
                      <a16:colId xmlns:a16="http://schemas.microsoft.com/office/drawing/2014/main" val="1032810388"/>
                    </a:ext>
                  </a:extLst>
                </a:gridCol>
                <a:gridCol w="724481">
                  <a:extLst>
                    <a:ext uri="{9D8B030D-6E8A-4147-A177-3AD203B41FA5}">
                      <a16:colId xmlns:a16="http://schemas.microsoft.com/office/drawing/2014/main" val="668896256"/>
                    </a:ext>
                  </a:extLst>
                </a:gridCol>
              </a:tblGrid>
              <a:tr h="136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756436"/>
                  </a:ext>
                </a:extLst>
              </a:tr>
              <a:tr h="2183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443028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184.321.782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33.119.616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775195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4.552.316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4.552.316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635.495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092429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593.443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593.443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80.633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369169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117.052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1170520,0%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1170520,0%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676328"/>
                  </a:ext>
                </a:extLst>
              </a:tr>
              <a:tr h="11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117.052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1170520,0%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1170520,0%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153243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1.462.323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1.462.323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624253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1.436.518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1.436.518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25133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15.868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15.868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733649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9.937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105265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44.483.207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23.568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5.558.521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744642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44.483.207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23.568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5.558.521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736539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9.522.038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475844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9.522.038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275875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9.522.038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267835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100.822.312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17.205.877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07895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17.205.877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115637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375.834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591456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90.829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203190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5.901.868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858142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837559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4.795.779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531739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3.068.604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632285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85.973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593152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2.886.990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717731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27982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607353"/>
                  </a:ext>
                </a:extLst>
              </a:tr>
              <a:tr h="144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976.432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449975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518566"/>
                  </a:ext>
                </a:extLst>
              </a:tr>
              <a:tr h="136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33" marR="6633" marT="66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33" marR="6633" marT="66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95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172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A2CE11-3FE1-4FA3-A190-F6F8B43418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911980"/>
              </p:ext>
            </p:extLst>
          </p:nvPr>
        </p:nvGraphicFramePr>
        <p:xfrm>
          <a:off x="414337" y="1934607"/>
          <a:ext cx="8201486" cy="4420762"/>
        </p:xfrm>
        <a:graphic>
          <a:graphicData uri="http://schemas.openxmlformats.org/drawingml/2006/table">
            <a:tbl>
              <a:tblPr/>
              <a:tblGrid>
                <a:gridCol w="301413">
                  <a:extLst>
                    <a:ext uri="{9D8B030D-6E8A-4147-A177-3AD203B41FA5}">
                      <a16:colId xmlns:a16="http://schemas.microsoft.com/office/drawing/2014/main" val="2840667385"/>
                    </a:ext>
                  </a:extLst>
                </a:gridCol>
                <a:gridCol w="301413">
                  <a:extLst>
                    <a:ext uri="{9D8B030D-6E8A-4147-A177-3AD203B41FA5}">
                      <a16:colId xmlns:a16="http://schemas.microsoft.com/office/drawing/2014/main" val="36576660"/>
                    </a:ext>
                  </a:extLst>
                </a:gridCol>
                <a:gridCol w="301413">
                  <a:extLst>
                    <a:ext uri="{9D8B030D-6E8A-4147-A177-3AD203B41FA5}">
                      <a16:colId xmlns:a16="http://schemas.microsoft.com/office/drawing/2014/main" val="1069865573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2058993798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4265337929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674079549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3385098896"/>
                    </a:ext>
                  </a:extLst>
                </a:gridCol>
                <a:gridCol w="723396">
                  <a:extLst>
                    <a:ext uri="{9D8B030D-6E8A-4147-A177-3AD203B41FA5}">
                      <a16:colId xmlns:a16="http://schemas.microsoft.com/office/drawing/2014/main" val="1558558751"/>
                    </a:ext>
                  </a:extLst>
                </a:gridCol>
                <a:gridCol w="723396">
                  <a:extLst>
                    <a:ext uri="{9D8B030D-6E8A-4147-A177-3AD203B41FA5}">
                      <a16:colId xmlns:a16="http://schemas.microsoft.com/office/drawing/2014/main" val="3590261034"/>
                    </a:ext>
                  </a:extLst>
                </a:gridCol>
                <a:gridCol w="723396">
                  <a:extLst>
                    <a:ext uri="{9D8B030D-6E8A-4147-A177-3AD203B41FA5}">
                      <a16:colId xmlns:a16="http://schemas.microsoft.com/office/drawing/2014/main" val="1409484325"/>
                    </a:ext>
                  </a:extLst>
                </a:gridCol>
              </a:tblGrid>
              <a:tr h="142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442790"/>
                  </a:ext>
                </a:extLst>
              </a:tr>
              <a:tr h="2281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195591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322.777.456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653.872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67.432.754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160732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11.748.441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11.748.441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1.665.472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1224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872.023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872.023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128.776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929330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671649"/>
                  </a:ext>
                </a:extLst>
              </a:tr>
              <a:tr h="193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682781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877180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862384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00562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55.049.152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119.200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6.563.551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945809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55.049.152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119.200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6.563.551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687482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2.460.456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122125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2.460.456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659152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63412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172.294.916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56.614.499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799712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56.614.499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130205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1.361.855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618260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220.072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541,6%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261476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15.132.248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642292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915689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33.025.864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33.025.864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12.459.202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595636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11.629.435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76076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65.187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596942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15.746.500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285121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239867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487524"/>
                  </a:ext>
                </a:extLst>
              </a:tr>
              <a:tr h="149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534.672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293531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995743"/>
                  </a:ext>
                </a:extLst>
              </a:tr>
              <a:tr h="1425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42" marR="6842" marT="68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201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110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IX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9D21437-1715-486C-8B3A-097CEC278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580938"/>
              </p:ext>
            </p:extLst>
          </p:nvPr>
        </p:nvGraphicFramePr>
        <p:xfrm>
          <a:off x="414336" y="1934606"/>
          <a:ext cx="8201486" cy="4421756"/>
        </p:xfrm>
        <a:graphic>
          <a:graphicData uri="http://schemas.openxmlformats.org/drawingml/2006/table">
            <a:tbl>
              <a:tblPr/>
              <a:tblGrid>
                <a:gridCol w="301415">
                  <a:extLst>
                    <a:ext uri="{9D8B030D-6E8A-4147-A177-3AD203B41FA5}">
                      <a16:colId xmlns:a16="http://schemas.microsoft.com/office/drawing/2014/main" val="2259715069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2241724218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2271093355"/>
                    </a:ext>
                  </a:extLst>
                </a:gridCol>
                <a:gridCol w="2703686">
                  <a:extLst>
                    <a:ext uri="{9D8B030D-6E8A-4147-A177-3AD203B41FA5}">
                      <a16:colId xmlns:a16="http://schemas.microsoft.com/office/drawing/2014/main" val="2845948467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588904105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442912449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074927397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2260328321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942820971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156613417"/>
                    </a:ext>
                  </a:extLst>
                </a:gridCol>
              </a:tblGrid>
              <a:tr h="151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727424"/>
                  </a:ext>
                </a:extLst>
              </a:tr>
              <a:tr h="2422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967099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199.376.969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1.722.448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23.465.659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7666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3.763.290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3.763.290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506.782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99671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510.581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510.581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77.214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6244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3.847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38470,0%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38470,0%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470599"/>
                  </a:ext>
                </a:extLst>
              </a:tr>
              <a:tr h="242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3.847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38470,0%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38470,0%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87011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29.190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29.190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14713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15.852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0722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8087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36.458.894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1.329.807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48.800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15342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36.458.894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1.329.807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48.800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570209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2.675.869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73246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2.675.869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55730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2.675.869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68732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131.317.051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20.153.147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873679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20.153.147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891711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8.677.251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316394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850192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2.870.706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86939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7.656.664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0413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143.722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030041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804.804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73443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22.070.871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22.070.871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23122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141651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Pequeñas Localidades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392.641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15439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835241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286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85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contempla un presupuesto de </a:t>
            </a:r>
            <a:r>
              <a:rPr lang="es-CL" sz="1600" b="1" dirty="0">
                <a:latin typeface="+mn-lt"/>
              </a:rPr>
              <a:t>$2.517.900 millones</a:t>
            </a:r>
            <a:r>
              <a:rPr lang="es-CL" sz="1600" dirty="0">
                <a:latin typeface="+mn-lt"/>
              </a:rPr>
              <a:t>, de los cuales un 52% se destina a transferencias de capital, un 24% a préstamos y18% a iniciativas de inversión, manteniendo la incidencia en la distribución de los años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febrero ascendió a </a:t>
            </a:r>
            <a:r>
              <a:rPr lang="es-CL" sz="1600" b="1" dirty="0">
                <a:latin typeface="+mn-lt"/>
              </a:rPr>
              <a:t>$162.420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6,5%</a:t>
            </a:r>
            <a:r>
              <a:rPr lang="es-CL" sz="1600" dirty="0">
                <a:latin typeface="+mn-lt"/>
              </a:rPr>
              <a:t> respecto de la ley inicial, gasto levemente inferior al registrado a igual mes del </a:t>
            </a:r>
            <a:r>
              <a:rPr lang="es-CL" sz="1600">
                <a:latin typeface="+mn-lt"/>
              </a:rPr>
              <a:t>año 2017 </a:t>
            </a:r>
            <a:r>
              <a:rPr lang="es-CL" sz="1600" dirty="0">
                <a:latin typeface="+mn-lt"/>
              </a:rPr>
              <a:t>(0,2 puntos porcentuales).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En cuanto a los programas, </a:t>
            </a:r>
            <a:r>
              <a:rPr lang="es-CL" sz="1600" b="1" dirty="0"/>
              <a:t>el 51%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Vivienda y Urbanismo </a:t>
            </a:r>
            <a:r>
              <a:rPr lang="es-CL" sz="1600" dirty="0"/>
              <a:t>y </a:t>
            </a:r>
            <a:r>
              <a:rPr lang="es-CL" sz="1600" b="1" dirty="0"/>
              <a:t>los SERVIU de las regiones de Valparaíso, Biobío y Metropolitana de Santiago </a:t>
            </a:r>
            <a:r>
              <a:rPr lang="es-CL" sz="1600" dirty="0"/>
              <a:t>(que representan a su vez el 8%, 9%, 13% y 20% respectivamente), los que al mes de febrero alcanzaron niveles de ejecución de </a:t>
            </a:r>
            <a:r>
              <a:rPr lang="es-CL" sz="1600" b="1" dirty="0"/>
              <a:t>11,8%, 11,8%, 20,9% y 13,9%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Las mayores tasas de gastos se registraron en </a:t>
            </a:r>
            <a:r>
              <a:rPr lang="es-CL" sz="1600" b="1" dirty="0"/>
              <a:t>los SERVIU de las regiones del Libertador Bernardo O´Higgins (24,8%) y del Biobío (20,9%)</a:t>
            </a:r>
            <a:r>
              <a:rPr lang="es-CL" sz="1600" dirty="0"/>
              <a:t>.  Mientras que </a:t>
            </a:r>
            <a:r>
              <a:rPr lang="es-CL" sz="1600" b="1" dirty="0"/>
              <a:t>el SERVIU de la región de Aysén </a:t>
            </a:r>
            <a:r>
              <a:rPr lang="es-CL" sz="1600" dirty="0"/>
              <a:t>es el que presenta la </a:t>
            </a:r>
            <a:r>
              <a:rPr lang="es-CL" sz="1600" b="1" dirty="0"/>
              <a:t>menor ejecución, con un gasto de 2,1%</a:t>
            </a:r>
            <a:r>
              <a:rPr lang="es-CL" sz="1600" dirty="0"/>
              <a:t>.</a:t>
            </a:r>
            <a:endParaRPr lang="es-CL" sz="1600" b="1" u="sng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30: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5640EE8-ACE0-424A-B14D-61377A1127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923266"/>
              </p:ext>
            </p:extLst>
          </p:nvPr>
        </p:nvGraphicFramePr>
        <p:xfrm>
          <a:off x="425929" y="1934607"/>
          <a:ext cx="8189897" cy="4421755"/>
        </p:xfrm>
        <a:graphic>
          <a:graphicData uri="http://schemas.openxmlformats.org/drawingml/2006/table">
            <a:tbl>
              <a:tblPr/>
              <a:tblGrid>
                <a:gridCol w="300989">
                  <a:extLst>
                    <a:ext uri="{9D8B030D-6E8A-4147-A177-3AD203B41FA5}">
                      <a16:colId xmlns:a16="http://schemas.microsoft.com/office/drawing/2014/main" val="2534953663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78179447"/>
                    </a:ext>
                  </a:extLst>
                </a:gridCol>
                <a:gridCol w="300989">
                  <a:extLst>
                    <a:ext uri="{9D8B030D-6E8A-4147-A177-3AD203B41FA5}">
                      <a16:colId xmlns:a16="http://schemas.microsoft.com/office/drawing/2014/main" val="3220854347"/>
                    </a:ext>
                  </a:extLst>
                </a:gridCol>
                <a:gridCol w="2699864">
                  <a:extLst>
                    <a:ext uri="{9D8B030D-6E8A-4147-A177-3AD203B41FA5}">
                      <a16:colId xmlns:a16="http://schemas.microsoft.com/office/drawing/2014/main" val="1851641642"/>
                    </a:ext>
                  </a:extLst>
                </a:gridCol>
                <a:gridCol w="806649">
                  <a:extLst>
                    <a:ext uri="{9D8B030D-6E8A-4147-A177-3AD203B41FA5}">
                      <a16:colId xmlns:a16="http://schemas.microsoft.com/office/drawing/2014/main" val="1438448923"/>
                    </a:ext>
                  </a:extLst>
                </a:gridCol>
                <a:gridCol w="806649">
                  <a:extLst>
                    <a:ext uri="{9D8B030D-6E8A-4147-A177-3AD203B41FA5}">
                      <a16:colId xmlns:a16="http://schemas.microsoft.com/office/drawing/2014/main" val="1880596013"/>
                    </a:ext>
                  </a:extLst>
                </a:gridCol>
                <a:gridCol w="806649">
                  <a:extLst>
                    <a:ext uri="{9D8B030D-6E8A-4147-A177-3AD203B41FA5}">
                      <a16:colId xmlns:a16="http://schemas.microsoft.com/office/drawing/2014/main" val="2778038380"/>
                    </a:ext>
                  </a:extLst>
                </a:gridCol>
                <a:gridCol w="722373">
                  <a:extLst>
                    <a:ext uri="{9D8B030D-6E8A-4147-A177-3AD203B41FA5}">
                      <a16:colId xmlns:a16="http://schemas.microsoft.com/office/drawing/2014/main" val="2333716439"/>
                    </a:ext>
                  </a:extLst>
                </a:gridCol>
                <a:gridCol w="722373">
                  <a:extLst>
                    <a:ext uri="{9D8B030D-6E8A-4147-A177-3AD203B41FA5}">
                      <a16:colId xmlns:a16="http://schemas.microsoft.com/office/drawing/2014/main" val="1906963518"/>
                    </a:ext>
                  </a:extLst>
                </a:gridCol>
                <a:gridCol w="722373">
                  <a:extLst>
                    <a:ext uri="{9D8B030D-6E8A-4147-A177-3AD203B41FA5}">
                      <a16:colId xmlns:a16="http://schemas.microsoft.com/office/drawing/2014/main" val="365061891"/>
                    </a:ext>
                  </a:extLst>
                </a:gridCol>
              </a:tblGrid>
              <a:tr h="1545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241426"/>
                  </a:ext>
                </a:extLst>
              </a:tr>
              <a:tr h="247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32153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117.186.576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1.115.632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14.215.932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335325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4.299.607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4.299.607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577.767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963597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324.951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324.951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47.473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468506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731408"/>
                  </a:ext>
                </a:extLst>
              </a:tr>
              <a:tr h="15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825505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14.594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216880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10.593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958988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20611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21.692.601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2.019.088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136526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21.692.601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2.019.088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521617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901160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282666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291878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63.422.020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11.567.201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963601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11.567.201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541028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2.518.531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542096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024818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3.532.262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499682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4.091.017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792066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74.446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135594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1.350.945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485867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92867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59569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Pequeñas Localidades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23584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935419"/>
                  </a:ext>
                </a:extLst>
              </a:tr>
              <a:tr h="154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037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655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CEB8B4B-9BEA-4DCA-A7B4-B531B7894C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443685"/>
              </p:ext>
            </p:extLst>
          </p:nvPr>
        </p:nvGraphicFramePr>
        <p:xfrm>
          <a:off x="414336" y="1934607"/>
          <a:ext cx="8201488" cy="4302706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2818233724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3989201326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3200402197"/>
                    </a:ext>
                  </a:extLst>
                </a:gridCol>
                <a:gridCol w="2703688">
                  <a:extLst>
                    <a:ext uri="{9D8B030D-6E8A-4147-A177-3AD203B41FA5}">
                      <a16:colId xmlns:a16="http://schemas.microsoft.com/office/drawing/2014/main" val="4044335295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2876893487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2619491271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3940419648"/>
                    </a:ext>
                  </a:extLst>
                </a:gridCol>
                <a:gridCol w="723396">
                  <a:extLst>
                    <a:ext uri="{9D8B030D-6E8A-4147-A177-3AD203B41FA5}">
                      <a16:colId xmlns:a16="http://schemas.microsoft.com/office/drawing/2014/main" val="1803383250"/>
                    </a:ext>
                  </a:extLst>
                </a:gridCol>
                <a:gridCol w="723396">
                  <a:extLst>
                    <a:ext uri="{9D8B030D-6E8A-4147-A177-3AD203B41FA5}">
                      <a16:colId xmlns:a16="http://schemas.microsoft.com/office/drawing/2014/main" val="1851216153"/>
                    </a:ext>
                  </a:extLst>
                </a:gridCol>
                <a:gridCol w="723396">
                  <a:extLst>
                    <a:ext uri="{9D8B030D-6E8A-4147-A177-3AD203B41FA5}">
                      <a16:colId xmlns:a16="http://schemas.microsoft.com/office/drawing/2014/main" val="2472241011"/>
                    </a:ext>
                  </a:extLst>
                </a:gridCol>
              </a:tblGrid>
              <a:tr h="1655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574916"/>
                  </a:ext>
                </a:extLst>
              </a:tr>
              <a:tr h="2648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602109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30.638.250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607.004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2.105.514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1498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2.676.247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2.676.247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341.052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674503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247.235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247.235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38.759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859246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798365"/>
                  </a:ext>
                </a:extLst>
              </a:tr>
              <a:tr h="168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561067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72516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56552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4820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8.850.205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579.568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889699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8.850.205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579.568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59691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182.398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200037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182.398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037594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182.398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47649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15.025.462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1.543.101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231123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1.543.101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293567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885.459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65955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1.890.168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1.890.168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369.823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00056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5.363.697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5.363.697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275.368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21297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12.451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187846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807743"/>
                  </a:ext>
                </a:extLst>
              </a:tr>
              <a:tr h="227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27.436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45198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506622"/>
                  </a:ext>
                </a:extLst>
              </a:tr>
              <a:tr h="16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118" marR="8118" marT="8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118" marR="8118" marT="81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28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03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839A54B-25FE-4861-BFDD-0E8F4705B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786144"/>
              </p:ext>
            </p:extLst>
          </p:nvPr>
        </p:nvGraphicFramePr>
        <p:xfrm>
          <a:off x="414336" y="1934607"/>
          <a:ext cx="8201486" cy="4365413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2898532128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3353280728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3850963496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3095753230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4107746492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3853327328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1306805033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2232271436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679080655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2102611080"/>
                    </a:ext>
                  </a:extLst>
                </a:gridCol>
              </a:tblGrid>
              <a:tr h="162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019854"/>
                  </a:ext>
                </a:extLst>
              </a:tr>
              <a:tr h="262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072063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59.319.110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370.354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1.246.418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070692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2.740.190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2.740.190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363.680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656669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220.138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220.138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22.060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017225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936568"/>
                  </a:ext>
                </a:extLst>
              </a:tr>
              <a:tr h="203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57150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24.722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630125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15421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198839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11.867.162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370.354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93993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11.867.162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370.354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001319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331765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111293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18598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860.678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143237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860.678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935622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4.562.575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4.562.575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540.888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683713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55434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231.002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69977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88.788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34356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30205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343939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3.209.987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3.209.987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2056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644302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0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598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REGIÓN METROPOLITANA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04B0C22-78EC-49BD-B3CF-1EC2F36E8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486688"/>
              </p:ext>
            </p:extLst>
          </p:nvPr>
        </p:nvGraphicFramePr>
        <p:xfrm>
          <a:off x="414336" y="1934607"/>
          <a:ext cx="8201487" cy="4327214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3820124630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520002544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2935719051"/>
                    </a:ext>
                  </a:extLst>
                </a:gridCol>
                <a:gridCol w="2703690">
                  <a:extLst>
                    <a:ext uri="{9D8B030D-6E8A-4147-A177-3AD203B41FA5}">
                      <a16:colId xmlns:a16="http://schemas.microsoft.com/office/drawing/2014/main" val="3778561876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3593934764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3271788706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3496090130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575884243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1428832876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1605709360"/>
                    </a:ext>
                  </a:extLst>
                </a:gridCol>
              </a:tblGrid>
              <a:tr h="1412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287281"/>
                  </a:ext>
                </a:extLst>
              </a:tr>
              <a:tr h="2260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650225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518.533.354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7.803.790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71.852.287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75730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15.109.333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15.109.333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2.033.827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398895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1.680.496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1.680.496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212.335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968129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1.818.893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1.004.500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10045000,0%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294475"/>
                  </a:ext>
                </a:extLst>
              </a:tr>
              <a:tr h="201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1.818.893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1.004.500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10045000,0%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901176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115.897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115.897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877577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33.817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33.817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431909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732255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48.998.646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3.605.000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789806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48.998.646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3.605.000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607697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9.854.337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198208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9.854.337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510763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9.854.337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864809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273.688.666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58.747.288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201519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58.747.288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94021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70.143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312,6%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812761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22.758.594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485727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146.067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362159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13.107.297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360559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16.652.355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722845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289488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6.012.832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915603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Integración Social y Territorial DS19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26.576.855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26.576.855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24322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104643"/>
                  </a:ext>
                </a:extLst>
              </a:tr>
              <a:tr h="226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2.379.897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969728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541907"/>
                  </a:ext>
                </a:extLst>
              </a:tr>
              <a:tr h="141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64" marR="7064" marT="7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64" marR="7064" marT="70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981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792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510DEB2-0E0A-46AB-9272-42171ACC12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286569"/>
              </p:ext>
            </p:extLst>
          </p:nvPr>
        </p:nvGraphicFramePr>
        <p:xfrm>
          <a:off x="414336" y="1934606"/>
          <a:ext cx="8272464" cy="4230699"/>
        </p:xfrm>
        <a:graphic>
          <a:graphicData uri="http://schemas.openxmlformats.org/drawingml/2006/table">
            <a:tbl>
              <a:tblPr/>
              <a:tblGrid>
                <a:gridCol w="304023">
                  <a:extLst>
                    <a:ext uri="{9D8B030D-6E8A-4147-A177-3AD203B41FA5}">
                      <a16:colId xmlns:a16="http://schemas.microsoft.com/office/drawing/2014/main" val="2515206324"/>
                    </a:ext>
                  </a:extLst>
                </a:gridCol>
                <a:gridCol w="304023">
                  <a:extLst>
                    <a:ext uri="{9D8B030D-6E8A-4147-A177-3AD203B41FA5}">
                      <a16:colId xmlns:a16="http://schemas.microsoft.com/office/drawing/2014/main" val="4018532874"/>
                    </a:ext>
                  </a:extLst>
                </a:gridCol>
                <a:gridCol w="304023">
                  <a:extLst>
                    <a:ext uri="{9D8B030D-6E8A-4147-A177-3AD203B41FA5}">
                      <a16:colId xmlns:a16="http://schemas.microsoft.com/office/drawing/2014/main" val="2807751667"/>
                    </a:ext>
                  </a:extLst>
                </a:gridCol>
                <a:gridCol w="2727084">
                  <a:extLst>
                    <a:ext uri="{9D8B030D-6E8A-4147-A177-3AD203B41FA5}">
                      <a16:colId xmlns:a16="http://schemas.microsoft.com/office/drawing/2014/main" val="2418713079"/>
                    </a:ext>
                  </a:extLst>
                </a:gridCol>
                <a:gridCol w="814781">
                  <a:extLst>
                    <a:ext uri="{9D8B030D-6E8A-4147-A177-3AD203B41FA5}">
                      <a16:colId xmlns:a16="http://schemas.microsoft.com/office/drawing/2014/main" val="2436734485"/>
                    </a:ext>
                  </a:extLst>
                </a:gridCol>
                <a:gridCol w="814781">
                  <a:extLst>
                    <a:ext uri="{9D8B030D-6E8A-4147-A177-3AD203B41FA5}">
                      <a16:colId xmlns:a16="http://schemas.microsoft.com/office/drawing/2014/main" val="290091429"/>
                    </a:ext>
                  </a:extLst>
                </a:gridCol>
                <a:gridCol w="814781">
                  <a:extLst>
                    <a:ext uri="{9D8B030D-6E8A-4147-A177-3AD203B41FA5}">
                      <a16:colId xmlns:a16="http://schemas.microsoft.com/office/drawing/2014/main" val="2419772552"/>
                    </a:ext>
                  </a:extLst>
                </a:gridCol>
                <a:gridCol w="729656">
                  <a:extLst>
                    <a:ext uri="{9D8B030D-6E8A-4147-A177-3AD203B41FA5}">
                      <a16:colId xmlns:a16="http://schemas.microsoft.com/office/drawing/2014/main" val="455004253"/>
                    </a:ext>
                  </a:extLst>
                </a:gridCol>
                <a:gridCol w="729656">
                  <a:extLst>
                    <a:ext uri="{9D8B030D-6E8A-4147-A177-3AD203B41FA5}">
                      <a16:colId xmlns:a16="http://schemas.microsoft.com/office/drawing/2014/main" val="2839218088"/>
                    </a:ext>
                  </a:extLst>
                </a:gridCol>
                <a:gridCol w="729656">
                  <a:extLst>
                    <a:ext uri="{9D8B030D-6E8A-4147-A177-3AD203B41FA5}">
                      <a16:colId xmlns:a16="http://schemas.microsoft.com/office/drawing/2014/main" val="1401903097"/>
                    </a:ext>
                  </a:extLst>
                </a:gridCol>
              </a:tblGrid>
              <a:tr h="172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709213"/>
                  </a:ext>
                </a:extLst>
              </a:tr>
              <a:tr h="2752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31862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63.456.739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6.932.487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001988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2.080.911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2.080.911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292.405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981497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241.710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241.710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29.978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262729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635913"/>
                  </a:ext>
                </a:extLst>
              </a:tr>
              <a:tr h="170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160761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864848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394189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4.286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4.286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926786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19.225.631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71.978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732483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19.225.631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71.978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120840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836.283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302563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836.283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42079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836.283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501192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5.701.843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331787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5.701.843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631253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1.448.334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296284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1.188.439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950862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3.049.782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787331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7.246.852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7.246.852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083124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(DS 19)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222296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48646"/>
                  </a:ext>
                </a:extLst>
              </a:tr>
              <a:tr h="172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499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7157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A60D338-4541-419B-937B-5D0BB7ED6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747441"/>
              </p:ext>
            </p:extLst>
          </p:nvPr>
        </p:nvGraphicFramePr>
        <p:xfrm>
          <a:off x="414336" y="1934606"/>
          <a:ext cx="8201487" cy="4421750"/>
        </p:xfrm>
        <a:graphic>
          <a:graphicData uri="http://schemas.openxmlformats.org/drawingml/2006/table">
            <a:tbl>
              <a:tblPr/>
              <a:tblGrid>
                <a:gridCol w="301415">
                  <a:extLst>
                    <a:ext uri="{9D8B030D-6E8A-4147-A177-3AD203B41FA5}">
                      <a16:colId xmlns:a16="http://schemas.microsoft.com/office/drawing/2014/main" val="1051763279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2308179920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2004996609"/>
                    </a:ext>
                  </a:extLst>
                </a:gridCol>
                <a:gridCol w="2703687">
                  <a:extLst>
                    <a:ext uri="{9D8B030D-6E8A-4147-A177-3AD203B41FA5}">
                      <a16:colId xmlns:a16="http://schemas.microsoft.com/office/drawing/2014/main" val="106018690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624446126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1804013978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2910891649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2922539283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2221804083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2766880729"/>
                    </a:ext>
                  </a:extLst>
                </a:gridCol>
              </a:tblGrid>
              <a:tr h="1570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229201"/>
                  </a:ext>
                </a:extLst>
              </a:tr>
              <a:tr h="2513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505905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63.670.380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920.118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3.929.033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357968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2.110.170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2.110.170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283.745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844948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218.250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218.250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42.386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87617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68728"/>
                  </a:ext>
                </a:extLst>
              </a:tr>
              <a:tr h="197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317437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18.468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18172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57352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188053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8.905.218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9.754.722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849.504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36.023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159862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63.826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36.681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340427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8.878.073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9.690.896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812.823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36.023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941313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2.790.267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340751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2.790.267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464626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2.790.267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812438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12.634.384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776.612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505369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776.612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243177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662.871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886191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287196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81.548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819786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234151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498713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372140"/>
                  </a:ext>
                </a:extLst>
              </a:tr>
              <a:tr h="202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70.614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942573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976843"/>
                  </a:ext>
                </a:extLst>
              </a:tr>
              <a:tr h="15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945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0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70A9BB5-303B-4FBA-8863-A393D9625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895437"/>
              </p:ext>
            </p:extLst>
          </p:nvPr>
        </p:nvGraphicFramePr>
        <p:xfrm>
          <a:off x="414338" y="2007047"/>
          <a:ext cx="8201487" cy="2646089"/>
        </p:xfrm>
        <a:graphic>
          <a:graphicData uri="http://schemas.openxmlformats.org/drawingml/2006/table">
            <a:tbl>
              <a:tblPr/>
              <a:tblGrid>
                <a:gridCol w="876123">
                  <a:extLst>
                    <a:ext uri="{9D8B030D-6E8A-4147-A177-3AD203B41FA5}">
                      <a16:colId xmlns:a16="http://schemas.microsoft.com/office/drawing/2014/main" val="4281913968"/>
                    </a:ext>
                  </a:extLst>
                </a:gridCol>
                <a:gridCol w="2506686">
                  <a:extLst>
                    <a:ext uri="{9D8B030D-6E8A-4147-A177-3AD203B41FA5}">
                      <a16:colId xmlns:a16="http://schemas.microsoft.com/office/drawing/2014/main" val="439743429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3356994892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4009195184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2937844288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3179178670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1990089396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498166485"/>
                    </a:ext>
                  </a:extLst>
                </a:gridCol>
              </a:tblGrid>
              <a:tr h="18123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026632"/>
                  </a:ext>
                </a:extLst>
              </a:tr>
              <a:tr h="28998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51832"/>
                  </a:ext>
                </a:extLst>
              </a:tr>
              <a:tr h="1812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2.517.900.271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2.517.900.271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344.183.535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602607"/>
                  </a:ext>
                </a:extLst>
              </a:tr>
              <a:tr h="181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138.574.971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138.574.971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19.482.121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541382"/>
                  </a:ext>
                </a:extLst>
              </a:tr>
              <a:tr h="181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23.265.170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23.265.170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1.808.955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399766"/>
                  </a:ext>
                </a:extLst>
              </a:tr>
              <a:tr h="181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91037"/>
                  </a:ext>
                </a:extLst>
              </a:tr>
              <a:tr h="181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491546"/>
                  </a:ext>
                </a:extLst>
              </a:tr>
              <a:tr h="181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053137"/>
                  </a:ext>
                </a:extLst>
              </a:tr>
              <a:tr h="181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4.221.505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4.221.505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1.236.617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182284"/>
                  </a:ext>
                </a:extLst>
              </a:tr>
              <a:tr h="181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7.963.057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7.963.057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108.109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893016"/>
                  </a:ext>
                </a:extLst>
              </a:tr>
              <a:tr h="181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440.734.738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443.035.308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2.300.570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17.348.100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11681"/>
                  </a:ext>
                </a:extLst>
              </a:tr>
              <a:tr h="181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49.220.468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411502"/>
                  </a:ext>
                </a:extLst>
              </a:tr>
              <a:tr h="181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1.296.682.784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1.294.382.214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-2.300.570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254.201.036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948245"/>
                  </a:ext>
                </a:extLst>
              </a:tr>
              <a:tr h="181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776.307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1491,8%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1491,8%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749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C868428-7C6B-4F8B-848C-E58B5B37E5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9" y="2592661"/>
            <a:ext cx="4085654" cy="260275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89006BB-9901-4D36-BB14-79E6312B15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9" y="2592660"/>
            <a:ext cx="4085655" cy="2602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18,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00859B1-9B64-46F6-8F08-E07EC51DC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551017"/>
              </p:ext>
            </p:extLst>
          </p:nvPr>
        </p:nvGraphicFramePr>
        <p:xfrm>
          <a:off x="414336" y="1700808"/>
          <a:ext cx="8201486" cy="3744413"/>
        </p:xfrm>
        <a:graphic>
          <a:graphicData uri="http://schemas.openxmlformats.org/drawingml/2006/table">
            <a:tbl>
              <a:tblPr/>
              <a:tblGrid>
                <a:gridCol w="237575">
                  <a:extLst>
                    <a:ext uri="{9D8B030D-6E8A-4147-A177-3AD203B41FA5}">
                      <a16:colId xmlns:a16="http://schemas.microsoft.com/office/drawing/2014/main" val="2180562810"/>
                    </a:ext>
                  </a:extLst>
                </a:gridCol>
                <a:gridCol w="237575">
                  <a:extLst>
                    <a:ext uri="{9D8B030D-6E8A-4147-A177-3AD203B41FA5}">
                      <a16:colId xmlns:a16="http://schemas.microsoft.com/office/drawing/2014/main" val="3969922353"/>
                    </a:ext>
                  </a:extLst>
                </a:gridCol>
                <a:gridCol w="3604936">
                  <a:extLst>
                    <a:ext uri="{9D8B030D-6E8A-4147-A177-3AD203B41FA5}">
                      <a16:colId xmlns:a16="http://schemas.microsoft.com/office/drawing/2014/main" val="688983698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val="2149049514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val="33949397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val="2521002109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val="155978231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val="2002440043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val="1408216267"/>
                    </a:ext>
                  </a:extLst>
                </a:gridCol>
              </a:tblGrid>
              <a:tr h="1656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624283"/>
                  </a:ext>
                </a:extLst>
              </a:tr>
              <a:tr h="265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068572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247.601.916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224.230.939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-23.370.977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24.447.475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114739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199.998.355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-1.818.893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23.684.789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903514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Campamento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14.756.709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375.317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361386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Recuperación de Barrios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9.475.875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-20.190.510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387.369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289155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Metropolitano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1.165.932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292178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106.557.126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1.175.350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14.528.833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024411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66.540.512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1.437.015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3.430.270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975837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57.690.988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564.058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6.823.665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76066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148.133.669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501.335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19.803.829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070687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235.959.502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3.500.001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27.807.650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602668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88.261.200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21.876.181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563323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184.321.782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33.119.616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888727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322.777.456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653.872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67.432.754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769029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199.376.969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1.722.448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23.465.659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730902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117.186.576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1.115.632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14.215.932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719028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30.638.250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607.004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2.105.514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396056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59.319.110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370.354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1.246.418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361165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RM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518.533.354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7.803.790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71.852.287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008949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63.456.739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6.932.487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292859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63.670.380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920.118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3.929.033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846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VIVIENDA Y URBANISMO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ECB95F5-12A6-4190-B259-8471CF67E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373507"/>
              </p:ext>
            </p:extLst>
          </p:nvPr>
        </p:nvGraphicFramePr>
        <p:xfrm>
          <a:off x="414335" y="1916832"/>
          <a:ext cx="8210799" cy="3960127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3464953769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val="779220435"/>
                    </a:ext>
                  </a:extLst>
                </a:gridCol>
                <a:gridCol w="325987">
                  <a:extLst>
                    <a:ext uri="{9D8B030D-6E8A-4147-A177-3AD203B41FA5}">
                      <a16:colId xmlns:a16="http://schemas.microsoft.com/office/drawing/2014/main" val="3719820618"/>
                    </a:ext>
                  </a:extLst>
                </a:gridCol>
                <a:gridCol w="3038664">
                  <a:extLst>
                    <a:ext uri="{9D8B030D-6E8A-4147-A177-3AD203B41FA5}">
                      <a16:colId xmlns:a16="http://schemas.microsoft.com/office/drawing/2014/main" val="3025475453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65759647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434859065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63246701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124140232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507831876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830750376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380277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36852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199.998.355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-1.818.893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23.684.789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4999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58.219.521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58.219.521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8.441.284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58114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11.832.936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11.832.936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4485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91018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36517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97959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36667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Nacional para la Superación de la Pobreza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2902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Instituto Forestal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56326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9433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90.223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12132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68130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8797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2.402.452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-1.818.893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90908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2.402.452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-1.818.893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8301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4.511.900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73.428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17842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347.258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347.258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97816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76.950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78294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18973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642.686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642.686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3307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3.355.744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3.355.744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69.886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829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VIVIENDA Y URBANISMO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21BB6E4-CFF6-48B7-9821-37CB0A16B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731647"/>
              </p:ext>
            </p:extLst>
          </p:nvPr>
        </p:nvGraphicFramePr>
        <p:xfrm>
          <a:off x="414336" y="1916832"/>
          <a:ext cx="8210799" cy="4320486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2600101436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val="1566118011"/>
                    </a:ext>
                  </a:extLst>
                </a:gridCol>
                <a:gridCol w="325988">
                  <a:extLst>
                    <a:ext uri="{9D8B030D-6E8A-4147-A177-3AD203B41FA5}">
                      <a16:colId xmlns:a16="http://schemas.microsoft.com/office/drawing/2014/main" val="3393106230"/>
                    </a:ext>
                  </a:extLst>
                </a:gridCol>
                <a:gridCol w="3038663">
                  <a:extLst>
                    <a:ext uri="{9D8B030D-6E8A-4147-A177-3AD203B41FA5}">
                      <a16:colId xmlns:a16="http://schemas.microsoft.com/office/drawing/2014/main" val="3594967533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4263791173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408996830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653671593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184651066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409340100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4287340716"/>
                    </a:ext>
                  </a:extLst>
                </a:gridCol>
              </a:tblGrid>
              <a:tr h="1687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85571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583737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879441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890670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380530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14.721.939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772644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91.806.001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91.806.001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14.721.939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899788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Transantiago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597199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MINVU-PNUD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745087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Universidades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310255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SERNAC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972172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Fundacion Chile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23876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Centro de Innovación en Madera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661014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Complementario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854704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 la Originación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954.306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954.306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483103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Implicito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401795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2.131.690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753462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Cartera Hipotecaria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70.867.686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70.867.686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9.558.254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807554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Arriendo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1.999.310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787657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33487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a  SERVIU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991972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95136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Cities Alliance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503637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420984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254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CAMPAMENTO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3F43B8F-BF7F-4682-B15D-770EE84CC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355748"/>
              </p:ext>
            </p:extLst>
          </p:nvPr>
        </p:nvGraphicFramePr>
        <p:xfrm>
          <a:off x="414336" y="1868116"/>
          <a:ext cx="8201489" cy="2208956"/>
        </p:xfrm>
        <a:graphic>
          <a:graphicData uri="http://schemas.openxmlformats.org/drawingml/2006/table">
            <a:tbl>
              <a:tblPr/>
              <a:tblGrid>
                <a:gridCol w="340154">
                  <a:extLst>
                    <a:ext uri="{9D8B030D-6E8A-4147-A177-3AD203B41FA5}">
                      <a16:colId xmlns:a16="http://schemas.microsoft.com/office/drawing/2014/main" val="2357470771"/>
                    </a:ext>
                  </a:extLst>
                </a:gridCol>
                <a:gridCol w="313987">
                  <a:extLst>
                    <a:ext uri="{9D8B030D-6E8A-4147-A177-3AD203B41FA5}">
                      <a16:colId xmlns:a16="http://schemas.microsoft.com/office/drawing/2014/main" val="2970527989"/>
                    </a:ext>
                  </a:extLst>
                </a:gridCol>
                <a:gridCol w="325618">
                  <a:extLst>
                    <a:ext uri="{9D8B030D-6E8A-4147-A177-3AD203B41FA5}">
                      <a16:colId xmlns:a16="http://schemas.microsoft.com/office/drawing/2014/main" val="2843026288"/>
                    </a:ext>
                  </a:extLst>
                </a:gridCol>
                <a:gridCol w="3035218">
                  <a:extLst>
                    <a:ext uri="{9D8B030D-6E8A-4147-A177-3AD203B41FA5}">
                      <a16:colId xmlns:a16="http://schemas.microsoft.com/office/drawing/2014/main" val="3972058891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3147493290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3304891530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138887212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1912935873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1978741450"/>
                    </a:ext>
                  </a:extLst>
                </a:gridCol>
                <a:gridCol w="697752">
                  <a:extLst>
                    <a:ext uri="{9D8B030D-6E8A-4147-A177-3AD203B41FA5}">
                      <a16:colId xmlns:a16="http://schemas.microsoft.com/office/drawing/2014/main" val="173501996"/>
                    </a:ext>
                  </a:extLst>
                </a:gridCol>
              </a:tblGrid>
              <a:tr h="175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08157"/>
                  </a:ext>
                </a:extLst>
              </a:tr>
              <a:tr h="280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754810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14.756.709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375.317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728584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732.490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91.707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39464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419.289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419.289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296047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357761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8856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75311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-1.361.574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835684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276.100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725722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276.100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618909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Aldeas y Campamentos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276.100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834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RECUPERACIÓN DE BARRIOS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febrero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7BB9B7-45D3-4809-A337-A4F4BB463A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523661"/>
              </p:ext>
            </p:extLst>
          </p:nvPr>
        </p:nvGraphicFramePr>
        <p:xfrm>
          <a:off x="414335" y="1916832"/>
          <a:ext cx="8210799" cy="1872204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2514585926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val="1139079841"/>
                    </a:ext>
                  </a:extLst>
                </a:gridCol>
                <a:gridCol w="325987">
                  <a:extLst>
                    <a:ext uri="{9D8B030D-6E8A-4147-A177-3AD203B41FA5}">
                      <a16:colId xmlns:a16="http://schemas.microsoft.com/office/drawing/2014/main" val="3489761156"/>
                    </a:ext>
                  </a:extLst>
                </a:gridCol>
                <a:gridCol w="3038664">
                  <a:extLst>
                    <a:ext uri="{9D8B030D-6E8A-4147-A177-3AD203B41FA5}">
                      <a16:colId xmlns:a16="http://schemas.microsoft.com/office/drawing/2014/main" val="3809756984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279704763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96254442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724134071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967347764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185523722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980590765"/>
                    </a:ext>
                  </a:extLst>
                </a:gridCol>
              </a:tblGrid>
              <a:tr h="17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869972"/>
                  </a:ext>
                </a:extLst>
              </a:tr>
              <a:tr h="282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090541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9.475.875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-20.190.510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387.369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292777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1.893.660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1.893.660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238.532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809147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1.164.277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1.164.277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86.650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790339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2.883.170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-11.520.731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566542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2.883.170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-11.520.731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731750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734027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565578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3.534.768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-8.669.779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25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3573</TotalTime>
  <Words>8488</Words>
  <Application>Microsoft Office PowerPoint</Application>
  <PresentationFormat>Presentación en pantalla (4:3)</PresentationFormat>
  <Paragraphs>5382</Paragraphs>
  <Slides>25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3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febrero de 2018 Partida 18: MINISTERIO DEL VIVIENDA Y URBANISMO</vt:lpstr>
      <vt:lpstr>Ejecución Presupuestaria de Gastos Ministerio de Vivienda y Urbanismo acumulada al mes de febrero de 2018 </vt:lpstr>
      <vt:lpstr>Ejecución Presupuestaria de Gastos  MINISTERIO DE VIVIENDA Y URBANISMO acumulada al mes de febrero de 2018 </vt:lpstr>
      <vt:lpstr>Ejecución Presupuestaria de Gastos  MINISTERIO DE VIVIENDA Y URBANISMO acumulada al mes de febrero de 2018 </vt:lpstr>
      <vt:lpstr>Ejecución Presupuestaria de Gastos Partida 18, Resumen por Capítulos acumulada al mes de febrero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191</cp:revision>
  <cp:lastPrinted>2017-06-20T21:34:02Z</cp:lastPrinted>
  <dcterms:created xsi:type="dcterms:W3CDTF">2016-06-23T13:38:47Z</dcterms:created>
  <dcterms:modified xsi:type="dcterms:W3CDTF">2018-08-02T20:46:23Z</dcterms:modified>
</cp:coreProperties>
</file>