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8"/>
  </p:notesMasterIdLst>
  <p:handoutMasterIdLst>
    <p:handoutMasterId r:id="rId39"/>
  </p:handoutMasterIdLst>
  <p:sldIdLst>
    <p:sldId id="256" r:id="rId14"/>
    <p:sldId id="298" r:id="rId15"/>
    <p:sldId id="299" r:id="rId16"/>
    <p:sldId id="264" r:id="rId17"/>
    <p:sldId id="263" r:id="rId18"/>
    <p:sldId id="301" r:id="rId19"/>
    <p:sldId id="321" r:id="rId20"/>
    <p:sldId id="265" r:id="rId21"/>
    <p:sldId id="323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18" r:id="rId3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36190754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Imagen de mapa de bits" r:id="rId15" imgW="743054" imgH="523810" progId="PBrush">
                  <p:embed/>
                </p:oleObj>
              </mc:Choice>
              <mc:Fallback>
                <p:oleObj name="Imagen de mapa de bits" r:id="rId15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49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Imagen de mapa de bits" r:id="rId13" imgW="743054" imgH="523810" progId="PBrush">
                  <p:embed/>
                </p:oleObj>
              </mc:Choice>
              <mc:Fallback>
                <p:oleObj name="Imagen de mapa de bits" r:id="rId1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49808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9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20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F</a:t>
            </a:r>
            <a:r>
              <a:rPr lang="es-CL" sz="2400" b="1" cap="all" dirty="0" smtClean="0">
                <a:latin typeface="+mn-lt"/>
              </a:rPr>
              <a:t>ebrero</a:t>
            </a:r>
            <a:r>
              <a:rPr lang="es-CL" sz="2400" b="1" dirty="0" smtClean="0">
                <a:latin typeface="+mn-lt"/>
              </a:rPr>
              <a:t>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644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8915"/>
              </p:ext>
            </p:extLst>
          </p:nvPr>
        </p:nvGraphicFramePr>
        <p:xfrm>
          <a:off x="414336" y="1844824"/>
          <a:ext cx="82108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Hoja de cálculo" r:id="rId4" imgW="8515485" imgH="3686175" progId="Excel.Sheet.8">
                  <p:embed/>
                </p:oleObj>
              </mc:Choice>
              <mc:Fallback>
                <p:oleObj name="Hoja de cálculo" r:id="rId4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8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936083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73307"/>
              </p:ext>
            </p:extLst>
          </p:nvPr>
        </p:nvGraphicFramePr>
        <p:xfrm>
          <a:off x="414335" y="1844824"/>
          <a:ext cx="8201489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Hoja de cálculo" r:id="rId4" imgW="8515485" imgH="2905215" progId="Excel.Sheet.8">
                  <p:embed/>
                </p:oleObj>
              </mc:Choice>
              <mc:Fallback>
                <p:oleObj name="Hoja de cálculo" r:id="rId4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01489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6369"/>
              </p:ext>
            </p:extLst>
          </p:nvPr>
        </p:nvGraphicFramePr>
        <p:xfrm>
          <a:off x="414337" y="1759049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Hoja de cálculo" r:id="rId4" imgW="7572443" imgH="3686175" progId="Excel.Sheet.8">
                  <p:embed/>
                </p:oleObj>
              </mc:Choice>
              <mc:Fallback>
                <p:oleObj name="Hoja de cálculo" r:id="rId4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74073"/>
              </p:ext>
            </p:extLst>
          </p:nvPr>
        </p:nvGraphicFramePr>
        <p:xfrm>
          <a:off x="414336" y="1685462"/>
          <a:ext cx="8177101" cy="455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Hoja de cálculo" r:id="rId4" imgW="7572443" imgH="5343525" progId="Excel.Sheet.8">
                  <p:embed/>
                </p:oleObj>
              </mc:Choice>
              <mc:Fallback>
                <p:oleObj name="Hoja de cálculo" r:id="rId4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85462"/>
                        <a:ext cx="8177101" cy="455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885913"/>
              </p:ext>
            </p:extLst>
          </p:nvPr>
        </p:nvGraphicFramePr>
        <p:xfrm>
          <a:off x="414336" y="1839441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1" name="Hoja de cálculo" r:id="rId4" imgW="7743757" imgH="3533865" progId="Excel.Sheet.8">
                  <p:embed/>
                </p:oleObj>
              </mc:Choice>
              <mc:Fallback>
                <p:oleObj name="Hoja de cálculo" r:id="rId4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826666"/>
              </p:ext>
            </p:extLst>
          </p:nvPr>
        </p:nvGraphicFramePr>
        <p:xfrm>
          <a:off x="414336" y="1761331"/>
          <a:ext cx="82201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Hoja de cálculo" r:id="rId4" imgW="7743757" imgH="3971925" progId="Excel.Sheet.8">
                  <p:embed/>
                </p:oleObj>
              </mc:Choice>
              <mc:Fallback>
                <p:oleObj name="Hoja de cálculo" r:id="rId4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201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84071"/>
              </p:ext>
            </p:extLst>
          </p:nvPr>
        </p:nvGraphicFramePr>
        <p:xfrm>
          <a:off x="414336" y="1833339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0" name="Hoja de cálculo" r:id="rId4" imgW="7819957" imgH="3971925" progId="Excel.Sheet.8">
                  <p:embed/>
                </p:oleObj>
              </mc:Choice>
              <mc:Fallback>
                <p:oleObj name="Hoja de cálculo" r:id="rId4" imgW="78199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3339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07829"/>
              </p:ext>
            </p:extLst>
          </p:nvPr>
        </p:nvGraphicFramePr>
        <p:xfrm>
          <a:off x="414336" y="1925935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Hoja de cálculo" r:id="rId4" imgW="7743757" imgH="2943225" progId="Excel.Sheet.8">
                  <p:embed/>
                </p:oleObj>
              </mc:Choice>
              <mc:Fallback>
                <p:oleObj name="Hoja de cálculo" r:id="rId4" imgW="77437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925935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712063"/>
              </p:ext>
            </p:extLst>
          </p:nvPr>
        </p:nvGraphicFramePr>
        <p:xfrm>
          <a:off x="414336" y="1814289"/>
          <a:ext cx="821079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6" name="Hoja de cálculo" r:id="rId4" imgW="7743757" imgH="3991065" progId="Excel.Sheet.8">
                  <p:embed/>
                </p:oleObj>
              </mc:Choice>
              <mc:Fallback>
                <p:oleObj name="Hoja de cálculo" r:id="rId4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14289"/>
                        <a:ext cx="821079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61352"/>
              </p:ext>
            </p:extLst>
          </p:nvPr>
        </p:nvGraphicFramePr>
        <p:xfrm>
          <a:off x="427160" y="1850107"/>
          <a:ext cx="81979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0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97975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febrero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$1.504.676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18%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20% al mes de Febrero.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, con recursos disponibles por $443.704 millones, no ejecutó recursos en el mes de febrero.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17% ($296.279 </a:t>
            </a:r>
            <a:r>
              <a:rPr lang="es-CL" sz="1600" dirty="0"/>
              <a:t>millones).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$304 </a:t>
            </a:r>
            <a:r>
              <a:rPr lang="es-CL" sz="1600" dirty="0"/>
              <a:t>millones, que equivalen a </a:t>
            </a:r>
            <a:r>
              <a:rPr lang="es-CL" sz="1600" dirty="0" smtClean="0"/>
              <a:t>9%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28% ($70.426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</a:t>
            </a:r>
            <a:r>
              <a:rPr lang="es-CL" sz="1600" dirty="0" smtClean="0"/>
              <a:t>2.307 </a:t>
            </a:r>
            <a:r>
              <a:rPr lang="es-CL" sz="1600" dirty="0"/>
              <a:t>millones, no presentó ejecución al mes de </a:t>
            </a:r>
            <a:r>
              <a:rPr lang="es-CL" sz="1600" dirty="0" smtClean="0"/>
              <a:t>febrero, </a:t>
            </a:r>
            <a:r>
              <a:rPr lang="es-CL" sz="1600" dirty="0"/>
              <a:t>así como tampoco el Fondo Nacional de Investigación y Desarrollo en Salud, con recursos disponible por $</a:t>
            </a:r>
            <a:r>
              <a:rPr lang="es-CL" sz="1600" dirty="0" smtClean="0"/>
              <a:t>535 millones.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15%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8%,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14% </a:t>
            </a:r>
            <a:r>
              <a:rPr lang="es-CL" sz="1600" dirty="0"/>
              <a:t>de gasto a </a:t>
            </a:r>
            <a:r>
              <a:rPr lang="es-CL" sz="1600" dirty="0" smtClean="0"/>
              <a:t>Febrero.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402187"/>
              </p:ext>
            </p:extLst>
          </p:nvPr>
        </p:nvGraphicFramePr>
        <p:xfrm>
          <a:off x="414337" y="1700808"/>
          <a:ext cx="8210797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7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373736"/>
              </p:ext>
            </p:extLst>
          </p:nvPr>
        </p:nvGraphicFramePr>
        <p:xfrm>
          <a:off x="414336" y="1858491"/>
          <a:ext cx="8210799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Hoja de cálculo" r:id="rId4" imgW="7743757" imgH="3514725" progId="Excel.Sheet.8">
                  <p:embed/>
                </p:oleObj>
              </mc:Choice>
              <mc:Fallback>
                <p:oleObj name="Hoja de cálculo" r:id="rId4" imgW="7743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8491"/>
                        <a:ext cx="8210799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28778"/>
              </p:ext>
            </p:extLst>
          </p:nvPr>
        </p:nvGraphicFramePr>
        <p:xfrm>
          <a:off x="414337" y="1708745"/>
          <a:ext cx="82186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1" name="Hoja de cálculo" r:id="rId4" imgW="7915343" imgH="4600575" progId="Excel.Sheet.8">
                  <p:embed/>
                </p:oleObj>
              </mc:Choice>
              <mc:Fallback>
                <p:oleObj name="Hoja de cálculo" r:id="rId4" imgW="79153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8745"/>
                        <a:ext cx="821860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37119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6"/>
              </p:ext>
            </p:extLst>
          </p:nvPr>
        </p:nvGraphicFramePr>
        <p:xfrm>
          <a:off x="414336" y="1844824"/>
          <a:ext cx="82014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8" name="Hoja de cálculo" r:id="rId4" imgW="7905885" imgH="1705065" progId="Excel.Sheet.8">
                  <p:embed/>
                </p:oleObj>
              </mc:Choice>
              <mc:Fallback>
                <p:oleObj name="Hoja de cálculo" r:id="rId4" imgW="7905885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17336"/>
              </p:ext>
            </p:extLst>
          </p:nvPr>
        </p:nvGraphicFramePr>
        <p:xfrm>
          <a:off x="414336" y="1784201"/>
          <a:ext cx="821079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6" name="Hoja de cálculo" r:id="rId4" imgW="7905885" imgH="3228975" progId="Excel.Sheet.8">
                  <p:embed/>
                </p:oleObj>
              </mc:Choice>
              <mc:Fallback>
                <p:oleObj name="Hoja de cálculo" r:id="rId4" imgW="7905885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84201"/>
                        <a:ext cx="821079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01 de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8%, </a:t>
            </a:r>
            <a:r>
              <a:rPr lang="es-CL" sz="1600" dirty="0"/>
              <a:t>gastando un total de </a:t>
            </a:r>
            <a:r>
              <a:rPr lang="es-CL" sz="1600" dirty="0" smtClean="0"/>
              <a:t>$11.441 </a:t>
            </a:r>
            <a:r>
              <a:rPr lang="es-CL" sz="1600" dirty="0"/>
              <a:t>millones. Este total se explica principalmente por los </a:t>
            </a:r>
            <a:r>
              <a:rPr lang="es-CL" sz="1600" dirty="0" smtClean="0"/>
              <a:t>$5.802 </a:t>
            </a:r>
            <a:r>
              <a:rPr lang="es-CL" sz="1600" dirty="0"/>
              <a:t>millones desembolsados </a:t>
            </a:r>
            <a:r>
              <a:rPr lang="es-CL" sz="1600" dirty="0" smtClean="0"/>
              <a:t>el pago de la deuda flotante, que corresponde a compromisos del año anterior y donde no se  observan decretos modificatorios que incluyan recursos presupuestarios para esta asignación.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</a:t>
            </a:r>
            <a:r>
              <a:rPr lang="es-CL" sz="1600" dirty="0" smtClean="0"/>
              <a:t>ejecutó un 11% sus recursos; y los programas </a:t>
            </a:r>
            <a:r>
              <a:rPr lang="es-CL" sz="1600" dirty="0"/>
              <a:t>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Fondo para Diagnóstico y Tratamiento  de Alto Costo </a:t>
            </a:r>
            <a:r>
              <a:rPr lang="es-CL" sz="1600" dirty="0" smtClean="0"/>
              <a:t>(Aplicación Ley N° 20.850) ejecutó un 9% sus recursos, con un total gastado de $7.400 millones.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670808"/>
              </p:ext>
            </p:extLst>
          </p:nvPr>
        </p:nvGraphicFramePr>
        <p:xfrm>
          <a:off x="467544" y="1933178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Hoja de cálculo" r:id="rId4" imgW="7105785" imgH="2648040" progId="Excel.Sheet.8">
                  <p:embed/>
                </p:oleObj>
              </mc:Choice>
              <mc:Fallback>
                <p:oleObj name="Hoja de cálculo" r:id="rId4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33178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Febrero 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18327"/>
              </p:ext>
            </p:extLst>
          </p:nvPr>
        </p:nvGraphicFramePr>
        <p:xfrm>
          <a:off x="395536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Hoja de cálculo" r:id="rId5" imgW="8286885" imgH="2524035" progId="Excel.Sheet.8">
                  <p:embed/>
                </p:oleObj>
              </mc:Choice>
              <mc:Fallback>
                <p:oleObj name="Hoja de cálculo" r:id="rId5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Febrero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29722"/>
              </p:ext>
            </p:extLst>
          </p:nvPr>
        </p:nvGraphicFramePr>
        <p:xfrm>
          <a:off x="446856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Hoja de cálculo" r:id="rId5" imgW="6877185" imgH="2924085" progId="Excel.Sheet.8">
                  <p:embed/>
                </p:oleObj>
              </mc:Choice>
              <mc:Fallback>
                <p:oleObj name="Hoja de cálculo" r:id="rId5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Febrero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404907"/>
              </p:ext>
            </p:extLst>
          </p:nvPr>
        </p:nvGraphicFramePr>
        <p:xfrm>
          <a:off x="414337" y="1844824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2" name="Hoja de cálculo" r:id="rId5" imgW="6877185" imgH="2905215" progId="Excel.Sheet.8">
                  <p:embed/>
                </p:oleObj>
              </mc:Choice>
              <mc:Fallback>
                <p:oleObj name="Hoja de cálculo" r:id="rId5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844824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84697"/>
              </p:ext>
            </p:extLst>
          </p:nvPr>
        </p:nvGraphicFramePr>
        <p:xfrm>
          <a:off x="414337" y="1840582"/>
          <a:ext cx="8210797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Hoja de cálculo" r:id="rId4" imgW="7591357" imgH="3676740" progId="Excel.Sheet.8">
                  <p:embed/>
                </p:oleObj>
              </mc:Choice>
              <mc:Fallback>
                <p:oleObj name="Hoja de cálculo" r:id="rId4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40582"/>
                        <a:ext cx="8210797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32712"/>
              </p:ext>
            </p:extLst>
          </p:nvPr>
        </p:nvGraphicFramePr>
        <p:xfrm>
          <a:off x="414337" y="1780778"/>
          <a:ext cx="8210797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Hoja de cálculo" r:id="rId4" imgW="7591357" imgH="2800350" progId="Excel.Sheet.8">
                  <p:embed/>
                </p:oleObj>
              </mc:Choice>
              <mc:Fallback>
                <p:oleObj name="Hoja de cálculo" r:id="rId4" imgW="75913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80778"/>
                        <a:ext cx="8210797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1127</Words>
  <Application>Microsoft Office PowerPoint</Application>
  <PresentationFormat>Presentación en pantalla (4:3)</PresentationFormat>
  <Paragraphs>107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ACUMULADA DE GASTOS AL MES DE Febrero DE 2018 PARTIDA 16: MINISTERIO DE SALUD</vt:lpstr>
      <vt:lpstr>Ejecución Presupuestaria de Gastos Acumulada al Mes de Febrero de 2018  Ministerio de Salud</vt:lpstr>
      <vt:lpstr>Ejecución Presupuestaria de Gastos Acumulada al Mes de Febrero de 2018  Ministerio de Salud</vt:lpstr>
      <vt:lpstr>Ejecución Presupuestaria de Gastos Acumulada al Mes de Febrero de 2018  Partida 16 Ministerio de Salud</vt:lpstr>
      <vt:lpstr>Ejecución Presupuestaria de Gastos Acumulada al Mes de Febrero  de 2018  Partida 16 Resumen por Capítulos</vt:lpstr>
      <vt:lpstr>Ejecución Presupuestaria de Gastos Acumulada al Mes de Febrero de 2018  Partida 16 Resumen por Capítulos Regionalizados</vt:lpstr>
      <vt:lpstr>Ejecución Presupuestaria de Gastos Acumulada al Mes de Febrero de 2018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175</cp:revision>
  <cp:lastPrinted>2016-09-09T18:41:06Z</cp:lastPrinted>
  <dcterms:created xsi:type="dcterms:W3CDTF">2016-06-23T13:38:47Z</dcterms:created>
  <dcterms:modified xsi:type="dcterms:W3CDTF">2018-08-14T20:02:07Z</dcterms:modified>
</cp:coreProperties>
</file>