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98" r:id="rId11"/>
    <p:sldId id="299" r:id="rId12"/>
    <p:sldId id="264" r:id="rId13"/>
    <p:sldId id="263" r:id="rId14"/>
    <p:sldId id="265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20762211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576709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F</a:t>
            </a:r>
            <a:r>
              <a:rPr lang="es-CL" sz="2400" b="1" cap="all" dirty="0" smtClean="0">
                <a:latin typeface="+mn-lt"/>
              </a:rPr>
              <a:t>ebrero</a:t>
            </a:r>
            <a:r>
              <a:rPr lang="es-CL" sz="2400" b="1" dirty="0" smtClean="0">
                <a:latin typeface="+mn-lt"/>
              </a:rPr>
              <a:t>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</a:t>
            </a:r>
            <a:r>
              <a:rPr lang="es-CL" sz="2400" b="1" cap="all" dirty="0" smtClean="0">
                <a:latin typeface="+mn-lt"/>
              </a:rPr>
              <a:t>el</a:t>
            </a:r>
            <a:r>
              <a:rPr lang="es-CL" sz="2400" b="1" dirty="0" smtClean="0">
                <a:latin typeface="+mn-lt"/>
              </a:rPr>
              <a:t>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644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ASPOYO PRESUPUESTARIO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64128"/>
              </p:ext>
            </p:extLst>
          </p:nvPr>
        </p:nvGraphicFramePr>
        <p:xfrm>
          <a:off x="414336" y="1903065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Hoja de cálculo" r:id="rId4" imgW="7819957" imgH="3686175" progId="Excel.Sheet.8">
                  <p:embed/>
                </p:oleObj>
              </mc:Choice>
              <mc:Fallback>
                <p:oleObj name="Hoja de cálculo" r:id="rId4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61949"/>
              </p:ext>
            </p:extLst>
          </p:nvPr>
        </p:nvGraphicFramePr>
        <p:xfrm>
          <a:off x="414336" y="1725373"/>
          <a:ext cx="8210799" cy="4583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Hoja de cálculo" r:id="rId4" imgW="8496300" imgH="4886325" progId="Excel.Sheet.8">
                  <p:embed/>
                </p:oleObj>
              </mc:Choice>
              <mc:Fallback>
                <p:oleObj name="Hoja de cálculo" r:id="rId4" imgW="8496300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5373"/>
                        <a:ext cx="8210799" cy="4583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44522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26641"/>
              </p:ext>
            </p:extLst>
          </p:nvPr>
        </p:nvGraphicFramePr>
        <p:xfrm>
          <a:off x="414335" y="1844824"/>
          <a:ext cx="8210799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Hoja de cálculo" r:id="rId4" imgW="7848600" imgH="3467010" progId="Excel.Sheet.8">
                  <p:embed/>
                </p:oleObj>
              </mc:Choice>
              <mc:Fallback>
                <p:oleObj name="Hoja de cálculo" r:id="rId4" imgW="7848600" imgH="3467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10799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97617"/>
              </p:ext>
            </p:extLst>
          </p:nvPr>
        </p:nvGraphicFramePr>
        <p:xfrm>
          <a:off x="414336" y="1725513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40755"/>
              </p:ext>
            </p:extLst>
          </p:nvPr>
        </p:nvGraphicFramePr>
        <p:xfrm>
          <a:off x="414336" y="1856470"/>
          <a:ext cx="8201488" cy="423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6470"/>
                        <a:ext cx="8201488" cy="4236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92607"/>
              </p:ext>
            </p:extLst>
          </p:nvPr>
        </p:nvGraphicFramePr>
        <p:xfrm>
          <a:off x="414335" y="1816127"/>
          <a:ext cx="8210799" cy="420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Hoja de cálculo" r:id="rId4" imgW="9724957" imgH="4276815" progId="Excel.Sheet.8">
                  <p:embed/>
                </p:oleObj>
              </mc:Choice>
              <mc:Fallback>
                <p:oleObj name="Hoja de cálculo" r:id="rId4" imgW="9724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16127"/>
                        <a:ext cx="8210799" cy="420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25123"/>
              </p:ext>
            </p:extLst>
          </p:nvPr>
        </p:nvGraphicFramePr>
        <p:xfrm>
          <a:off x="414336" y="1796050"/>
          <a:ext cx="8201487" cy="448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Hoja de cálculo" r:id="rId4" imgW="7801043" imgH="5219790" progId="Excel.Sheet.8">
                  <p:embed/>
                </p:oleObj>
              </mc:Choice>
              <mc:Fallback>
                <p:oleObj name="Hoja de cálculo" r:id="rId4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96050"/>
                        <a:ext cx="8201487" cy="4488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517232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05780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Hoja de cálculo" r:id="rId4" imgW="8886757" imgH="3533865" progId="Excel.Sheet.8">
                  <p:embed/>
                </p:oleObj>
              </mc:Choice>
              <mc:Fallback>
                <p:oleObj name="Hoja de cálculo" r:id="rId4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23520"/>
              </p:ext>
            </p:extLst>
          </p:nvPr>
        </p:nvGraphicFramePr>
        <p:xfrm>
          <a:off x="414336" y="1850107"/>
          <a:ext cx="8210799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2" name="Hoja de cálculo" r:id="rId4" imgW="8886757" imgH="3667035" progId="Excel.Sheet.8">
                  <p:embed/>
                </p:oleObj>
              </mc:Choice>
              <mc:Fallback>
                <p:oleObj name="Hoja de cálculo" r:id="rId4" imgW="8886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0107"/>
                        <a:ext cx="8210799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75438"/>
              </p:ext>
            </p:extLst>
          </p:nvPr>
        </p:nvGraphicFramePr>
        <p:xfrm>
          <a:off x="414335" y="1772816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mes de febrero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fue de $1.178.774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15%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</a:t>
            </a:r>
            <a:r>
              <a:rPr lang="es-CL" sz="1600" dirty="0" smtClean="0"/>
              <a:t>de </a:t>
            </a:r>
            <a:r>
              <a:rPr lang="es-CL" sz="1600" dirty="0"/>
              <a:t>un </a:t>
            </a:r>
            <a:r>
              <a:rPr lang="es-CL" sz="1600" dirty="0" smtClean="0"/>
              <a:t>16%,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$84.336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$38.804 </a:t>
            </a:r>
            <a:r>
              <a:rPr lang="es-CL" sz="1600" dirty="0"/>
              <a:t>millones </a:t>
            </a:r>
            <a:r>
              <a:rPr lang="es-CL" sz="1600" dirty="0" smtClean="0"/>
              <a:t>(16%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$27.892 </a:t>
            </a:r>
            <a:r>
              <a:rPr lang="es-CL" sz="1600" dirty="0"/>
              <a:t>millones, destinados </a:t>
            </a:r>
            <a:r>
              <a:rPr lang="es-CL" sz="1600" dirty="0" smtClean="0"/>
              <a:t>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14%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febrero (con </a:t>
            </a:r>
            <a:r>
              <a:rPr lang="es-CL" sz="1600" dirty="0"/>
              <a:t>un gasto de </a:t>
            </a:r>
            <a:r>
              <a:rPr lang="es-CL" sz="1600" dirty="0" smtClean="0"/>
              <a:t>$6.360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$3.017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4%;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$4.060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6.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02459"/>
              </p:ext>
            </p:extLst>
          </p:nvPr>
        </p:nvGraphicFramePr>
        <p:xfrm>
          <a:off x="414336" y="1700808"/>
          <a:ext cx="8201487" cy="440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Hoja de cálculo" r:id="rId4" imgW="7724843" imgH="4600575" progId="Excel.Sheet.8">
                  <p:embed/>
                </p:oleObj>
              </mc:Choice>
              <mc:Fallback>
                <p:oleObj name="Hoja de cálculo" r:id="rId4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7" cy="4401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093296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357013"/>
              </p:ext>
            </p:extLst>
          </p:nvPr>
        </p:nvGraphicFramePr>
        <p:xfrm>
          <a:off x="414337" y="1844824"/>
          <a:ext cx="821079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name="Hoja de cálculo" r:id="rId4" imgW="7724843" imgH="4124235" progId="Excel.Sheet.8">
                  <p:embed/>
                </p:oleObj>
              </mc:Choice>
              <mc:Fallback>
                <p:oleObj name="Hoja de cálculo" r:id="rId4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44824"/>
                        <a:ext cx="8210798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tanto 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como a </a:t>
            </a:r>
            <a:r>
              <a:rPr lang="es-CL" sz="1600" dirty="0"/>
              <a:t>otras entidades públicas </a:t>
            </a:r>
            <a:r>
              <a:rPr lang="es-CL" sz="1600" dirty="0" smtClean="0"/>
              <a:t>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$6.406 </a:t>
            </a:r>
            <a:r>
              <a:rPr lang="es-CL" sz="1600" dirty="0"/>
              <a:t>millones </a:t>
            </a:r>
            <a:r>
              <a:rPr lang="es-CL" sz="1600" dirty="0" smtClean="0"/>
              <a:t>(19%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9%.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5313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85444"/>
              </p:ext>
            </p:extLst>
          </p:nvPr>
        </p:nvGraphicFramePr>
        <p:xfrm>
          <a:off x="467544" y="1988840"/>
          <a:ext cx="814055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Febrero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100871"/>
              </p:ext>
            </p:extLst>
          </p:nvPr>
        </p:nvGraphicFramePr>
        <p:xfrm>
          <a:off x="367499" y="1843088"/>
          <a:ext cx="8353093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Hoja de cálculo" r:id="rId5" imgW="8220143" imgH="3171825" progId="Excel.Sheet.8">
                  <p:embed/>
                </p:oleObj>
              </mc:Choice>
              <mc:Fallback>
                <p:oleObj name="Hoja de cálculo" r:id="rId5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499" y="1843088"/>
                        <a:ext cx="8353093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2811"/>
              </p:ext>
            </p:extLst>
          </p:nvPr>
        </p:nvGraphicFramePr>
        <p:xfrm>
          <a:off x="414337" y="1780753"/>
          <a:ext cx="821079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Hoja de cálculo" r:id="rId4" imgW="7839143" imgH="4600575" progId="Excel.Sheet.8">
                  <p:embed/>
                </p:oleObj>
              </mc:Choice>
              <mc:Fallback>
                <p:oleObj name="Hoja de cálculo" r:id="rId4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80753"/>
                        <a:ext cx="821079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623199"/>
              </p:ext>
            </p:extLst>
          </p:nvPr>
        </p:nvGraphicFramePr>
        <p:xfrm>
          <a:off x="509588" y="1831057"/>
          <a:ext cx="81248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Hoja de cálculo" r:id="rId4" imgW="8124757" imgH="3686175" progId="Excel.Sheet.8">
                  <p:embed/>
                </p:oleObj>
              </mc:Choice>
              <mc:Fallback>
                <p:oleObj name="Hoja de cálculo" r:id="rId4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831057"/>
                        <a:ext cx="81248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51723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78715"/>
              </p:ext>
            </p:extLst>
          </p:nvPr>
        </p:nvGraphicFramePr>
        <p:xfrm>
          <a:off x="414335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Hoja de cálculo" r:id="rId4" imgW="7581900" imgH="3533865" progId="Excel.Sheet.8">
                  <p:embed/>
                </p:oleObj>
              </mc:Choice>
              <mc:Fallback>
                <p:oleObj name="Hoja de cálculo" r:id="rId4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73472"/>
              </p:ext>
            </p:extLst>
          </p:nvPr>
        </p:nvGraphicFramePr>
        <p:xfrm>
          <a:off x="552450" y="1844824"/>
          <a:ext cx="80391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Hoja de cálculo" r:id="rId4" imgW="8039100" imgH="3076665" progId="Excel.Sheet.8">
                  <p:embed/>
                </p:oleObj>
              </mc:Choice>
              <mc:Fallback>
                <p:oleObj name="Hoja de cálculo" r:id="rId4" imgW="80391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844824"/>
                        <a:ext cx="803910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941</Words>
  <Application>Microsoft Office PowerPoint</Application>
  <PresentationFormat>Presentación en pantalla (4:3)</PresentationFormat>
  <Paragraphs>99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ACUMULADA DE GASTOS AL MES DE Febrero 2018 PARTIDA 15: MINISTERIO Del TRABAJO Y SEGURIDAD SOCIAL</vt:lpstr>
      <vt:lpstr>Ejecución Presupuestaria de Gastos Acumulada al Mes de Febrero de 2018  Ministerio del Trabajo y Seguridad Social</vt:lpstr>
      <vt:lpstr>Ejecución Presupuestaria de Gastos Acumulada al Mes de Febrero de 2018  Ministerio del Trabajo y Seguridad Social</vt:lpstr>
      <vt:lpstr>Ejecución Presupuestaria de Gastos Acumulada al Mes de Febrero de 2018  Partida 15 Ministerio del Trabajo y Seguridad Social</vt:lpstr>
      <vt:lpstr>Ejecución Presupuestaria de Gastos Acumulada al Mes de Febrero de 2018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184</cp:revision>
  <cp:lastPrinted>2017-05-09T14:38:34Z</cp:lastPrinted>
  <dcterms:created xsi:type="dcterms:W3CDTF">2016-06-23T13:38:47Z</dcterms:created>
  <dcterms:modified xsi:type="dcterms:W3CDTF">2018-08-14T19:58:22Z</dcterms:modified>
</cp:coreProperties>
</file>