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39"/>
  </p:notesMasterIdLst>
  <p:sldIdLst>
    <p:sldId id="257" r:id="rId17"/>
    <p:sldId id="258" r:id="rId18"/>
    <p:sldId id="259" r:id="rId19"/>
    <p:sldId id="260" r:id="rId20"/>
    <p:sldId id="261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81" d="100"/>
          <a:sy n="81" d="100"/>
        </p:scale>
        <p:origin x="-156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98671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565001" cy="4172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4 Rectángulo"/>
          <p:cNvSpPr/>
          <p:nvPr userDrawn="1"/>
        </p:nvSpPr>
        <p:spPr>
          <a:xfrm>
            <a:off x="6012160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98671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565001" cy="4172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4 Rectángulo"/>
          <p:cNvSpPr/>
          <p:nvPr userDrawn="1"/>
        </p:nvSpPr>
        <p:spPr>
          <a:xfrm>
            <a:off x="6012160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98671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565001" cy="4172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4 Rectángulo"/>
          <p:cNvSpPr/>
          <p:nvPr userDrawn="1"/>
        </p:nvSpPr>
        <p:spPr>
          <a:xfrm>
            <a:off x="6012160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98671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565001" cy="4172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4 Rectángulo"/>
          <p:cNvSpPr/>
          <p:nvPr userDrawn="1"/>
        </p:nvSpPr>
        <p:spPr>
          <a:xfrm>
            <a:off x="6012160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98671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565001" cy="4172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4 Rectángulo"/>
          <p:cNvSpPr/>
          <p:nvPr userDrawn="1"/>
        </p:nvSpPr>
        <p:spPr>
          <a:xfrm>
            <a:off x="6012160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98671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565001" cy="4172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4 Rectángulo"/>
          <p:cNvSpPr/>
          <p:nvPr userDrawn="1"/>
        </p:nvSpPr>
        <p:spPr>
          <a:xfrm>
            <a:off x="6012160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98671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565001" cy="4172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4 Rectángulo"/>
          <p:cNvSpPr/>
          <p:nvPr userDrawn="1"/>
        </p:nvSpPr>
        <p:spPr>
          <a:xfrm>
            <a:off x="6012160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98671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565001" cy="4172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4 Rectángulo"/>
          <p:cNvSpPr/>
          <p:nvPr userDrawn="1"/>
        </p:nvSpPr>
        <p:spPr>
          <a:xfrm>
            <a:off x="6012160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98671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565001" cy="4172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4 Rectángulo"/>
          <p:cNvSpPr/>
          <p:nvPr userDrawn="1"/>
        </p:nvSpPr>
        <p:spPr>
          <a:xfrm>
            <a:off x="6012160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98671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565001" cy="4172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4 Rectángulo"/>
          <p:cNvSpPr/>
          <p:nvPr userDrawn="1"/>
        </p:nvSpPr>
        <p:spPr>
          <a:xfrm>
            <a:off x="6012160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98671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565001" cy="4172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4 Rectángulo"/>
          <p:cNvSpPr/>
          <p:nvPr userDrawn="1"/>
        </p:nvSpPr>
        <p:spPr>
          <a:xfrm>
            <a:off x="6012160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98671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565001" cy="4172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4 Rectángulo"/>
          <p:cNvSpPr/>
          <p:nvPr userDrawn="1"/>
        </p:nvSpPr>
        <p:spPr>
          <a:xfrm>
            <a:off x="6012160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98671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565001" cy="4172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4 Rectángulo"/>
          <p:cNvSpPr/>
          <p:nvPr userDrawn="1"/>
        </p:nvSpPr>
        <p:spPr>
          <a:xfrm>
            <a:off x="6012160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98671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565001" cy="4172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4 Rectángulo"/>
          <p:cNvSpPr/>
          <p:nvPr userDrawn="1"/>
        </p:nvSpPr>
        <p:spPr>
          <a:xfrm>
            <a:off x="6012160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98671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565001" cy="4172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4 Rectángulo"/>
          <p:cNvSpPr/>
          <p:nvPr userDrawn="1"/>
        </p:nvSpPr>
        <p:spPr>
          <a:xfrm>
            <a:off x="6012160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98671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7 Imag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565001" cy="4172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4 Rectángulo"/>
          <p:cNvSpPr/>
          <p:nvPr userDrawn="1"/>
        </p:nvSpPr>
        <p:spPr>
          <a:xfrm>
            <a:off x="6012160" y="1166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8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9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0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3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4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5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6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7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8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9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20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5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6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7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F</a:t>
            </a:r>
            <a:r>
              <a:rPr lang="es-CL" sz="2400" b="1" cap="all" dirty="0" smtClean="0">
                <a:latin typeface="+mn-lt"/>
              </a:rPr>
              <a:t>ebrero</a:t>
            </a:r>
            <a:r>
              <a:rPr lang="es-CL" sz="2400" b="1" dirty="0" smtClean="0">
                <a:latin typeface="+mn-lt"/>
              </a:rPr>
              <a:t> DE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13: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AGRICULTURA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Valparaíso, </a:t>
            </a:r>
            <a:r>
              <a:rPr lang="es-CL" b="1" dirty="0" smtClean="0">
                <a:solidFill>
                  <a:prstClr val="black"/>
                </a:solidFill>
              </a:rPr>
              <a:t>abril 2018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0499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644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600" b="1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661248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SERVICIO AGRÍCOLA Y GANADERO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850491"/>
              </p:ext>
            </p:extLst>
          </p:nvPr>
        </p:nvGraphicFramePr>
        <p:xfrm>
          <a:off x="539552" y="1688182"/>
          <a:ext cx="8054423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name="Hoja de cálculo" r:id="rId4" imgW="7858057" imgH="3829050" progId="Excel.Sheet.8">
                  <p:embed/>
                </p:oleObj>
              </mc:Choice>
              <mc:Fallback>
                <p:oleObj name="Hoja de cálculo" r:id="rId4" imgW="7858057" imgH="3829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88182"/>
                        <a:ext cx="8054423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855963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 INSPECCIONES EXPORTACIONES SILVOAGROPECUARIAS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202995"/>
              </p:ext>
            </p:extLst>
          </p:nvPr>
        </p:nvGraphicFramePr>
        <p:xfrm>
          <a:off x="467544" y="1916832"/>
          <a:ext cx="8126431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Hoja de cálculo" r:id="rId4" imgW="7858057" imgH="1847940" progId="Excel.Sheet.8">
                  <p:embed/>
                </p:oleObj>
              </mc:Choice>
              <mc:Fallback>
                <p:oleObj name="Hoja de cálculo" r:id="rId4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26431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76043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DESARROLLO GANADERO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937215"/>
              </p:ext>
            </p:extLst>
          </p:nvPr>
        </p:nvGraphicFramePr>
        <p:xfrm>
          <a:off x="395536" y="1746870"/>
          <a:ext cx="8198439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Hoja de cálculo" r:id="rId4" imgW="7858057" imgH="2762340" progId="Excel.Sheet.8">
                  <p:embed/>
                </p:oleObj>
              </mc:Choice>
              <mc:Fallback>
                <p:oleObj name="Hoja de cálculo" r:id="rId4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746870"/>
                        <a:ext cx="8198439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221088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VIGILANCIA Y CONTROL SILVOAGRÍCOLA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031436"/>
              </p:ext>
            </p:extLst>
          </p:nvPr>
        </p:nvGraphicFramePr>
        <p:xfrm>
          <a:off x="467544" y="1772816"/>
          <a:ext cx="8126431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26431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07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CONTROLES FRONTERIZOS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603901"/>
              </p:ext>
            </p:extLst>
          </p:nvPr>
        </p:nvGraphicFramePr>
        <p:xfrm>
          <a:off x="467544" y="1772816"/>
          <a:ext cx="8126431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Hoja de cálculo" r:id="rId4" imgW="7858057" imgH="2152560" progId="Excel.Sheet.8">
                  <p:embed/>
                </p:oleObj>
              </mc:Choice>
              <mc:Fallback>
                <p:oleObj name="Hoja de cálculo" r:id="rId4" imgW="7858057" imgH="2152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26431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936083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08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GESTIÓN Y CONSERVACIÓN DE RECURSOS NATURALES RENOVABLES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32702"/>
              </p:ext>
            </p:extLst>
          </p:nvPr>
        </p:nvGraphicFramePr>
        <p:xfrm>
          <a:off x="539552" y="1916832"/>
          <a:ext cx="8054423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Hoja de cálculo" r:id="rId4" imgW="7858057" imgH="2933790" progId="Excel.Sheet.8">
                  <p:embed/>
                </p:oleObj>
              </mc:Choice>
              <mc:Fallback>
                <p:oleObj name="Hoja de cálculo" r:id="rId4" imgW="7858057" imgH="2933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16832"/>
                        <a:ext cx="8054423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3861048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09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LABORATORIOS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62431"/>
              </p:ext>
            </p:extLst>
          </p:nvPr>
        </p:nvGraphicFramePr>
        <p:xfrm>
          <a:off x="383176" y="1716782"/>
          <a:ext cx="8210799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Hoja de cálculo" r:id="rId4" imgW="7858057" imgH="2000250" progId="Excel.Sheet.8">
                  <p:embed/>
                </p:oleObj>
              </mc:Choice>
              <mc:Fallback>
                <p:oleObj name="Hoja de cálculo" r:id="rId4" imgW="78580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716782"/>
                        <a:ext cx="8210799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013176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01: CORPORACIÓN NACIONAL FORESTAL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903536"/>
              </p:ext>
            </p:extLst>
          </p:nvPr>
        </p:nvGraphicFramePr>
        <p:xfrm>
          <a:off x="467544" y="1700808"/>
          <a:ext cx="8126431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Hoja de cálculo" r:id="rId4" imgW="7858057" imgH="3219540" progId="Excel.Sheet.8">
                  <p:embed/>
                </p:oleObj>
              </mc:Choice>
              <mc:Fallback>
                <p:oleObj name="Hoja de cálculo" r:id="rId4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21600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MANEJO DEL FUEGO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27820"/>
              </p:ext>
            </p:extLst>
          </p:nvPr>
        </p:nvGraphicFramePr>
        <p:xfrm>
          <a:off x="467544" y="1700808"/>
          <a:ext cx="8126431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Hoja de cálculo" r:id="rId4" imgW="7858057" imgH="2457450" progId="Excel.Sheet.8">
                  <p:embed/>
                </p:oleObj>
              </mc:Choice>
              <mc:Fallback>
                <p:oleObj name="Hoja de cálculo" r:id="rId4" imgW="7858057" imgH="2457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93608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ÁREAS SILVESTRES PROTEGIDAS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12018"/>
              </p:ext>
            </p:extLst>
          </p:nvPr>
        </p:nvGraphicFramePr>
        <p:xfrm>
          <a:off x="539552" y="1730102"/>
          <a:ext cx="8054423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Hoja de cálculo" r:id="rId4" imgW="7858057" imgH="3066960" progId="Excel.Sheet.8">
                  <p:embed/>
                </p:oleObj>
              </mc:Choice>
              <mc:Fallback>
                <p:oleObj name="Hoja de cálculo" r:id="rId4" imgW="7858057" imgH="30669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30102"/>
                        <a:ext cx="8054423" cy="306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Febrero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La Ejecución del Ministerio,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en el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mes 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febrero fue de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 $71.084 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12%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En cuanto a las </a:t>
            </a:r>
            <a:r>
              <a:rPr lang="es-MX" sz="1600" b="1" dirty="0" smtClean="0">
                <a:solidFill>
                  <a:prstClr val="black"/>
                </a:solidFill>
                <a:ea typeface="+mn-ea"/>
                <a:cs typeface="+mn-cs"/>
              </a:rPr>
              <a:t>modificaciones presupuestaria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, el Programa 01 de la Corporación Nacional Forestal aumentó sus recursos en $6.079 millones, el Programa 03 Programa de Manejo del Fuero, disminuyó su disponibilidad en $99 millones, el Programa 04 Áreas Silvestres Protegidas presentó menores recursos por $413 millones, y el Programa 05 Gestión Forestal, bajó su presupuesto en $721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$5.996, se da cuenta de avance presupuestario de un 0,6%.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deuda flotante, correspondiente a los recursos para cancelar obligaciones contraídas en el ejercicio presupuestario anterior, ejecutaron un total de $9.056millones. Es importante señalar que la Ley inicial no contempló presupuesto para estas obligaciones, ni tampoco se han observado Decretos modificatorios del presupuesto inicial.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INDAP</a:t>
            </a:r>
            <a:r>
              <a:rPr lang="es-CL" sz="1600" dirty="0">
                <a:solidFill>
                  <a:prstClr val="black"/>
                </a:solidFill>
              </a:rPr>
              <a:t>, que concentra el </a:t>
            </a:r>
            <a:r>
              <a:rPr lang="es-CL" sz="1600" dirty="0" smtClean="0">
                <a:solidFill>
                  <a:prstClr val="black"/>
                </a:solidFill>
              </a:rPr>
              <a:t>la mayor parte </a:t>
            </a:r>
            <a:r>
              <a:rPr lang="es-CL" sz="16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600" dirty="0" smtClean="0">
                <a:solidFill>
                  <a:prstClr val="black"/>
                </a:solidFill>
              </a:rPr>
              <a:t>un gasto de $29.513 millones (10% del presupuesto vigente</a:t>
            </a:r>
            <a:r>
              <a:rPr lang="es-CL" sz="1600" dirty="0">
                <a:solidFill>
                  <a:prstClr val="black"/>
                </a:solidFill>
              </a:rPr>
              <a:t>), donde el Sistema de Incentivos Ley N° </a:t>
            </a:r>
            <a:r>
              <a:rPr lang="es-CL" sz="1600" dirty="0" smtClean="0">
                <a:solidFill>
                  <a:prstClr val="black"/>
                </a:solidFill>
              </a:rPr>
              <a:t>20.412 ejecutó un 0,6% de </a:t>
            </a:r>
            <a:r>
              <a:rPr lang="es-CL" sz="1600" dirty="0">
                <a:solidFill>
                  <a:prstClr val="black"/>
                </a:solidFill>
              </a:rPr>
              <a:t>sus recursos, el Programa de Desarrollo de Acción </a:t>
            </a:r>
            <a:r>
              <a:rPr lang="es-CL" sz="1600" dirty="0" smtClean="0">
                <a:solidFill>
                  <a:prstClr val="black"/>
                </a:solidFill>
              </a:rPr>
              <a:t>Local un 29% para transferencias corrientes y un 5% para transferencias de capital, y los proyectos de inversión, un 0%. 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861048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GESTIÓN FORESTAL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909735"/>
              </p:ext>
            </p:extLst>
          </p:nvPr>
        </p:nvGraphicFramePr>
        <p:xfrm>
          <a:off x="383176" y="1772816"/>
          <a:ext cx="8210799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Hoja de cálculo" r:id="rId4" imgW="7858057" imgH="2000250" progId="Excel.Sheet.8">
                  <p:embed/>
                </p:oleObj>
              </mc:Choice>
              <mc:Fallback>
                <p:oleObj name="Hoja de cálculo" r:id="rId4" imgW="78580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772816"/>
                        <a:ext cx="8210799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068960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 DE ARBORIZACIÓN URBANA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052990"/>
              </p:ext>
            </p:extLst>
          </p:nvPr>
        </p:nvGraphicFramePr>
        <p:xfrm>
          <a:off x="395536" y="1700808"/>
          <a:ext cx="828092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Hoja de cálculo" r:id="rId4" imgW="7858057" imgH="1247865" progId="Excel.Sheet.8">
                  <p:embed/>
                </p:oleObj>
              </mc:Choice>
              <mc:Fallback>
                <p:oleObj name="Hoja de cálculo" r:id="rId4" imgW="7858057" imgH="1247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28092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165304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RIEGO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35685"/>
              </p:ext>
            </p:extLst>
          </p:nvPr>
        </p:nvGraphicFramePr>
        <p:xfrm>
          <a:off x="395536" y="1654646"/>
          <a:ext cx="8198439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Hoja de cálculo" r:id="rId4" imgW="7858057" imgH="4438560" progId="Excel.Sheet.8">
                  <p:embed/>
                </p:oleObj>
              </mc:Choice>
              <mc:Fallback>
                <p:oleObj name="Hoja de cálculo" r:id="rId4" imgW="7858057" imgH="4438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654646"/>
                        <a:ext cx="8198439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Febrero 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br>
              <a:rPr lang="es-CL" sz="1800" b="1" dirty="0">
                <a:solidFill>
                  <a:prstClr val="black"/>
                </a:solidFill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167047"/>
              </p:ext>
            </p:extLst>
          </p:nvPr>
        </p:nvGraphicFramePr>
        <p:xfrm>
          <a:off x="467544" y="1700808"/>
          <a:ext cx="8136904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Hoja de cálculo" r:id="rId4" imgW="7410585" imgH="2581185" progId="Excel.Sheet.8">
                  <p:embed/>
                </p:oleObj>
              </mc:Choice>
              <mc:Fallback>
                <p:oleObj name="Hoja de cálculo" r:id="rId4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36904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6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 Febrero 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br>
              <a:rPr lang="es-CL" sz="1800" b="1" dirty="0">
                <a:solidFill>
                  <a:prstClr val="black"/>
                </a:solidFill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13,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085184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85287"/>
              </p:ext>
            </p:extLst>
          </p:nvPr>
        </p:nvGraphicFramePr>
        <p:xfrm>
          <a:off x="395535" y="1556792"/>
          <a:ext cx="8280921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Hoja de cálculo" r:id="rId5" imgW="9048885" imgH="3505290" progId="Excel.Sheet.8">
                  <p:embed/>
                </p:oleObj>
              </mc:Choice>
              <mc:Fallback>
                <p:oleObj name="Hoja de cálculo" r:id="rId5" imgW="9048885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5" y="1556792"/>
                        <a:ext cx="8280921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520259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68760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666475"/>
              </p:ext>
            </p:extLst>
          </p:nvPr>
        </p:nvGraphicFramePr>
        <p:xfrm>
          <a:off x="395537" y="1674549"/>
          <a:ext cx="8198438" cy="477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Hoja de cálculo" r:id="rId4" imgW="7762943" imgH="5667285" progId="Excel.Sheet.8">
                  <p:embed/>
                </p:oleObj>
              </mc:Choice>
              <mc:Fallback>
                <p:oleObj name="Hoja de cálculo" r:id="rId4" imgW="7762943" imgH="5667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7" y="1674549"/>
                        <a:ext cx="8198438" cy="477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819" y="54867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INVESTIGACIÓN E INNOVACIÓN TECNOLÓGICA SILVOAGROPECUARIA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608081"/>
              </p:ext>
            </p:extLst>
          </p:nvPr>
        </p:nvGraphicFramePr>
        <p:xfrm>
          <a:off x="467544" y="1988840"/>
          <a:ext cx="8142074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Hoja de cálculo" r:id="rId4" imgW="7562985" imgH="2524035" progId="Excel.Sheet.8">
                  <p:embed/>
                </p:oleObj>
              </mc:Choice>
              <mc:Fallback>
                <p:oleObj name="Hoja de cálculo" r:id="rId4" imgW="75629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42074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97152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OFICINA DE ESTUDIOS Y POLÍTICAS AGRARIAS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3157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339203"/>
              </p:ext>
            </p:extLst>
          </p:nvPr>
        </p:nvGraphicFramePr>
        <p:xfrm>
          <a:off x="383176" y="1772816"/>
          <a:ext cx="8210799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Hoja de cálculo" r:id="rId4" imgW="8020185" imgH="2924085" progId="Excel.Sheet.8">
                  <p:embed/>
                </p:oleObj>
              </mc:Choice>
              <mc:Fallback>
                <p:oleObj name="Hoja de cálculo" r:id="rId4" imgW="8020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772816"/>
                        <a:ext cx="8210799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525344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049713"/>
              </p:ext>
            </p:extLst>
          </p:nvPr>
        </p:nvGraphicFramePr>
        <p:xfrm>
          <a:off x="383177" y="1682035"/>
          <a:ext cx="8210798" cy="474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Hoja de cálculo" r:id="rId4" imgW="7858057" imgH="5200650" progId="Excel.Sheet.8">
                  <p:embed/>
                </p:oleObj>
              </mc:Choice>
              <mc:Fallback>
                <p:oleObj name="Hoja de cálculo" r:id="rId4" imgW="7858057" imgH="520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7" y="1682035"/>
                        <a:ext cx="8210798" cy="4744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021288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827709"/>
              </p:ext>
            </p:extLst>
          </p:nvPr>
        </p:nvGraphicFramePr>
        <p:xfrm>
          <a:off x="467544" y="1672555"/>
          <a:ext cx="8126431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Hoja de cálculo" r:id="rId4" imgW="7858057" imgH="4276815" progId="Excel.Sheet.8">
                  <p:embed/>
                </p:oleObj>
              </mc:Choice>
              <mc:Fallback>
                <p:oleObj name="Hoja de cálculo" r:id="rId4" imgW="78580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72555"/>
                        <a:ext cx="8126431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957</Words>
  <Application>Microsoft Office PowerPoint</Application>
  <PresentationFormat>Presentación en pantalla (4:3)</PresentationFormat>
  <Paragraphs>98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40" baseType="lpstr"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Imagen de mapa de bits</vt:lpstr>
      <vt:lpstr>Hoja de cálculo</vt:lpstr>
      <vt:lpstr>EJECUCIÓN PRESUPUESTARIA ACUMULADA DE GASTOS AL MES DE Febrero DE 2018 PARTIDA 13: MINISTERIO DE AGRICULTURA</vt:lpstr>
      <vt:lpstr>Ejecución Presupuestaria de Gastos Acumulada al Mes de Febrero de 2018  Ministerio de Agricultura</vt:lpstr>
      <vt:lpstr>Ejecución Presupuestaria de Gastos Acumulada al Mes de Febrero de 2018 Partida 13 Ministerio de Agricultura</vt:lpstr>
      <vt:lpstr>Ejecución Presupuestaria de Gastos Acumulada al Mes de  Febrero de 2018 Partida 13,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51</cp:revision>
  <cp:lastPrinted>2016-08-05T21:17:59Z</cp:lastPrinted>
  <dcterms:created xsi:type="dcterms:W3CDTF">2016-08-05T20:56:34Z</dcterms:created>
  <dcterms:modified xsi:type="dcterms:W3CDTF">2018-08-14T18:26:23Z</dcterms:modified>
</cp:coreProperties>
</file>