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300" r:id="rId5"/>
    <p:sldId id="264" r:id="rId6"/>
    <p:sldId id="263" r:id="rId7"/>
    <p:sldId id="265" r:id="rId8"/>
    <p:sldId id="269" r:id="rId9"/>
    <p:sldId id="271" r:id="rId10"/>
    <p:sldId id="273" r:id="rId11"/>
    <p:sldId id="274" r:id="rId12"/>
    <p:sldId id="27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96" d="100"/>
          <a:sy n="9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978801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67028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1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DE GASTOS </a:t>
            </a:r>
            <a:r>
              <a:rPr lang="es-CL" sz="2400" b="1" cap="all" dirty="0" smtClean="0">
                <a:latin typeface="+mn-lt"/>
              </a:rPr>
              <a:t>al </a:t>
            </a:r>
            <a:r>
              <a:rPr lang="es-CL" sz="2400" b="1" cap="all" dirty="0">
                <a:latin typeface="+mn-lt"/>
              </a:rPr>
              <a:t>mes de </a:t>
            </a:r>
            <a:r>
              <a:rPr lang="es-CL" sz="2400" b="1" cap="all" dirty="0" smtClean="0">
                <a:latin typeface="+mn-lt"/>
              </a:rPr>
              <a:t>Febrero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</a:t>
            </a:r>
            <a:r>
              <a:rPr lang="es-CL" sz="2400" b="1" dirty="0">
                <a:latin typeface="+mn-lt"/>
              </a:rPr>
              <a:t>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71509"/>
              </p:ext>
            </p:extLst>
          </p:nvPr>
        </p:nvGraphicFramePr>
        <p:xfrm>
          <a:off x="414336" y="1617229"/>
          <a:ext cx="8201488" cy="476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Hoja de cálculo" r:id="rId4" imgW="7819957" imgH="5210085" progId="Excel.Sheet.8">
                  <p:embed/>
                </p:oleObj>
              </mc:Choice>
              <mc:Fallback>
                <p:oleObj name="Hoja de cálculo" r:id="rId4" imgW="7819957" imgH="5210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17229"/>
                        <a:ext cx="8201488" cy="476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455033"/>
              </p:ext>
            </p:extLst>
          </p:nvPr>
        </p:nvGraphicFramePr>
        <p:xfrm>
          <a:off x="414336" y="1772816"/>
          <a:ext cx="8334128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Hoja de cálculo" r:id="rId4" imgW="8496300" imgH="3209835" progId="Excel.Sheet.8">
                  <p:embed/>
                </p:oleObj>
              </mc:Choice>
              <mc:Fallback>
                <p:oleObj name="Hoja de cálculo" r:id="rId4" imgW="8496300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334128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95960"/>
              </p:ext>
            </p:extLst>
          </p:nvPr>
        </p:nvGraphicFramePr>
        <p:xfrm>
          <a:off x="414336" y="1823442"/>
          <a:ext cx="8201488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Hoja de cálculo" r:id="rId4" imgW="7848600" imgH="3333840" progId="Excel.Sheet.8">
                  <p:embed/>
                </p:oleObj>
              </mc:Choice>
              <mc:Fallback>
                <p:oleObj name="Hoja de cálculo" r:id="rId4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23442"/>
                        <a:ext cx="8201488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53945"/>
              </p:ext>
            </p:extLst>
          </p:nvPr>
        </p:nvGraphicFramePr>
        <p:xfrm>
          <a:off x="414336" y="1750665"/>
          <a:ext cx="820148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Hoja de cálculo" r:id="rId4" imgW="7819957" imgH="3838485" progId="Excel.Sheet.8">
                  <p:embed/>
                </p:oleObj>
              </mc:Choice>
              <mc:Fallback>
                <p:oleObj name="Hoja de cálculo" r:id="rId4" imgW="78199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50665"/>
                        <a:ext cx="820148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80720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Hoja de cálculo" r:id="rId4" imgW="8239057" imgH="3533865" progId="Excel.Sheet.8">
                  <p:embed/>
                </p:oleObj>
              </mc:Choice>
              <mc:Fallback>
                <p:oleObj name="Hoja de cálculo" r:id="rId4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21092"/>
              </p:ext>
            </p:extLst>
          </p:nvPr>
        </p:nvGraphicFramePr>
        <p:xfrm>
          <a:off x="414336" y="1855068"/>
          <a:ext cx="8201487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Hoja de cálculo" r:id="rId4" imgW="7801043" imgH="3086100" progId="Excel.Sheet.8">
                  <p:embed/>
                </p:oleObj>
              </mc:Choice>
              <mc:Fallback>
                <p:oleObj name="Hoja de cálculo" r:id="rId4" imgW="78010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5068"/>
                        <a:ext cx="8201487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8759"/>
              </p:ext>
            </p:extLst>
          </p:nvPr>
        </p:nvGraphicFramePr>
        <p:xfrm>
          <a:off x="414336" y="1813148"/>
          <a:ext cx="821079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Hoja de cálculo" r:id="rId4" imgW="8886757" imgH="3848190" progId="Excel.Sheet.8">
                  <p:embed/>
                </p:oleObj>
              </mc:Choice>
              <mc:Fallback>
                <p:oleObj name="Hoja de cálculo" r:id="rId4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13148"/>
                        <a:ext cx="821079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82911"/>
              </p:ext>
            </p:extLst>
          </p:nvPr>
        </p:nvGraphicFramePr>
        <p:xfrm>
          <a:off x="414336" y="1844824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44589"/>
              </p:ext>
            </p:extLst>
          </p:nvPr>
        </p:nvGraphicFramePr>
        <p:xfrm>
          <a:off x="467544" y="1772816"/>
          <a:ext cx="814827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Hoja de cálculo" r:id="rId4" imgW="7724843" imgH="3228975" progId="Excel.Sheet.8">
                  <p:embed/>
                </p:oleObj>
              </mc:Choice>
              <mc:Fallback>
                <p:oleObj name="Hoja de cálculo" r:id="rId4" imgW="77248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$555.497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23%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$120.041 millones, alcanzaron un avance presupuestario de un 7%, 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97239"/>
              </p:ext>
            </p:extLst>
          </p:nvPr>
        </p:nvGraphicFramePr>
        <p:xfrm>
          <a:off x="1004888" y="4149080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Hoja de cálculo" r:id="rId4" imgW="7134157" imgH="2143125" progId="Excel.Sheet.12">
                  <p:embed/>
                </p:oleObj>
              </mc:Choice>
              <mc:Fallback>
                <p:oleObj name="Hoja de cálculo" r:id="rId4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4149080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</a:t>
            </a:r>
            <a:r>
              <a:rPr lang="es-CL" sz="1600" dirty="0" smtClean="0"/>
              <a:t>presenta un aumento de recursos que alcanzó a $3.233 millones, destinados a las iniciativas de inversión.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aprobados por </a:t>
            </a:r>
            <a:r>
              <a:rPr lang="es-CL" sz="1600" b="1" dirty="0" smtClean="0"/>
              <a:t> </a:t>
            </a:r>
            <a:r>
              <a:rPr lang="es-CL" sz="1600" dirty="0" smtClean="0"/>
              <a:t> $1.107.545,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</a:t>
            </a:r>
            <a:r>
              <a:rPr lang="es-CL" sz="1600" dirty="0" smtClean="0"/>
              <a:t>Febrero </a:t>
            </a:r>
            <a:r>
              <a:rPr lang="es-CL" sz="1600" dirty="0"/>
              <a:t>alcanzó una ejecución de </a:t>
            </a:r>
            <a:r>
              <a:rPr lang="es-CL" sz="1600" b="1" dirty="0" smtClean="0"/>
              <a:t>22%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el Servicio de la Deuda, con recursos aprobados por $681 millones, presentó un gasto total de $285.508 millones. Este gasto se explica por el mayor gasto en la deuda flotante, que corresponde a compromisos del año 2017, en donde el Ministerio de Hacienda no ha dispuesto los Decretos Modificatorios del presupuesto 2018.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65888"/>
              </p:ext>
            </p:extLst>
          </p:nvPr>
        </p:nvGraphicFramePr>
        <p:xfrm>
          <a:off x="467544" y="1844824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Hoja de cálculo" r:id="rId4" imgW="7134157" imgH="2638335" progId="Excel.Sheet.8">
                  <p:embed/>
                </p:oleObj>
              </mc:Choice>
              <mc:Fallback>
                <p:oleObj name="Hoja de cálculo" r:id="rId4" imgW="7134157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29053"/>
              </p:ext>
            </p:extLst>
          </p:nvPr>
        </p:nvGraphicFramePr>
        <p:xfrm>
          <a:off x="461963" y="1628800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Hoja de cálculo" r:id="rId5" imgW="8220143" imgH="3095535" progId="Excel.Sheet.8">
                  <p:embed/>
                </p:oleObj>
              </mc:Choice>
              <mc:Fallback>
                <p:oleObj name="Hoja de cálculo" r:id="rId5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628800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91213"/>
              </p:ext>
            </p:extLst>
          </p:nvPr>
        </p:nvGraphicFramePr>
        <p:xfrm>
          <a:off x="414336" y="1628800"/>
          <a:ext cx="8201487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Hoja de cálculo" r:id="rId4" imgW="7839143" imgH="3086100" progId="Excel.Sheet.8">
                  <p:embed/>
                </p:oleObj>
              </mc:Choice>
              <mc:Fallback>
                <p:oleObj name="Hoja de cálculo" r:id="rId4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7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74320"/>
              </p:ext>
            </p:extLst>
          </p:nvPr>
        </p:nvGraphicFramePr>
        <p:xfrm>
          <a:off x="509588" y="1670273"/>
          <a:ext cx="8124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Hoja de cálculo" r:id="rId4" imgW="8124757" imgH="3991065" progId="Excel.Sheet.8">
                  <p:embed/>
                </p:oleObj>
              </mc:Choice>
              <mc:Fallback>
                <p:oleObj name="Hoja de cálculo" r:id="rId4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670273"/>
                        <a:ext cx="8124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05402"/>
              </p:ext>
            </p:extLst>
          </p:nvPr>
        </p:nvGraphicFramePr>
        <p:xfrm>
          <a:off x="467543" y="1844824"/>
          <a:ext cx="8157591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Hoja de cálculo" r:id="rId4" imgW="7581900" imgH="3076665" progId="Excel.Sheet.8">
                  <p:embed/>
                </p:oleObj>
              </mc:Choice>
              <mc:Fallback>
                <p:oleObj name="Hoja de cálculo" r:id="rId4" imgW="75819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844824"/>
                        <a:ext cx="8157591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419498"/>
              </p:ext>
            </p:extLst>
          </p:nvPr>
        </p:nvGraphicFramePr>
        <p:xfrm>
          <a:off x="552450" y="1847825"/>
          <a:ext cx="80391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Hoja de cálculo" r:id="rId4" imgW="8039100" imgH="3381285" progId="Excel.Sheet.8">
                  <p:embed/>
                </p:oleObj>
              </mc:Choice>
              <mc:Fallback>
                <p:oleObj name="Hoja de cálculo" r:id="rId4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847825"/>
                        <a:ext cx="803910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731</Words>
  <Application>Microsoft Office PowerPoint</Application>
  <PresentationFormat>Presentación en pantalla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</vt:lpstr>
      <vt:lpstr>EJECUCIÓN PRESUPUESTARIA ACUMULADA DE GASTOS al mes de Febrero de 2018 Partida 12: MINISTERIO DE OBRAS PÚBLICAS</vt:lpstr>
      <vt:lpstr>Ejecución Presupuestaria de Gastos Acumulada al Mes de Febrero de 2018  Ministerio de Obras Públicas</vt:lpstr>
      <vt:lpstr>Ejecución Presupuestaria de Gastos Acumulada al Mes de Febrero de 2018  Ministerio de Obras Públicas</vt:lpstr>
      <vt:lpstr>Ejecución Presupuestaria de Gastos Acumulada al Mes de Febrero de 2018  Ministerio de Obras Públicas</vt:lpstr>
      <vt:lpstr>Ejecución Presupuestaria de Gastos Acumulada al mes de Febrero de 2018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173</cp:revision>
  <cp:lastPrinted>2017-05-12T12:49:10Z</cp:lastPrinted>
  <dcterms:created xsi:type="dcterms:W3CDTF">2016-06-23T13:38:47Z</dcterms:created>
  <dcterms:modified xsi:type="dcterms:W3CDTF">2018-08-14T18:20:48Z</dcterms:modified>
</cp:coreProperties>
</file>