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Partida'!$X$23:$Y$23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Partida'!$X$24:$Y$24</c:f>
              <c:numCache>
                <c:formatCode>0.0%</c:formatCode>
                <c:ptCount val="2"/>
                <c:pt idx="0">
                  <c:v>8.7720182717655817E-2</c:v>
                </c:pt>
                <c:pt idx="1">
                  <c:v>7.1190363884634886E-2</c:v>
                </c:pt>
              </c:numCache>
            </c:numRef>
          </c:val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Partida'!$X$23:$Y$23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Partida'!$X$25:$Y$25</c:f>
              <c:numCache>
                <c:formatCode>0.0%</c:formatCode>
                <c:ptCount val="2"/>
                <c:pt idx="0">
                  <c:v>8.5008162380253091E-2</c:v>
                </c:pt>
                <c:pt idx="1">
                  <c:v>6.9205994337730045E-2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316736"/>
        <c:axId val="109326720"/>
      </c:barChart>
      <c:catAx>
        <c:axId val="10931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9326720"/>
        <c:crosses val="autoZero"/>
        <c:auto val="1"/>
        <c:lblAlgn val="ctr"/>
        <c:lblOffset val="100"/>
        <c:noMultiLvlLbl val="0"/>
      </c:catAx>
      <c:valAx>
        <c:axId val="1093267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93167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Partida'!$AK$23:$AL$23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Partida'!$AK$24:$AL$24</c:f>
              <c:numCache>
                <c:formatCode>0.0%</c:formatCode>
                <c:ptCount val="2"/>
                <c:pt idx="0">
                  <c:v>8.7720182717655817E-2</c:v>
                </c:pt>
                <c:pt idx="1">
                  <c:v>0.1589105466022907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999781277340333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333333333333333E-2"/>
                  <c:y val="7.40740740740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Partida'!$AK$23:$AL$23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Partida'!$AK$25:$AL$25</c:f>
              <c:numCache>
                <c:formatCode>0.0%</c:formatCode>
                <c:ptCount val="2"/>
                <c:pt idx="0">
                  <c:v>8.5008162380253091E-2</c:v>
                </c:pt>
                <c:pt idx="1">
                  <c:v>0.15421415671798314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539264"/>
        <c:axId val="108549248"/>
      </c:lineChart>
      <c:catAx>
        <c:axId val="1085392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8549248"/>
        <c:crosses val="autoZero"/>
        <c:auto val="1"/>
        <c:lblAlgn val="ctr"/>
        <c:lblOffset val="100"/>
        <c:noMultiLvlLbl val="0"/>
      </c:catAx>
      <c:valAx>
        <c:axId val="1085492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085392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0" name="Picture 18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4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34999" y="2458244"/>
          <a:ext cx="7874001" cy="2809875"/>
        </p:xfrm>
        <a:graphic>
          <a:graphicData uri="http://schemas.openxmlformats.org/drawingml/2006/table">
            <a:tbl>
              <a:tblPr/>
              <a:tblGrid>
                <a:gridCol w="371325"/>
                <a:gridCol w="342762"/>
                <a:gridCol w="355457"/>
                <a:gridCol w="2234299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19.245.151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6.880.659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2.956.727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9.375.883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9.375.883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9405" y="623731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6349" y="67247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7548" y="1340768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199" y="1891004"/>
          <a:ext cx="8229602" cy="3944355"/>
        </p:xfrm>
        <a:graphic>
          <a:graphicData uri="http://schemas.openxmlformats.org/drawingml/2006/table">
            <a:tbl>
              <a:tblPr/>
              <a:tblGrid>
                <a:gridCol w="267729"/>
                <a:gridCol w="328575"/>
                <a:gridCol w="304237"/>
                <a:gridCol w="2948053"/>
                <a:gridCol w="730168"/>
                <a:gridCol w="730168"/>
                <a:gridCol w="730168"/>
                <a:gridCol w="730168"/>
                <a:gridCol w="730168"/>
                <a:gridCol w="730168"/>
              </a:tblGrid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536.593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492.283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37.721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6.589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6.589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942156" y="1600200"/>
          <a:ext cx="7259688" cy="4525963"/>
        </p:xfrm>
        <a:graphic>
          <a:graphicData uri="http://schemas.openxmlformats.org/drawingml/2006/table">
            <a:tbl>
              <a:tblPr/>
              <a:tblGrid>
                <a:gridCol w="317487"/>
                <a:gridCol w="306148"/>
                <a:gridCol w="317487"/>
                <a:gridCol w="2236586"/>
                <a:gridCol w="680330"/>
                <a:gridCol w="680330"/>
                <a:gridCol w="680330"/>
                <a:gridCol w="680330"/>
                <a:gridCol w="680330"/>
                <a:gridCol w="680330"/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63.745.129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53.044.947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5.473.761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115.541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34.550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53.070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199" y="2675858"/>
          <a:ext cx="8229602" cy="2374647"/>
        </p:xfrm>
        <a:graphic>
          <a:graphicData uri="http://schemas.openxmlformats.org/drawingml/2006/table">
            <a:tbl>
              <a:tblPr/>
              <a:tblGrid>
                <a:gridCol w="367365"/>
                <a:gridCol w="339106"/>
                <a:gridCol w="351665"/>
                <a:gridCol w="2650052"/>
                <a:gridCol w="753569"/>
                <a:gridCol w="753569"/>
                <a:gridCol w="753569"/>
                <a:gridCol w="753569"/>
                <a:gridCol w="753569"/>
                <a:gridCol w="753569"/>
              </a:tblGrid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24.994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22.162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200" y="1618750"/>
          <a:ext cx="8229599" cy="4488862"/>
        </p:xfrm>
        <a:graphic>
          <a:graphicData uri="http://schemas.openxmlformats.org/drawingml/2006/table">
            <a:tbl>
              <a:tblPr/>
              <a:tblGrid>
                <a:gridCol w="370760"/>
                <a:gridCol w="342240"/>
                <a:gridCol w="354915"/>
                <a:gridCol w="2598486"/>
                <a:gridCol w="760533"/>
                <a:gridCol w="760533"/>
                <a:gridCol w="760533"/>
                <a:gridCol w="760533"/>
                <a:gridCol w="760533"/>
                <a:gridCol w="760533"/>
              </a:tblGrid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8.775.270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3.208.591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5.075.658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248.000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248.000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248.000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68.909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18.011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5.808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45.090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75.622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75.622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302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08. PROGRAMA 01:  DIRECCIÓN DE SANIDAD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6224" y="13789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18.363.281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5.361.536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8.187.615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8.187.615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1155" y="6453336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93818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079771"/>
              </p:ext>
            </p:extLst>
          </p:nvPr>
        </p:nvGraphicFramePr>
        <p:xfrm>
          <a:off x="1331638" y="1165868"/>
          <a:ext cx="6840760" cy="5287470"/>
        </p:xfrm>
        <a:graphic>
          <a:graphicData uri="http://schemas.openxmlformats.org/drawingml/2006/table">
            <a:tbl>
              <a:tblPr/>
              <a:tblGrid>
                <a:gridCol w="305834"/>
                <a:gridCol w="282309"/>
                <a:gridCol w="292765"/>
                <a:gridCol w="2195734"/>
                <a:gridCol w="627353"/>
                <a:gridCol w="627353"/>
                <a:gridCol w="627353"/>
                <a:gridCol w="627353"/>
                <a:gridCol w="627353"/>
                <a:gridCol w="627353"/>
              </a:tblGrid>
              <a:tr h="152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4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34.525.234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31.722.414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1.359.201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11.202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4.711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165.882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165.882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51520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711199" y="2129631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/>
                <a:gridCol w="342759"/>
                <a:gridCol w="355454"/>
                <a:gridCol w="208194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11.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ORGANISMOS DE SALUD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46995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7.805.100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2.554.209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2.427.270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680" y="521578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18.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MOVILIZACIÓN NACIONAL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22299" y="1805781"/>
          <a:ext cx="7899401" cy="41148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59692"/>
                <a:gridCol w="761694"/>
                <a:gridCol w="761694"/>
                <a:gridCol w="761694"/>
                <a:gridCol w="761694"/>
                <a:gridCol w="761694"/>
                <a:gridCol w="761694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429362"/>
            <a:ext cx="800426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El </a:t>
            </a:r>
            <a:r>
              <a:rPr lang="es-CL" sz="1500" dirty="0"/>
              <a:t>presupuesto </a:t>
            </a:r>
            <a:r>
              <a:rPr lang="es-CL" sz="1500" dirty="0" smtClean="0"/>
              <a:t>2018 de este Ministerio asciende a $1.785.462 millones. De éste total, un 69% </a:t>
            </a:r>
            <a:r>
              <a:rPr lang="es-CL" sz="1500" dirty="0"/>
              <a:t>se </a:t>
            </a:r>
            <a:r>
              <a:rPr lang="es-CL" sz="1500" dirty="0" smtClean="0"/>
              <a:t>destinó </a:t>
            </a:r>
            <a:r>
              <a:rPr lang="es-CL" sz="1500" dirty="0"/>
              <a:t>a Gastos en Personal; </a:t>
            </a:r>
            <a:r>
              <a:rPr lang="es-CL" sz="1500" dirty="0" smtClean="0"/>
              <a:t>19% en Bienes y Servicios de Consumo y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Capital. En cuanto a los programas, el 30,5% se destina a Ejército, 21% a la Armada, 12,3% a la Fuerza Aérea, 5,9% a la Dirección General de Territorio Marítimo, 4,3% a Organismos de Salud del Ejército y 4,2% a la Dirección de Sanidad, quedando los otros Servicios con participación presupuestaria menores.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500" dirty="0" smtClean="0"/>
              <a:t>Dentro del Ministerio de Defensa Nacional, </a:t>
            </a:r>
            <a:r>
              <a:rPr lang="es-CL" sz="1500" dirty="0" smtClean="0"/>
              <a:t>los capítulos de: FACH</a:t>
            </a:r>
            <a:r>
              <a:rPr lang="es-CL" sz="1500" dirty="0"/>
              <a:t>, Armada , Ejercito y Estado Mayor </a:t>
            </a:r>
            <a:r>
              <a:rPr lang="es-CL" sz="1500" dirty="0" smtClean="0"/>
              <a:t>Conjunto, </a:t>
            </a:r>
            <a:r>
              <a:rPr lang="es-CL" sz="1500" dirty="0"/>
              <a:t>tienen programas presupuestarios en </a:t>
            </a:r>
            <a:r>
              <a:rPr lang="es-CL" sz="1500" dirty="0" smtClean="0"/>
              <a:t>dólares y en pesos.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La ejecución del FEBRERO totalizó $123.564 millones, equivalente a un 6,9% respecto de la ley inicial de presupuestos. Este porcentaje es inferior al 8,5% ejecutado el mes anterior, y también es inferior a la de igual fecha del año anterior (7,1%).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Con ello la ejecución acumulada al mes de febrero suma $275.343 millones, equivalente a un 15,4% de avance, similar al acumulado en el mismo mes del año anterior. La tasa de ejecución en dólares acumuló un gasto de $34.944 miles, equivalente a  18,4%.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En el mes de febrero,  la modificación presupuestaria observada da cuenta de un incremento de $77 millones para prestaciones de seguridad social, normalmente asociadas a retiros, y una disminución de recursos para Gastos en Personal por $77 millones.</a:t>
            </a:r>
            <a:endParaRPr lang="es-CL" sz="1500" dirty="0"/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INSTITUTO GEOGRÁFICO MILITAR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/>
                <a:gridCol w="342629"/>
                <a:gridCol w="355319"/>
                <a:gridCol w="2388885"/>
                <a:gridCol w="761398"/>
                <a:gridCol w="761398"/>
                <a:gridCol w="761398"/>
                <a:gridCol w="761398"/>
                <a:gridCol w="761398"/>
                <a:gridCol w="761398"/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20.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HIDROGRÁFICO Y OCEANOGRÁFICO DE LA ARMADA DE CHILE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/>
                <a:gridCol w="340145"/>
                <a:gridCol w="352742"/>
                <a:gridCol w="2632969"/>
                <a:gridCol w="755876"/>
                <a:gridCol w="755876"/>
                <a:gridCol w="755876"/>
                <a:gridCol w="755876"/>
                <a:gridCol w="755876"/>
                <a:gridCol w="755876"/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1.079.917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434.513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343.715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299.706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112.923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134.621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5898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126" y="476672"/>
            <a:ext cx="8210799" cy="4679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200" b="1" dirty="0" smtClean="0">
                <a:solidFill>
                  <a:prstClr val="black"/>
                </a:solidFill>
                <a:ea typeface="+mj-ea"/>
                <a:cs typeface="+mj-cs"/>
              </a:rPr>
              <a:t>21. 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AERONÁUTICA CIVIL 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91325" y="94037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008279"/>
              </p:ext>
            </p:extLst>
          </p:nvPr>
        </p:nvGraphicFramePr>
        <p:xfrm>
          <a:off x="1619672" y="1168023"/>
          <a:ext cx="6048671" cy="5429340"/>
        </p:xfrm>
        <a:graphic>
          <a:graphicData uri="http://schemas.openxmlformats.org/drawingml/2006/table">
            <a:tbl>
              <a:tblPr/>
              <a:tblGrid>
                <a:gridCol w="263182"/>
                <a:gridCol w="242936"/>
                <a:gridCol w="251935"/>
                <a:gridCol w="2051464"/>
                <a:gridCol w="539859"/>
                <a:gridCol w="539859"/>
                <a:gridCol w="539859"/>
                <a:gridCol w="539859"/>
                <a:gridCol w="539859"/>
                <a:gridCol w="539859"/>
              </a:tblGrid>
              <a:tr h="13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24.445.981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14.562.594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1.350.101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133.878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133.878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1.117.620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103.845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103.845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3.118.138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3.046.318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3.046.318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3.977.793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3.977.793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491368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22.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AEROFOTOGRAMÉTRICO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8"/>
                <a:gridCol w="2335870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127.559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476672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23.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PARA LAS FUERZAS ARMADAS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1.639.585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1.416.189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476672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24.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DE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2.788.192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476672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1" y="1756059"/>
          <a:ext cx="8229598" cy="4214245"/>
        </p:xfrm>
        <a:graphic>
          <a:graphicData uri="http://schemas.openxmlformats.org/drawingml/2006/table">
            <a:tbl>
              <a:tblPr/>
              <a:tblGrid>
                <a:gridCol w="363345"/>
                <a:gridCol w="335395"/>
                <a:gridCol w="347817"/>
                <a:gridCol w="2711109"/>
                <a:gridCol w="745322"/>
                <a:gridCol w="745322"/>
                <a:gridCol w="745322"/>
                <a:gridCol w="745322"/>
                <a:gridCol w="745322"/>
                <a:gridCol w="745322"/>
              </a:tblGrid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2.941.027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93.219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111.506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2.735.644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2.198.137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40.189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106.848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537.507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11.370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105.331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403.455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17.269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7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/>
                <a:gridCol w="336029"/>
                <a:gridCol w="348475"/>
                <a:gridCol w="2700677"/>
                <a:gridCol w="746731"/>
                <a:gridCol w="746731"/>
                <a:gridCol w="746731"/>
                <a:gridCol w="746731"/>
                <a:gridCol w="746731"/>
                <a:gridCol w="746731"/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184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9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 title="Ejecución Mensual Acumulada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/>
                <a:gridCol w="2297884"/>
                <a:gridCol w="808405"/>
                <a:gridCol w="781754"/>
                <a:gridCol w="781754"/>
                <a:gridCol w="710686"/>
                <a:gridCol w="710686"/>
                <a:gridCol w="71068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1.785.460.800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275.343.521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1.192.713.687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201.384.873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29.117.384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3.468.292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8.300.789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73.751.563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541.693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1.194.136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31.208.746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89000" y="2795429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/>
                <a:gridCol w="2335561"/>
                <a:gridCol w="718634"/>
                <a:gridCol w="718634"/>
                <a:gridCol w="718634"/>
                <a:gridCol w="718634"/>
                <a:gridCol w="718634"/>
                <a:gridCol w="718634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7560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FEBRERO 2018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1588" y="13255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1199" y="1996281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94.812.522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19.245.151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63.745.129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18.363.281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34.525.234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7.805.100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24.445.981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1.639.585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2.941.027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1.795.881.933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279.709.944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</a:t>
            </a:r>
            <a:r>
              <a:rPr lang="es-CL" sz="800" dirty="0" smtClean="0"/>
              <a:t>propia en </a:t>
            </a:r>
            <a:r>
              <a:rPr lang="es-CL" sz="800" dirty="0"/>
              <a:t>base </a:t>
            </a:r>
            <a:r>
              <a:rPr lang="es-CL" sz="800" dirty="0" smtClean="0"/>
              <a:t> a Informes de </a:t>
            </a:r>
            <a:r>
              <a:rPr lang="es-CL" sz="800" dirty="0"/>
              <a:t>e</a:t>
            </a:r>
            <a:r>
              <a:rPr lang="es-CL" sz="800" dirty="0" smtClean="0"/>
              <a:t>jecución </a:t>
            </a:r>
            <a:r>
              <a:rPr lang="es-CL" sz="800" dirty="0"/>
              <a:t>p</a:t>
            </a:r>
            <a:r>
              <a:rPr lang="es-CL" sz="800" dirty="0" smtClean="0"/>
              <a:t>resupuestaria mensual de DIPRES</a:t>
            </a:r>
            <a:endParaRPr lang="es-CL" sz="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94791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977031"/>
              </p:ext>
            </p:extLst>
          </p:nvPr>
        </p:nvGraphicFramePr>
        <p:xfrm>
          <a:off x="1331643" y="1150323"/>
          <a:ext cx="6840758" cy="5375030"/>
        </p:xfrm>
        <a:graphic>
          <a:graphicData uri="http://schemas.openxmlformats.org/drawingml/2006/table">
            <a:tbl>
              <a:tblPr/>
              <a:tblGrid>
                <a:gridCol w="289499"/>
                <a:gridCol w="343109"/>
                <a:gridCol w="310944"/>
                <a:gridCol w="2037216"/>
                <a:gridCol w="643332"/>
                <a:gridCol w="611165"/>
                <a:gridCol w="675497"/>
                <a:gridCol w="643332"/>
                <a:gridCol w="643332"/>
                <a:gridCol w="643332"/>
              </a:tblGrid>
              <a:tr h="15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94.812.522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81.098.659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4.191.698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3.625.076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1.578.386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4.427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298.552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298.552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5.594.110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5.594.110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75560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0056" y="148478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508001" y="1862931"/>
          <a:ext cx="8127997" cy="4000500"/>
        </p:xfrm>
        <a:graphic>
          <a:graphicData uri="http://schemas.openxmlformats.org/drawingml/2006/table">
            <a:tbl>
              <a:tblPr/>
              <a:tblGrid>
                <a:gridCol w="371330"/>
                <a:gridCol w="342766"/>
                <a:gridCol w="355461"/>
                <a:gridCol w="2488228"/>
                <a:gridCol w="761702"/>
                <a:gridCol w="761702"/>
                <a:gridCol w="761702"/>
                <a:gridCol w="761702"/>
                <a:gridCol w="761702"/>
                <a:gridCol w="76170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2445</TotalTime>
  <Words>7481</Words>
  <Application>Microsoft Office PowerPoint</Application>
  <PresentationFormat>Presentación en pantalla (4:3)</PresentationFormat>
  <Paragraphs>4664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FEBRERO 2018 PARTIDA 11: MINISTERIO DE DEFENSA NACIONAL</vt:lpstr>
      <vt:lpstr>EJECUCIÓN PRESUPUESTARIA DE GASTOS ACUMULADA A FEBRERO DE 2018  PARTIDA 11 MINISTERIO DE DEFENSA NACIONAL</vt:lpstr>
      <vt:lpstr>EJECUCIÓN PRESUPUESTARIA DE GASTOS ACUMULADA A FEBRERO DE 2018  PARTIDA 11 MINISTERIO DE DEFENSA NACIONAL</vt:lpstr>
      <vt:lpstr>EJECUCIÓN PRESUPUESTARIA DE GASTOS ACUMULADA A FEBRERO DE 2018  PARTIDA 11 MINISTERIO DE DEFENSA NACIONAL</vt:lpstr>
      <vt:lpstr>EJECUCIÓN PRESUPUESTARIA DE GASTOS ACUMULADA A FEBRERO 2018  PARTIDA 11 MINISTERIO DE DEFENSA NACIONAL</vt:lpstr>
      <vt:lpstr>EJECUCIÓN PRESUPUESTARIA DE GASTOS ACUMULADA A FEBRERO 2018  PARTIDA 11 MINISTERIO DE DEFENSA NACIONAL</vt:lpstr>
      <vt:lpstr>EJECUCIÓN PRESUPUESTARIA DE GASTOS ACUMULADA A FEBRERO 2018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185</cp:revision>
  <cp:lastPrinted>2016-07-14T20:27:16Z</cp:lastPrinted>
  <dcterms:created xsi:type="dcterms:W3CDTF">2016-06-23T13:38:47Z</dcterms:created>
  <dcterms:modified xsi:type="dcterms:W3CDTF">2018-12-28T13:08:46Z</dcterms:modified>
</cp:coreProperties>
</file>