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48" r:id="rId2"/>
  </p:sldMasterIdLst>
  <p:notesMasterIdLst>
    <p:notesMasterId r:id="rId52"/>
  </p:notesMasterIdLst>
  <p:handoutMasterIdLst>
    <p:handoutMasterId r:id="rId53"/>
  </p:handoutMasterIdLst>
  <p:sldIdLst>
    <p:sldId id="256" r:id="rId3"/>
    <p:sldId id="298" r:id="rId4"/>
    <p:sldId id="339" r:id="rId5"/>
    <p:sldId id="264" r:id="rId6"/>
    <p:sldId id="299" r:id="rId7"/>
    <p:sldId id="263" r:id="rId8"/>
    <p:sldId id="330" r:id="rId9"/>
    <p:sldId id="265" r:id="rId10"/>
    <p:sldId id="331" r:id="rId11"/>
    <p:sldId id="271" r:id="rId12"/>
    <p:sldId id="301" r:id="rId13"/>
    <p:sldId id="304" r:id="rId14"/>
    <p:sldId id="307" r:id="rId15"/>
    <p:sldId id="332" r:id="rId16"/>
    <p:sldId id="333" r:id="rId17"/>
    <p:sldId id="308" r:id="rId18"/>
    <p:sldId id="309" r:id="rId19"/>
    <p:sldId id="310" r:id="rId20"/>
    <p:sldId id="334" r:id="rId21"/>
    <p:sldId id="311" r:id="rId22"/>
    <p:sldId id="312" r:id="rId23"/>
    <p:sldId id="313" r:id="rId24"/>
    <p:sldId id="314" r:id="rId25"/>
    <p:sldId id="340" r:id="rId26"/>
    <p:sldId id="345" r:id="rId27"/>
    <p:sldId id="341" r:id="rId28"/>
    <p:sldId id="346" r:id="rId29"/>
    <p:sldId id="315" r:id="rId30"/>
    <p:sldId id="335" r:id="rId31"/>
    <p:sldId id="316" r:id="rId32"/>
    <p:sldId id="336" r:id="rId33"/>
    <p:sldId id="317" r:id="rId34"/>
    <p:sldId id="318" r:id="rId35"/>
    <p:sldId id="337" r:id="rId36"/>
    <p:sldId id="319" r:id="rId37"/>
    <p:sldId id="338" r:id="rId38"/>
    <p:sldId id="320" r:id="rId39"/>
    <p:sldId id="321" r:id="rId40"/>
    <p:sldId id="343" r:id="rId41"/>
    <p:sldId id="347" r:id="rId42"/>
    <p:sldId id="344" r:id="rId43"/>
    <p:sldId id="322" r:id="rId44"/>
    <p:sldId id="323" r:id="rId45"/>
    <p:sldId id="324" r:id="rId46"/>
    <p:sldId id="325" r:id="rId47"/>
    <p:sldId id="326" r:id="rId48"/>
    <p:sldId id="327" r:id="rId49"/>
    <p:sldId id="328" r:id="rId50"/>
    <p:sldId id="329" r:id="rId51"/>
  </p:sldIdLst>
  <p:sldSz cx="9144000" cy="6858000" type="screen4x3"/>
  <p:notesSz cx="7102475" cy="9388475"/>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E91"/>
    <a:srgbClr val="173351"/>
    <a:srgbClr val="3B6285"/>
    <a:srgbClr val="2654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716" y="114"/>
      </p:cViewPr>
      <p:guideLst>
        <p:guide orient="horz" pos="2160"/>
        <p:guide pos="2880"/>
      </p:guideLst>
    </p:cSldViewPr>
  </p:slideViewPr>
  <p:notesTextViewPr>
    <p:cViewPr>
      <p:scale>
        <a:sx n="1" d="1"/>
        <a:sy n="1" d="1"/>
      </p:scale>
      <p:origin x="0" y="0"/>
    </p:cViewPr>
  </p:notesTextViewPr>
  <p:notesViewPr>
    <p:cSldViewPr>
      <p:cViewPr varScale="1">
        <p:scale>
          <a:sx n="53" d="100"/>
          <a:sy n="53" d="100"/>
        </p:scale>
        <p:origin x="-2850" y="-90"/>
      </p:cViewPr>
      <p:guideLst>
        <p:guide orient="horz" pos="2957"/>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4" y="0"/>
            <a:ext cx="3077740" cy="469424"/>
          </a:xfrm>
          <a:prstGeom prst="rect">
            <a:avLst/>
          </a:prstGeom>
        </p:spPr>
        <p:txBody>
          <a:bodyPr vert="horz" lIns="93134" tIns="46566" rIns="93134" bIns="46566" rtlCol="0"/>
          <a:lstStyle>
            <a:lvl1pPr algn="l">
              <a:defRPr sz="1200"/>
            </a:lvl1pPr>
          </a:lstStyle>
          <a:p>
            <a:endParaRPr lang="es-CL"/>
          </a:p>
        </p:txBody>
      </p:sp>
      <p:sp>
        <p:nvSpPr>
          <p:cNvPr id="3" name="2 Marcador de fecha"/>
          <p:cNvSpPr>
            <a:spLocks noGrp="1"/>
          </p:cNvSpPr>
          <p:nvPr>
            <p:ph type="dt" sz="quarter" idx="1"/>
          </p:nvPr>
        </p:nvSpPr>
        <p:spPr>
          <a:xfrm>
            <a:off x="4023097" y="0"/>
            <a:ext cx="3077740" cy="469424"/>
          </a:xfrm>
          <a:prstGeom prst="rect">
            <a:avLst/>
          </a:prstGeom>
        </p:spPr>
        <p:txBody>
          <a:bodyPr vert="horz" lIns="93134" tIns="46566" rIns="93134" bIns="46566" rtlCol="0"/>
          <a:lstStyle>
            <a:lvl1pPr algn="r">
              <a:defRPr sz="1200"/>
            </a:lvl1pPr>
          </a:lstStyle>
          <a:p>
            <a:fld id="{616FA1BA-8A8E-4023-9C91-FC56F051C6FA}" type="datetimeFigureOut">
              <a:rPr lang="es-CL" smtClean="0"/>
              <a:t>09-08-2018</a:t>
            </a:fld>
            <a:endParaRPr lang="es-CL"/>
          </a:p>
        </p:txBody>
      </p:sp>
      <p:sp>
        <p:nvSpPr>
          <p:cNvPr id="4" name="3 Marcador de pie de página"/>
          <p:cNvSpPr>
            <a:spLocks noGrp="1"/>
          </p:cNvSpPr>
          <p:nvPr>
            <p:ph type="ftr" sz="quarter" idx="2"/>
          </p:nvPr>
        </p:nvSpPr>
        <p:spPr>
          <a:xfrm>
            <a:off x="4" y="8917422"/>
            <a:ext cx="3077740" cy="469424"/>
          </a:xfrm>
          <a:prstGeom prst="rect">
            <a:avLst/>
          </a:prstGeom>
        </p:spPr>
        <p:txBody>
          <a:bodyPr vert="horz" lIns="93134" tIns="46566" rIns="93134" bIns="46566" rtlCol="0" anchor="b"/>
          <a:lstStyle>
            <a:lvl1pPr algn="l">
              <a:defRPr sz="1200"/>
            </a:lvl1pPr>
          </a:lstStyle>
          <a:p>
            <a:endParaRPr lang="es-CL"/>
          </a:p>
        </p:txBody>
      </p:sp>
      <p:sp>
        <p:nvSpPr>
          <p:cNvPr id="5" name="4 Marcador de número de diapositiva"/>
          <p:cNvSpPr>
            <a:spLocks noGrp="1"/>
          </p:cNvSpPr>
          <p:nvPr>
            <p:ph type="sldNum" sz="quarter" idx="3"/>
          </p:nvPr>
        </p:nvSpPr>
        <p:spPr>
          <a:xfrm>
            <a:off x="4023097" y="8917422"/>
            <a:ext cx="3077740" cy="469424"/>
          </a:xfrm>
          <a:prstGeom prst="rect">
            <a:avLst/>
          </a:prstGeom>
        </p:spPr>
        <p:txBody>
          <a:bodyPr vert="horz" lIns="93134" tIns="46566" rIns="93134" bIns="46566" rtlCol="0" anchor="b"/>
          <a:lstStyle>
            <a:lvl1pPr algn="r">
              <a:defRPr sz="1200"/>
            </a:lvl1pPr>
          </a:lstStyle>
          <a:p>
            <a:fld id="{5B2478F1-BD0C-402D-A16D-7669D4371A65}" type="slidenum">
              <a:rPr lang="es-CL" smtClean="0"/>
              <a:t>‹Nº›</a:t>
            </a:fld>
            <a:endParaRPr lang="es-CL"/>
          </a:p>
        </p:txBody>
      </p:sp>
    </p:spTree>
    <p:extLst>
      <p:ext uri="{BB962C8B-B14F-4D97-AF65-F5344CB8AC3E}">
        <p14:creationId xmlns:p14="http://schemas.microsoft.com/office/powerpoint/2010/main" val="173971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4" y="0"/>
            <a:ext cx="3077740" cy="469424"/>
          </a:xfrm>
          <a:prstGeom prst="rect">
            <a:avLst/>
          </a:prstGeom>
        </p:spPr>
        <p:txBody>
          <a:bodyPr vert="horz" lIns="93134" tIns="46566" rIns="93134" bIns="46566" rtlCol="0"/>
          <a:lstStyle>
            <a:lvl1pPr algn="l">
              <a:defRPr sz="1200"/>
            </a:lvl1pPr>
          </a:lstStyle>
          <a:p>
            <a:endParaRPr lang="es-CL"/>
          </a:p>
        </p:txBody>
      </p:sp>
      <p:sp>
        <p:nvSpPr>
          <p:cNvPr id="3" name="2 Marcador de fecha"/>
          <p:cNvSpPr>
            <a:spLocks noGrp="1"/>
          </p:cNvSpPr>
          <p:nvPr>
            <p:ph type="dt" idx="1"/>
          </p:nvPr>
        </p:nvSpPr>
        <p:spPr>
          <a:xfrm>
            <a:off x="4023097" y="0"/>
            <a:ext cx="3077740" cy="469424"/>
          </a:xfrm>
          <a:prstGeom prst="rect">
            <a:avLst/>
          </a:prstGeom>
        </p:spPr>
        <p:txBody>
          <a:bodyPr vert="horz" lIns="93134" tIns="46566" rIns="93134" bIns="46566" rtlCol="0"/>
          <a:lstStyle>
            <a:lvl1pPr algn="r">
              <a:defRPr sz="1200"/>
            </a:lvl1pPr>
          </a:lstStyle>
          <a:p>
            <a:fld id="{E2B5B10E-871D-42A9-AFA9-7078BA467708}" type="datetimeFigureOut">
              <a:rPr lang="es-CL" smtClean="0"/>
              <a:t>09-08-2018</a:t>
            </a:fld>
            <a:endParaRPr lang="es-CL"/>
          </a:p>
        </p:txBody>
      </p:sp>
      <p:sp>
        <p:nvSpPr>
          <p:cNvPr id="4" name="3 Marcador de imagen de diapositiva"/>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3134" tIns="46566" rIns="93134" bIns="46566" rtlCol="0" anchor="ctr"/>
          <a:lstStyle/>
          <a:p>
            <a:endParaRPr lang="es-CL"/>
          </a:p>
        </p:txBody>
      </p:sp>
      <p:sp>
        <p:nvSpPr>
          <p:cNvPr id="5" name="4 Marcador de notas"/>
          <p:cNvSpPr>
            <a:spLocks noGrp="1"/>
          </p:cNvSpPr>
          <p:nvPr>
            <p:ph type="body" sz="quarter" idx="3"/>
          </p:nvPr>
        </p:nvSpPr>
        <p:spPr>
          <a:xfrm>
            <a:off x="710248" y="4459526"/>
            <a:ext cx="5681980" cy="4224814"/>
          </a:xfrm>
          <a:prstGeom prst="rect">
            <a:avLst/>
          </a:prstGeom>
        </p:spPr>
        <p:txBody>
          <a:bodyPr vert="horz" lIns="93134" tIns="46566" rIns="93134" bIns="46566"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5 Marcador de pie de página"/>
          <p:cNvSpPr>
            <a:spLocks noGrp="1"/>
          </p:cNvSpPr>
          <p:nvPr>
            <p:ph type="ftr" sz="quarter" idx="4"/>
          </p:nvPr>
        </p:nvSpPr>
        <p:spPr>
          <a:xfrm>
            <a:off x="4" y="8917422"/>
            <a:ext cx="3077740" cy="469424"/>
          </a:xfrm>
          <a:prstGeom prst="rect">
            <a:avLst/>
          </a:prstGeom>
        </p:spPr>
        <p:txBody>
          <a:bodyPr vert="horz" lIns="93134" tIns="46566" rIns="93134" bIns="46566" rtlCol="0" anchor="b"/>
          <a:lstStyle>
            <a:lvl1pPr algn="l">
              <a:defRPr sz="1200"/>
            </a:lvl1pPr>
          </a:lstStyle>
          <a:p>
            <a:endParaRPr lang="es-CL"/>
          </a:p>
        </p:txBody>
      </p:sp>
      <p:sp>
        <p:nvSpPr>
          <p:cNvPr id="7" name="6 Marcador de número de diapositiva"/>
          <p:cNvSpPr>
            <a:spLocks noGrp="1"/>
          </p:cNvSpPr>
          <p:nvPr>
            <p:ph type="sldNum" sz="quarter" idx="5"/>
          </p:nvPr>
        </p:nvSpPr>
        <p:spPr>
          <a:xfrm>
            <a:off x="4023097" y="8917422"/>
            <a:ext cx="3077740" cy="469424"/>
          </a:xfrm>
          <a:prstGeom prst="rect">
            <a:avLst/>
          </a:prstGeom>
        </p:spPr>
        <p:txBody>
          <a:bodyPr vert="horz" lIns="93134" tIns="46566" rIns="93134" bIns="46566" rtlCol="0" anchor="b"/>
          <a:lstStyle>
            <a:lvl1pPr algn="r">
              <a:defRPr sz="1200"/>
            </a:lvl1pPr>
          </a:lstStyle>
          <a:p>
            <a:fld id="{15CC87D2-554F-43C8-B789-DB86F48C67F4}" type="slidenum">
              <a:rPr lang="es-CL" smtClean="0"/>
              <a:t>‹Nº›</a:t>
            </a:fld>
            <a:endParaRPr lang="es-CL"/>
          </a:p>
        </p:txBody>
      </p:sp>
    </p:spTree>
    <p:extLst>
      <p:ext uri="{BB962C8B-B14F-4D97-AF65-F5344CB8AC3E}">
        <p14:creationId xmlns:p14="http://schemas.microsoft.com/office/powerpoint/2010/main" val="423033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15CC87D2-554F-43C8-B789-DB86F48C67F4}" type="slidenum">
              <a:rPr lang="es-CL" smtClean="0"/>
              <a:t>6</a:t>
            </a:fld>
            <a:endParaRPr lang="es-CL"/>
          </a:p>
        </p:txBody>
      </p:sp>
    </p:spTree>
    <p:extLst>
      <p:ext uri="{BB962C8B-B14F-4D97-AF65-F5344CB8AC3E}">
        <p14:creationId xmlns:p14="http://schemas.microsoft.com/office/powerpoint/2010/main" val="291297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15CC87D2-554F-43C8-B789-DB86F48C67F4}" type="slidenum">
              <a:rPr lang="es-CL" smtClean="0"/>
              <a:t>7</a:t>
            </a:fld>
            <a:endParaRPr lang="es-CL"/>
          </a:p>
        </p:txBody>
      </p:sp>
    </p:spTree>
    <p:extLst>
      <p:ext uri="{BB962C8B-B14F-4D97-AF65-F5344CB8AC3E}">
        <p14:creationId xmlns:p14="http://schemas.microsoft.com/office/powerpoint/2010/main" val="2606671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15CC87D2-554F-43C8-B789-DB86F48C67F4}" type="slidenum">
              <a:rPr lang="es-CL" smtClean="0"/>
              <a:t>33</a:t>
            </a:fld>
            <a:endParaRPr lang="es-CL"/>
          </a:p>
        </p:txBody>
      </p:sp>
    </p:spTree>
    <p:extLst>
      <p:ext uri="{BB962C8B-B14F-4D97-AF65-F5344CB8AC3E}">
        <p14:creationId xmlns:p14="http://schemas.microsoft.com/office/powerpoint/2010/main" val="182314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15CC87D2-554F-43C8-B789-DB86F48C67F4}" type="slidenum">
              <a:rPr lang="es-CL" smtClean="0"/>
              <a:t>34</a:t>
            </a:fld>
            <a:endParaRPr lang="es-CL"/>
          </a:p>
        </p:txBody>
      </p:sp>
    </p:spTree>
    <p:extLst>
      <p:ext uri="{BB962C8B-B14F-4D97-AF65-F5344CB8AC3E}">
        <p14:creationId xmlns:p14="http://schemas.microsoft.com/office/powerpoint/2010/main" val="1315051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2204864"/>
            <a:ext cx="7772400" cy="1470025"/>
          </a:xfrm>
          <a:prstGeom prst="rect">
            <a:avLst/>
          </a:prstGeom>
        </p:spPr>
        <p:txBody>
          <a:bodyPr/>
          <a:lstStyle/>
          <a:p>
            <a:r>
              <a:rPr lang="es-ES"/>
              <a:t>Haga clic para modificar el estilo de título del patrón</a:t>
            </a:r>
            <a:endParaRPr lang="es-CL"/>
          </a:p>
        </p:txBody>
      </p:sp>
      <p:sp>
        <p:nvSpPr>
          <p:cNvPr id="4" name="3 Marcador de fecha"/>
          <p:cNvSpPr>
            <a:spLocks noGrp="1"/>
          </p:cNvSpPr>
          <p:nvPr>
            <p:ph type="dt" sz="half" idx="10"/>
          </p:nvPr>
        </p:nvSpPr>
        <p:spPr/>
        <p:txBody>
          <a:bodyPr/>
          <a:lstStyle/>
          <a:p>
            <a:fld id="{36CB32A8-ACCF-408E-AE69-3B995A8F0BFF}" type="datetime1">
              <a:rPr lang="es-CL" smtClean="0"/>
              <a:t>09-08-2018</a:t>
            </a:fld>
            <a:endParaRPr lang="es-CL"/>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L"/>
          </a:p>
        </p:txBody>
      </p:sp>
      <p:sp>
        <p:nvSpPr>
          <p:cNvPr id="6" name="5 Marcador de número de diapositiva"/>
          <p:cNvSpPr>
            <a:spLocks noGrp="1"/>
          </p:cNvSpPr>
          <p:nvPr>
            <p:ph type="sldNum" sz="quarter" idx="12"/>
          </p:nvPr>
        </p:nvSpPr>
        <p:spPr/>
        <p:txBody>
          <a:bodyPr/>
          <a:lstStyle/>
          <a:p>
            <a:fld id="{66452F03-F775-4AB4-A3E9-A5A78C748C69}" type="slidenum">
              <a:rPr lang="es-CL" smtClean="0"/>
              <a:t>‹Nº›</a:t>
            </a:fld>
            <a:endParaRPr lang="es-CL" dirty="0"/>
          </a:p>
        </p:txBody>
      </p:sp>
    </p:spTree>
    <p:extLst>
      <p:ext uri="{BB962C8B-B14F-4D97-AF65-F5344CB8AC3E}">
        <p14:creationId xmlns:p14="http://schemas.microsoft.com/office/powerpoint/2010/main" val="40933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09A67D08-3D11-4B0F-A15F-9F52EB68D63D}" type="datetime1">
              <a:rPr lang="es-CL" smtClean="0"/>
              <a:t>09-08-2018</a:t>
            </a:fld>
            <a:endParaRPr lang="es-CL"/>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L"/>
          </a:p>
        </p:txBody>
      </p:sp>
      <p:sp>
        <p:nvSpPr>
          <p:cNvPr id="6" name="5 Marcador de número de diapositiva"/>
          <p:cNvSpPr>
            <a:spLocks noGrp="1"/>
          </p:cNvSpPr>
          <p:nvPr>
            <p:ph type="sldNum" sz="quarter" idx="12"/>
          </p:nvPr>
        </p:nvSpPr>
        <p:spPr/>
        <p:txBody>
          <a:bodyPr/>
          <a:lstStyle/>
          <a:p>
            <a:fld id="{66452F03-F775-4AB4-A3E9-A5A78C748C69}" type="slidenum">
              <a:rPr lang="es-CL" smtClean="0"/>
              <a:t>‹Nº›</a:t>
            </a:fld>
            <a:endParaRPr lang="es-CL"/>
          </a:p>
        </p:txBody>
      </p:sp>
    </p:spTree>
    <p:extLst>
      <p:ext uri="{BB962C8B-B14F-4D97-AF65-F5344CB8AC3E}">
        <p14:creationId xmlns:p14="http://schemas.microsoft.com/office/powerpoint/2010/main" val="4024881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9B78813F-3287-4428-A15C-12A23CF4CFA4}" type="datetime1">
              <a:rPr lang="es-CL" smtClean="0"/>
              <a:t>09-08-2018</a:t>
            </a:fld>
            <a:endParaRPr lang="es-CL"/>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L"/>
          </a:p>
        </p:txBody>
      </p:sp>
      <p:sp>
        <p:nvSpPr>
          <p:cNvPr id="6" name="5 Marcador de número de diapositiva"/>
          <p:cNvSpPr>
            <a:spLocks noGrp="1"/>
          </p:cNvSpPr>
          <p:nvPr>
            <p:ph type="sldNum" sz="quarter" idx="12"/>
          </p:nvPr>
        </p:nvSpPr>
        <p:spPr/>
        <p:txBody>
          <a:bodyPr/>
          <a:lstStyle/>
          <a:p>
            <a:fld id="{66452F03-F775-4AB4-A3E9-A5A78C748C69}" type="slidenum">
              <a:rPr lang="es-CL" smtClean="0"/>
              <a:t>‹Nº›</a:t>
            </a:fld>
            <a:endParaRPr lang="es-CL"/>
          </a:p>
        </p:txBody>
      </p:sp>
    </p:spTree>
    <p:extLst>
      <p:ext uri="{BB962C8B-B14F-4D97-AF65-F5344CB8AC3E}">
        <p14:creationId xmlns:p14="http://schemas.microsoft.com/office/powerpoint/2010/main" val="1666495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2204864"/>
            <a:ext cx="7772400" cy="1470025"/>
          </a:xfrm>
          <a:prstGeom prst="rect">
            <a:avLst/>
          </a:prstGeom>
        </p:spPr>
        <p:txBody>
          <a:bodyPr/>
          <a:lstStyle/>
          <a:p>
            <a:r>
              <a:rPr lang="es-ES"/>
              <a:t>Haga clic para modificar el estilo de título del patrón</a:t>
            </a:r>
            <a:endParaRPr lang="es-CL"/>
          </a:p>
        </p:txBody>
      </p:sp>
      <p:sp>
        <p:nvSpPr>
          <p:cNvPr id="4" name="3 Marcador de fecha"/>
          <p:cNvSpPr>
            <a:spLocks noGrp="1"/>
          </p:cNvSpPr>
          <p:nvPr>
            <p:ph type="dt" sz="half" idx="10"/>
          </p:nvPr>
        </p:nvSpPr>
        <p:spPr/>
        <p:txBody>
          <a:bodyPr/>
          <a:lstStyle/>
          <a:p>
            <a:fld id="{36CB32A8-ACCF-408E-AE69-3B995A8F0BFF}" type="datetime1">
              <a:rPr lang="es-CL" smtClean="0"/>
              <a:t>09-08-2018</a:t>
            </a:fld>
            <a:endParaRPr lang="es-CL"/>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L"/>
          </a:p>
        </p:txBody>
      </p:sp>
      <p:sp>
        <p:nvSpPr>
          <p:cNvPr id="6" name="5 Marcador de número de diapositiva"/>
          <p:cNvSpPr>
            <a:spLocks noGrp="1"/>
          </p:cNvSpPr>
          <p:nvPr>
            <p:ph type="sldNum" sz="quarter" idx="12"/>
          </p:nvPr>
        </p:nvSpPr>
        <p:spPr/>
        <p:txBody>
          <a:bodyPr/>
          <a:lstStyle/>
          <a:p>
            <a:fld id="{66452F03-F775-4AB4-A3E9-A5A78C748C69}" type="slidenum">
              <a:rPr lang="es-CL" smtClean="0"/>
              <a:t>‹Nº›</a:t>
            </a:fld>
            <a:endParaRPr lang="es-CL" dirty="0"/>
          </a:p>
        </p:txBody>
      </p:sp>
    </p:spTree>
    <p:extLst>
      <p:ext uri="{BB962C8B-B14F-4D97-AF65-F5344CB8AC3E}">
        <p14:creationId xmlns:p14="http://schemas.microsoft.com/office/powerpoint/2010/main" val="2082520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dirty="0"/>
              <a:t>Haga clic para modificar el estilo de título del patrón</a:t>
            </a:r>
            <a:endParaRPr lang="es-CL" dirty="0"/>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70E02360-A21A-4CCD-BCB0-8531ABD610AB}" type="datetime1">
              <a:rPr lang="es-CL" smtClean="0"/>
              <a:t>09-08-2018</a:t>
            </a:fld>
            <a:endParaRPr lang="es-CL"/>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L"/>
          </a:p>
        </p:txBody>
      </p:sp>
      <p:sp>
        <p:nvSpPr>
          <p:cNvPr id="6" name="5 Marcador de número de diapositiva"/>
          <p:cNvSpPr>
            <a:spLocks noGrp="1"/>
          </p:cNvSpPr>
          <p:nvPr>
            <p:ph type="sldNum" sz="quarter" idx="12"/>
          </p:nvPr>
        </p:nvSpPr>
        <p:spPr/>
        <p:txBody>
          <a:bodyPr/>
          <a:lstStyle/>
          <a:p>
            <a:fld id="{66452F03-F775-4AB4-A3E9-A5A78C748C69}" type="slidenum">
              <a:rPr lang="es-CL" smtClean="0"/>
              <a:t>‹Nº›</a:t>
            </a:fld>
            <a:endParaRPr lang="es-CL"/>
          </a:p>
        </p:txBody>
      </p:sp>
    </p:spTree>
    <p:extLst>
      <p:ext uri="{BB962C8B-B14F-4D97-AF65-F5344CB8AC3E}">
        <p14:creationId xmlns:p14="http://schemas.microsoft.com/office/powerpoint/2010/main" val="31054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BC7CA73-43A2-4A16-A5CB-3D4B44330E0D}" type="datetime1">
              <a:rPr lang="es-CL" smtClean="0"/>
              <a:t>09-08-2018</a:t>
            </a:fld>
            <a:endParaRPr lang="es-CL"/>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L"/>
          </a:p>
        </p:txBody>
      </p:sp>
      <p:sp>
        <p:nvSpPr>
          <p:cNvPr id="6" name="5 Marcador de número de diapositiva"/>
          <p:cNvSpPr>
            <a:spLocks noGrp="1"/>
          </p:cNvSpPr>
          <p:nvPr>
            <p:ph type="sldNum" sz="quarter" idx="12"/>
          </p:nvPr>
        </p:nvSpPr>
        <p:spPr/>
        <p:txBody>
          <a:bodyPr/>
          <a:lstStyle/>
          <a:p>
            <a:fld id="{66452F03-F775-4AB4-A3E9-A5A78C748C69}" type="slidenum">
              <a:rPr lang="es-CL" smtClean="0"/>
              <a:t>‹Nº›</a:t>
            </a:fld>
            <a:endParaRPr lang="es-CL"/>
          </a:p>
        </p:txBody>
      </p:sp>
    </p:spTree>
    <p:extLst>
      <p:ext uri="{BB962C8B-B14F-4D97-AF65-F5344CB8AC3E}">
        <p14:creationId xmlns:p14="http://schemas.microsoft.com/office/powerpoint/2010/main" val="3789085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fecha"/>
          <p:cNvSpPr>
            <a:spLocks noGrp="1"/>
          </p:cNvSpPr>
          <p:nvPr>
            <p:ph type="dt" sz="half" idx="10"/>
          </p:nvPr>
        </p:nvSpPr>
        <p:spPr/>
        <p:txBody>
          <a:bodyPr/>
          <a:lstStyle/>
          <a:p>
            <a:fld id="{9EBAF36A-EDE5-4FA8-84EC-3AA788C97240}" type="datetime1">
              <a:rPr lang="es-CL" smtClean="0"/>
              <a:t>09-08-2018</a:t>
            </a:fld>
            <a:endParaRPr lang="es-CL"/>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L"/>
          </a:p>
        </p:txBody>
      </p:sp>
      <p:sp>
        <p:nvSpPr>
          <p:cNvPr id="7" name="6 Marcador de número de diapositiva"/>
          <p:cNvSpPr>
            <a:spLocks noGrp="1"/>
          </p:cNvSpPr>
          <p:nvPr>
            <p:ph type="sldNum" sz="quarter" idx="12"/>
          </p:nvPr>
        </p:nvSpPr>
        <p:spPr/>
        <p:txBody>
          <a:bodyPr/>
          <a:lstStyle/>
          <a:p>
            <a:fld id="{66452F03-F775-4AB4-A3E9-A5A78C748C69}" type="slidenum">
              <a:rPr lang="es-CL" smtClean="0"/>
              <a:t>‹Nº›</a:t>
            </a:fld>
            <a:endParaRPr lang="es-CL"/>
          </a:p>
        </p:txBody>
      </p:sp>
    </p:spTree>
    <p:extLst>
      <p:ext uri="{BB962C8B-B14F-4D97-AF65-F5344CB8AC3E}">
        <p14:creationId xmlns:p14="http://schemas.microsoft.com/office/powerpoint/2010/main" val="2988839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6 Marcador de fecha"/>
          <p:cNvSpPr>
            <a:spLocks noGrp="1"/>
          </p:cNvSpPr>
          <p:nvPr>
            <p:ph type="dt" sz="half" idx="10"/>
          </p:nvPr>
        </p:nvSpPr>
        <p:spPr/>
        <p:txBody>
          <a:bodyPr/>
          <a:lstStyle/>
          <a:p>
            <a:fld id="{622D39C1-1D08-4F24-AE34-397A80400841}" type="datetime1">
              <a:rPr lang="es-CL" smtClean="0"/>
              <a:t>09-08-2018</a:t>
            </a:fld>
            <a:endParaRPr lang="es-CL"/>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CL"/>
          </a:p>
        </p:txBody>
      </p:sp>
      <p:sp>
        <p:nvSpPr>
          <p:cNvPr id="9" name="8 Marcador de número de diapositiva"/>
          <p:cNvSpPr>
            <a:spLocks noGrp="1"/>
          </p:cNvSpPr>
          <p:nvPr>
            <p:ph type="sldNum" sz="quarter" idx="12"/>
          </p:nvPr>
        </p:nvSpPr>
        <p:spPr/>
        <p:txBody>
          <a:bodyPr/>
          <a:lstStyle/>
          <a:p>
            <a:fld id="{66452F03-F775-4AB4-A3E9-A5A78C748C69}" type="slidenum">
              <a:rPr lang="es-CL" smtClean="0"/>
              <a:t>‹Nº›</a:t>
            </a:fld>
            <a:endParaRPr lang="es-CL"/>
          </a:p>
        </p:txBody>
      </p:sp>
    </p:spTree>
    <p:extLst>
      <p:ext uri="{BB962C8B-B14F-4D97-AF65-F5344CB8AC3E}">
        <p14:creationId xmlns:p14="http://schemas.microsoft.com/office/powerpoint/2010/main" val="4096919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L"/>
          </a:p>
        </p:txBody>
      </p:sp>
      <p:sp>
        <p:nvSpPr>
          <p:cNvPr id="3" name="2 Marcador de fecha"/>
          <p:cNvSpPr>
            <a:spLocks noGrp="1"/>
          </p:cNvSpPr>
          <p:nvPr>
            <p:ph type="dt" sz="half" idx="10"/>
          </p:nvPr>
        </p:nvSpPr>
        <p:spPr/>
        <p:txBody>
          <a:bodyPr/>
          <a:lstStyle/>
          <a:p>
            <a:fld id="{28A55497-5A8F-46E9-977B-DA4B0E8E00C9}" type="datetime1">
              <a:rPr lang="es-CL" smtClean="0"/>
              <a:t>09-08-2018</a:t>
            </a:fld>
            <a:endParaRPr lang="es-CL"/>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CL"/>
          </a:p>
        </p:txBody>
      </p:sp>
      <p:sp>
        <p:nvSpPr>
          <p:cNvPr id="5" name="4 Marcador de número de diapositiva"/>
          <p:cNvSpPr>
            <a:spLocks noGrp="1"/>
          </p:cNvSpPr>
          <p:nvPr>
            <p:ph type="sldNum" sz="quarter" idx="12"/>
          </p:nvPr>
        </p:nvSpPr>
        <p:spPr/>
        <p:txBody>
          <a:bodyPr/>
          <a:lstStyle/>
          <a:p>
            <a:fld id="{66452F03-F775-4AB4-A3E9-A5A78C748C69}" type="slidenum">
              <a:rPr lang="es-CL" smtClean="0"/>
              <a:t>‹Nº›</a:t>
            </a:fld>
            <a:endParaRPr lang="es-CL"/>
          </a:p>
        </p:txBody>
      </p:sp>
    </p:spTree>
    <p:extLst>
      <p:ext uri="{BB962C8B-B14F-4D97-AF65-F5344CB8AC3E}">
        <p14:creationId xmlns:p14="http://schemas.microsoft.com/office/powerpoint/2010/main" val="3820971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A9ED8E3-6EAB-4093-9165-930AB8B37E7F}" type="datetime1">
              <a:rPr lang="es-CL" smtClean="0"/>
              <a:t>09-08-2018</a:t>
            </a:fld>
            <a:endParaRPr lang="es-CL"/>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CL"/>
          </a:p>
        </p:txBody>
      </p:sp>
      <p:sp>
        <p:nvSpPr>
          <p:cNvPr id="4" name="3 Marcador de número de diapositiva"/>
          <p:cNvSpPr>
            <a:spLocks noGrp="1"/>
          </p:cNvSpPr>
          <p:nvPr>
            <p:ph type="sldNum" sz="quarter" idx="12"/>
          </p:nvPr>
        </p:nvSpPr>
        <p:spPr/>
        <p:txBody>
          <a:bodyPr/>
          <a:lstStyle/>
          <a:p>
            <a:fld id="{66452F03-F775-4AB4-A3E9-A5A78C748C69}" type="slidenum">
              <a:rPr lang="es-CL" smtClean="0"/>
              <a:t>‹Nº›</a:t>
            </a:fld>
            <a:endParaRPr lang="es-CL"/>
          </a:p>
        </p:txBody>
      </p:sp>
    </p:spTree>
    <p:extLst>
      <p:ext uri="{BB962C8B-B14F-4D97-AF65-F5344CB8AC3E}">
        <p14:creationId xmlns:p14="http://schemas.microsoft.com/office/powerpoint/2010/main" val="1570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0437570-0FE3-4267-B1AE-9E8F529BA4FA}" type="datetime1">
              <a:rPr lang="es-CL" smtClean="0"/>
              <a:t>09-08-2018</a:t>
            </a:fld>
            <a:endParaRPr lang="es-CL"/>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L"/>
          </a:p>
        </p:txBody>
      </p:sp>
      <p:sp>
        <p:nvSpPr>
          <p:cNvPr id="7" name="6 Marcador de número de diapositiva"/>
          <p:cNvSpPr>
            <a:spLocks noGrp="1"/>
          </p:cNvSpPr>
          <p:nvPr>
            <p:ph type="sldNum" sz="quarter" idx="12"/>
          </p:nvPr>
        </p:nvSpPr>
        <p:spPr/>
        <p:txBody>
          <a:bodyPr/>
          <a:lstStyle/>
          <a:p>
            <a:fld id="{66452F03-F775-4AB4-A3E9-A5A78C748C69}" type="slidenum">
              <a:rPr lang="es-CL" smtClean="0"/>
              <a:t>‹Nº›</a:t>
            </a:fld>
            <a:endParaRPr lang="es-CL"/>
          </a:p>
        </p:txBody>
      </p:sp>
    </p:spTree>
    <p:extLst>
      <p:ext uri="{BB962C8B-B14F-4D97-AF65-F5344CB8AC3E}">
        <p14:creationId xmlns:p14="http://schemas.microsoft.com/office/powerpoint/2010/main" val="3422748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L"/>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70E02360-A21A-4CCD-BCB0-8531ABD610AB}" type="datetime1">
              <a:rPr lang="es-CL" smtClean="0"/>
              <a:t>09-08-2018</a:t>
            </a:fld>
            <a:endParaRPr lang="es-CL"/>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L"/>
          </a:p>
        </p:txBody>
      </p:sp>
      <p:sp>
        <p:nvSpPr>
          <p:cNvPr id="6" name="5 Marcador de número de diapositiva"/>
          <p:cNvSpPr>
            <a:spLocks noGrp="1"/>
          </p:cNvSpPr>
          <p:nvPr>
            <p:ph type="sldNum" sz="quarter" idx="12"/>
          </p:nvPr>
        </p:nvSpPr>
        <p:spPr/>
        <p:txBody>
          <a:bodyPr/>
          <a:lstStyle/>
          <a:p>
            <a:fld id="{66452F03-F775-4AB4-A3E9-A5A78C748C69}" type="slidenum">
              <a:rPr lang="es-CL" smtClean="0"/>
              <a:t>‹Nº›</a:t>
            </a:fld>
            <a:endParaRPr lang="es-CL"/>
          </a:p>
        </p:txBody>
      </p:sp>
    </p:spTree>
    <p:extLst>
      <p:ext uri="{BB962C8B-B14F-4D97-AF65-F5344CB8AC3E}">
        <p14:creationId xmlns:p14="http://schemas.microsoft.com/office/powerpoint/2010/main" val="30184742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0659995C-6C5E-4774-930D-FE8EA32FE7EF}" type="datetime1">
              <a:rPr lang="es-CL" smtClean="0"/>
              <a:t>09-08-2018</a:t>
            </a:fld>
            <a:endParaRPr lang="es-CL"/>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L"/>
          </a:p>
        </p:txBody>
      </p:sp>
      <p:sp>
        <p:nvSpPr>
          <p:cNvPr id="7" name="6 Marcador de número de diapositiva"/>
          <p:cNvSpPr>
            <a:spLocks noGrp="1"/>
          </p:cNvSpPr>
          <p:nvPr>
            <p:ph type="sldNum" sz="quarter" idx="12"/>
          </p:nvPr>
        </p:nvSpPr>
        <p:spPr/>
        <p:txBody>
          <a:bodyPr/>
          <a:lstStyle/>
          <a:p>
            <a:fld id="{66452F03-F775-4AB4-A3E9-A5A78C748C69}" type="slidenum">
              <a:rPr lang="es-CL" smtClean="0"/>
              <a:t>‹Nº›</a:t>
            </a:fld>
            <a:endParaRPr lang="es-CL"/>
          </a:p>
        </p:txBody>
      </p:sp>
    </p:spTree>
    <p:extLst>
      <p:ext uri="{BB962C8B-B14F-4D97-AF65-F5344CB8AC3E}">
        <p14:creationId xmlns:p14="http://schemas.microsoft.com/office/powerpoint/2010/main" val="3985295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09A67D08-3D11-4B0F-A15F-9F52EB68D63D}" type="datetime1">
              <a:rPr lang="es-CL" smtClean="0"/>
              <a:t>09-08-2018</a:t>
            </a:fld>
            <a:endParaRPr lang="es-CL"/>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L"/>
          </a:p>
        </p:txBody>
      </p:sp>
      <p:sp>
        <p:nvSpPr>
          <p:cNvPr id="6" name="5 Marcador de número de diapositiva"/>
          <p:cNvSpPr>
            <a:spLocks noGrp="1"/>
          </p:cNvSpPr>
          <p:nvPr>
            <p:ph type="sldNum" sz="quarter" idx="12"/>
          </p:nvPr>
        </p:nvSpPr>
        <p:spPr/>
        <p:txBody>
          <a:bodyPr/>
          <a:lstStyle/>
          <a:p>
            <a:fld id="{66452F03-F775-4AB4-A3E9-A5A78C748C69}" type="slidenum">
              <a:rPr lang="es-CL" smtClean="0"/>
              <a:t>‹Nº›</a:t>
            </a:fld>
            <a:endParaRPr lang="es-CL"/>
          </a:p>
        </p:txBody>
      </p:sp>
    </p:spTree>
    <p:extLst>
      <p:ext uri="{BB962C8B-B14F-4D97-AF65-F5344CB8AC3E}">
        <p14:creationId xmlns:p14="http://schemas.microsoft.com/office/powerpoint/2010/main" val="159135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9B78813F-3287-4428-A15C-12A23CF4CFA4}" type="datetime1">
              <a:rPr lang="es-CL" smtClean="0"/>
              <a:t>09-08-2018</a:t>
            </a:fld>
            <a:endParaRPr lang="es-CL"/>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L"/>
          </a:p>
        </p:txBody>
      </p:sp>
      <p:sp>
        <p:nvSpPr>
          <p:cNvPr id="6" name="5 Marcador de número de diapositiva"/>
          <p:cNvSpPr>
            <a:spLocks noGrp="1"/>
          </p:cNvSpPr>
          <p:nvPr>
            <p:ph type="sldNum" sz="quarter" idx="12"/>
          </p:nvPr>
        </p:nvSpPr>
        <p:spPr/>
        <p:txBody>
          <a:bodyPr/>
          <a:lstStyle/>
          <a:p>
            <a:fld id="{66452F03-F775-4AB4-A3E9-A5A78C748C69}" type="slidenum">
              <a:rPr lang="es-CL" smtClean="0"/>
              <a:t>‹Nº›</a:t>
            </a:fld>
            <a:endParaRPr lang="es-CL"/>
          </a:p>
        </p:txBody>
      </p:sp>
    </p:spTree>
    <p:extLst>
      <p:ext uri="{BB962C8B-B14F-4D97-AF65-F5344CB8AC3E}">
        <p14:creationId xmlns:p14="http://schemas.microsoft.com/office/powerpoint/2010/main" val="3960526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BC7CA73-43A2-4A16-A5CB-3D4B44330E0D}" type="datetime1">
              <a:rPr lang="es-CL" smtClean="0"/>
              <a:t>09-08-2018</a:t>
            </a:fld>
            <a:endParaRPr lang="es-CL"/>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L"/>
          </a:p>
        </p:txBody>
      </p:sp>
      <p:sp>
        <p:nvSpPr>
          <p:cNvPr id="6" name="5 Marcador de número de diapositiva"/>
          <p:cNvSpPr>
            <a:spLocks noGrp="1"/>
          </p:cNvSpPr>
          <p:nvPr>
            <p:ph type="sldNum" sz="quarter" idx="12"/>
          </p:nvPr>
        </p:nvSpPr>
        <p:spPr/>
        <p:txBody>
          <a:bodyPr/>
          <a:lstStyle/>
          <a:p>
            <a:fld id="{66452F03-F775-4AB4-A3E9-A5A78C748C69}" type="slidenum">
              <a:rPr lang="es-CL" smtClean="0"/>
              <a:t>‹Nº›</a:t>
            </a:fld>
            <a:endParaRPr lang="es-CL"/>
          </a:p>
        </p:txBody>
      </p:sp>
    </p:spTree>
    <p:extLst>
      <p:ext uri="{BB962C8B-B14F-4D97-AF65-F5344CB8AC3E}">
        <p14:creationId xmlns:p14="http://schemas.microsoft.com/office/powerpoint/2010/main" val="1325310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fecha"/>
          <p:cNvSpPr>
            <a:spLocks noGrp="1"/>
          </p:cNvSpPr>
          <p:nvPr>
            <p:ph type="dt" sz="half" idx="10"/>
          </p:nvPr>
        </p:nvSpPr>
        <p:spPr/>
        <p:txBody>
          <a:bodyPr/>
          <a:lstStyle/>
          <a:p>
            <a:fld id="{9EBAF36A-EDE5-4FA8-84EC-3AA788C97240}" type="datetime1">
              <a:rPr lang="es-CL" smtClean="0"/>
              <a:t>09-08-2018</a:t>
            </a:fld>
            <a:endParaRPr lang="es-CL"/>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L"/>
          </a:p>
        </p:txBody>
      </p:sp>
      <p:sp>
        <p:nvSpPr>
          <p:cNvPr id="7" name="6 Marcador de número de diapositiva"/>
          <p:cNvSpPr>
            <a:spLocks noGrp="1"/>
          </p:cNvSpPr>
          <p:nvPr>
            <p:ph type="sldNum" sz="quarter" idx="12"/>
          </p:nvPr>
        </p:nvSpPr>
        <p:spPr/>
        <p:txBody>
          <a:bodyPr/>
          <a:lstStyle/>
          <a:p>
            <a:fld id="{66452F03-F775-4AB4-A3E9-A5A78C748C69}" type="slidenum">
              <a:rPr lang="es-CL" smtClean="0"/>
              <a:t>‹Nº›</a:t>
            </a:fld>
            <a:endParaRPr lang="es-CL"/>
          </a:p>
        </p:txBody>
      </p:sp>
    </p:spTree>
    <p:extLst>
      <p:ext uri="{BB962C8B-B14F-4D97-AF65-F5344CB8AC3E}">
        <p14:creationId xmlns:p14="http://schemas.microsoft.com/office/powerpoint/2010/main" val="1012368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6 Marcador de fecha"/>
          <p:cNvSpPr>
            <a:spLocks noGrp="1"/>
          </p:cNvSpPr>
          <p:nvPr>
            <p:ph type="dt" sz="half" idx="10"/>
          </p:nvPr>
        </p:nvSpPr>
        <p:spPr/>
        <p:txBody>
          <a:bodyPr/>
          <a:lstStyle/>
          <a:p>
            <a:fld id="{622D39C1-1D08-4F24-AE34-397A80400841}" type="datetime1">
              <a:rPr lang="es-CL" smtClean="0"/>
              <a:t>09-08-2018</a:t>
            </a:fld>
            <a:endParaRPr lang="es-CL"/>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CL"/>
          </a:p>
        </p:txBody>
      </p:sp>
      <p:sp>
        <p:nvSpPr>
          <p:cNvPr id="9" name="8 Marcador de número de diapositiva"/>
          <p:cNvSpPr>
            <a:spLocks noGrp="1"/>
          </p:cNvSpPr>
          <p:nvPr>
            <p:ph type="sldNum" sz="quarter" idx="12"/>
          </p:nvPr>
        </p:nvSpPr>
        <p:spPr/>
        <p:txBody>
          <a:bodyPr/>
          <a:lstStyle/>
          <a:p>
            <a:fld id="{66452F03-F775-4AB4-A3E9-A5A78C748C69}" type="slidenum">
              <a:rPr lang="es-CL" smtClean="0"/>
              <a:t>‹Nº›</a:t>
            </a:fld>
            <a:endParaRPr lang="es-CL"/>
          </a:p>
        </p:txBody>
      </p:sp>
    </p:spTree>
    <p:extLst>
      <p:ext uri="{BB962C8B-B14F-4D97-AF65-F5344CB8AC3E}">
        <p14:creationId xmlns:p14="http://schemas.microsoft.com/office/powerpoint/2010/main" val="1050855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L"/>
          </a:p>
        </p:txBody>
      </p:sp>
      <p:sp>
        <p:nvSpPr>
          <p:cNvPr id="3" name="2 Marcador de fecha"/>
          <p:cNvSpPr>
            <a:spLocks noGrp="1"/>
          </p:cNvSpPr>
          <p:nvPr>
            <p:ph type="dt" sz="half" idx="10"/>
          </p:nvPr>
        </p:nvSpPr>
        <p:spPr/>
        <p:txBody>
          <a:bodyPr/>
          <a:lstStyle/>
          <a:p>
            <a:fld id="{28A55497-5A8F-46E9-977B-DA4B0E8E00C9}" type="datetime1">
              <a:rPr lang="es-CL" smtClean="0"/>
              <a:t>09-08-2018</a:t>
            </a:fld>
            <a:endParaRPr lang="es-CL"/>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CL"/>
          </a:p>
        </p:txBody>
      </p:sp>
      <p:sp>
        <p:nvSpPr>
          <p:cNvPr id="5" name="4 Marcador de número de diapositiva"/>
          <p:cNvSpPr>
            <a:spLocks noGrp="1"/>
          </p:cNvSpPr>
          <p:nvPr>
            <p:ph type="sldNum" sz="quarter" idx="12"/>
          </p:nvPr>
        </p:nvSpPr>
        <p:spPr/>
        <p:txBody>
          <a:bodyPr/>
          <a:lstStyle/>
          <a:p>
            <a:fld id="{66452F03-F775-4AB4-A3E9-A5A78C748C69}" type="slidenum">
              <a:rPr lang="es-CL" smtClean="0"/>
              <a:t>‹Nº›</a:t>
            </a:fld>
            <a:endParaRPr lang="es-CL"/>
          </a:p>
        </p:txBody>
      </p:sp>
    </p:spTree>
    <p:extLst>
      <p:ext uri="{BB962C8B-B14F-4D97-AF65-F5344CB8AC3E}">
        <p14:creationId xmlns:p14="http://schemas.microsoft.com/office/powerpoint/2010/main" val="1051522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A9ED8E3-6EAB-4093-9165-930AB8B37E7F}" type="datetime1">
              <a:rPr lang="es-CL" smtClean="0"/>
              <a:t>09-08-2018</a:t>
            </a:fld>
            <a:endParaRPr lang="es-CL"/>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CL"/>
          </a:p>
        </p:txBody>
      </p:sp>
      <p:sp>
        <p:nvSpPr>
          <p:cNvPr id="4" name="3 Marcador de número de diapositiva"/>
          <p:cNvSpPr>
            <a:spLocks noGrp="1"/>
          </p:cNvSpPr>
          <p:nvPr>
            <p:ph type="sldNum" sz="quarter" idx="12"/>
          </p:nvPr>
        </p:nvSpPr>
        <p:spPr/>
        <p:txBody>
          <a:bodyPr/>
          <a:lstStyle/>
          <a:p>
            <a:fld id="{66452F03-F775-4AB4-A3E9-A5A78C748C69}" type="slidenum">
              <a:rPr lang="es-CL" smtClean="0"/>
              <a:t>‹Nº›</a:t>
            </a:fld>
            <a:endParaRPr lang="es-CL"/>
          </a:p>
        </p:txBody>
      </p:sp>
    </p:spTree>
    <p:extLst>
      <p:ext uri="{BB962C8B-B14F-4D97-AF65-F5344CB8AC3E}">
        <p14:creationId xmlns:p14="http://schemas.microsoft.com/office/powerpoint/2010/main" val="3019392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0437570-0FE3-4267-B1AE-9E8F529BA4FA}" type="datetime1">
              <a:rPr lang="es-CL" smtClean="0"/>
              <a:t>09-08-2018</a:t>
            </a:fld>
            <a:endParaRPr lang="es-CL"/>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L"/>
          </a:p>
        </p:txBody>
      </p:sp>
      <p:sp>
        <p:nvSpPr>
          <p:cNvPr id="7" name="6 Marcador de número de diapositiva"/>
          <p:cNvSpPr>
            <a:spLocks noGrp="1"/>
          </p:cNvSpPr>
          <p:nvPr>
            <p:ph type="sldNum" sz="quarter" idx="12"/>
          </p:nvPr>
        </p:nvSpPr>
        <p:spPr/>
        <p:txBody>
          <a:bodyPr/>
          <a:lstStyle/>
          <a:p>
            <a:fld id="{66452F03-F775-4AB4-A3E9-A5A78C748C69}" type="slidenum">
              <a:rPr lang="es-CL" smtClean="0"/>
              <a:t>‹Nº›</a:t>
            </a:fld>
            <a:endParaRPr lang="es-CL"/>
          </a:p>
        </p:txBody>
      </p:sp>
    </p:spTree>
    <p:extLst>
      <p:ext uri="{BB962C8B-B14F-4D97-AF65-F5344CB8AC3E}">
        <p14:creationId xmlns:p14="http://schemas.microsoft.com/office/powerpoint/2010/main" val="77512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0659995C-6C5E-4774-930D-FE8EA32FE7EF}" type="datetime1">
              <a:rPr lang="es-CL" smtClean="0"/>
              <a:t>09-08-2018</a:t>
            </a:fld>
            <a:endParaRPr lang="es-CL"/>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L"/>
          </a:p>
        </p:txBody>
      </p:sp>
      <p:sp>
        <p:nvSpPr>
          <p:cNvPr id="7" name="6 Marcador de número de diapositiva"/>
          <p:cNvSpPr>
            <a:spLocks noGrp="1"/>
          </p:cNvSpPr>
          <p:nvPr>
            <p:ph type="sldNum" sz="quarter" idx="12"/>
          </p:nvPr>
        </p:nvSpPr>
        <p:spPr/>
        <p:txBody>
          <a:bodyPr/>
          <a:lstStyle/>
          <a:p>
            <a:fld id="{66452F03-F775-4AB4-A3E9-A5A78C748C69}" type="slidenum">
              <a:rPr lang="es-CL" smtClean="0"/>
              <a:t>‹Nº›</a:t>
            </a:fld>
            <a:endParaRPr lang="es-CL"/>
          </a:p>
        </p:txBody>
      </p:sp>
    </p:spTree>
    <p:extLst>
      <p:ext uri="{BB962C8B-B14F-4D97-AF65-F5344CB8AC3E}">
        <p14:creationId xmlns:p14="http://schemas.microsoft.com/office/powerpoint/2010/main" val="2224499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vmlDrawing" Target="../drawings/vmlDrawing2.v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C81B57-98A3-47CA-AF2F-CC564015EFD3}" type="datetime1">
              <a:rPr lang="es-CL" smtClean="0"/>
              <a:t>09-08-2018</a:t>
            </a:fld>
            <a:endParaRPr lang="es-CL"/>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452F03-F775-4AB4-A3E9-A5A78C748C69}" type="slidenum">
              <a:rPr lang="es-CL" smtClean="0"/>
              <a:t>‹Nº›</a:t>
            </a:fld>
            <a:endParaRPr lang="es-CL"/>
          </a:p>
        </p:txBody>
      </p:sp>
      <p:sp>
        <p:nvSpPr>
          <p:cNvPr id="10" name="4 CuadroTexto"/>
          <p:cNvSpPr txBox="1"/>
          <p:nvPr userDrawn="1"/>
        </p:nvSpPr>
        <p:spPr>
          <a:xfrm>
            <a:off x="6630719" y="260648"/>
            <a:ext cx="2189753" cy="163464"/>
          </a:xfrm>
          <a:prstGeom prst="rect">
            <a:avLst/>
          </a:prstGeom>
          <a:noFill/>
        </p:spPr>
        <p:txBody>
          <a:bodyPr wrap="square" rtlCol="0">
            <a:noAutofit/>
          </a:bodyPr>
          <a:lstStyle/>
          <a:p>
            <a:pPr>
              <a:spcAft>
                <a:spcPts val="0"/>
              </a:spcAft>
            </a:pPr>
            <a:r>
              <a:rPr lang="es-CL" sz="700" b="1" kern="1200" dirty="0">
                <a:solidFill>
                  <a:srgbClr val="22519E"/>
                </a:solidFill>
                <a:effectLst>
                  <a:outerShdw blurRad="63500" dist="50800" dir="13500000" sx="0" sy="0">
                    <a:srgbClr val="000000">
                      <a:alpha val="50000"/>
                    </a:srgbClr>
                  </a:outerShdw>
                </a:effectLst>
                <a:latin typeface="Andalus"/>
                <a:ea typeface="Times New Roman"/>
              </a:rPr>
              <a:t>    </a:t>
            </a:r>
            <a:r>
              <a:rPr lang="es-CL" sz="700" b="1" kern="1200" dirty="0">
                <a:solidFill>
                  <a:srgbClr val="3B6285"/>
                </a:solidFill>
                <a:effectLst>
                  <a:outerShdw blurRad="63500" dist="50800" dir="13500000" sx="0" sy="0">
                    <a:srgbClr val="000000">
                      <a:alpha val="50000"/>
                    </a:srgbClr>
                  </a:outerShdw>
                </a:effectLst>
                <a:latin typeface="Andalus"/>
                <a:ea typeface="Times New Roman"/>
              </a:rPr>
              <a:t>SENADO DE LA REPÚBLICA DE CHILE</a:t>
            </a:r>
            <a:endParaRPr lang="es-CL" sz="1100" dirty="0">
              <a:solidFill>
                <a:srgbClr val="3B6285"/>
              </a:solidFill>
              <a:effectLst/>
              <a:latin typeface="Times New Roman"/>
              <a:ea typeface="Times New Roman"/>
            </a:endParaRPr>
          </a:p>
        </p:txBody>
      </p:sp>
      <p:graphicFrame>
        <p:nvGraphicFramePr>
          <p:cNvPr id="3" name="2 Objeto"/>
          <p:cNvGraphicFramePr>
            <a:graphicFrameLocks noChangeAspect="1"/>
          </p:cNvGraphicFramePr>
          <p:nvPr userDrawn="1">
            <p:extLst>
              <p:ext uri="{D42A27DB-BD31-4B8C-83A1-F6EECF244321}">
                <p14:modId xmlns:p14="http://schemas.microsoft.com/office/powerpoint/2010/main" val="2114182832"/>
              </p:ext>
            </p:extLst>
          </p:nvPr>
        </p:nvGraphicFramePr>
        <p:xfrm>
          <a:off x="5940152" y="203419"/>
          <a:ext cx="565001" cy="417269"/>
        </p:xfrm>
        <a:graphic>
          <a:graphicData uri="http://schemas.openxmlformats.org/presentationml/2006/ole">
            <mc:AlternateContent xmlns:mc="http://schemas.openxmlformats.org/markup-compatibility/2006">
              <mc:Choice xmlns:v="urn:schemas-microsoft-com:vml" Requires="v">
                <p:oleObj spid="_x0000_s6345" name="Imagen de mapa de bits" r:id="rId14" imgW="743054" imgH="523810" progId="PBrush">
                  <p:embed/>
                </p:oleObj>
              </mc:Choice>
              <mc:Fallback>
                <p:oleObj name="Imagen de mapa de bits" r:id="rId14" imgW="743054" imgH="523810" progId="PBrush">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40152" y="203419"/>
                        <a:ext cx="565001" cy="417269"/>
                      </a:xfrm>
                      <a:prstGeom prst="rect">
                        <a:avLst/>
                      </a:prstGeom>
                      <a:noFill/>
                      <a:ln>
                        <a:noFill/>
                      </a:ln>
                      <a:extLst/>
                    </p:spPr>
                  </p:pic>
                </p:oleObj>
              </mc:Fallback>
            </mc:AlternateContent>
          </a:graphicData>
        </a:graphic>
      </p:graphicFrame>
      <p:sp>
        <p:nvSpPr>
          <p:cNvPr id="5" name="4 Rectángulo"/>
          <p:cNvSpPr/>
          <p:nvPr userDrawn="1"/>
        </p:nvSpPr>
        <p:spPr>
          <a:xfrm>
            <a:off x="6444208" y="231031"/>
            <a:ext cx="2592288" cy="461665"/>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tab pos="2806065" algn="ctr"/>
                <a:tab pos="5612130" algn="r"/>
              </a:tabLst>
              <a:defRPr/>
            </a:pPr>
            <a:r>
              <a:rPr lang="es-CL" sz="2400" b="1" kern="1200" dirty="0">
                <a:solidFill>
                  <a:srgbClr val="943634"/>
                </a:solidFill>
                <a:effectLst>
                  <a:outerShdw blurRad="50800" dist="38100" dir="10800000" algn="r">
                    <a:srgbClr val="000000">
                      <a:alpha val="40000"/>
                    </a:srgbClr>
                  </a:outerShdw>
                </a:effectLst>
                <a:latin typeface="Andalus" pitchFamily="18" charset="-78"/>
                <a:ea typeface="Times New Roman"/>
                <a:cs typeface="Andalus" pitchFamily="18" charset="-78"/>
              </a:rPr>
              <a:t>U</a:t>
            </a:r>
            <a:r>
              <a:rPr lang="es-CL" sz="1050" b="1" kern="1200" dirty="0">
                <a:solidFill>
                  <a:srgbClr val="943634"/>
                </a:solidFill>
                <a:effectLst>
                  <a:outerShdw blurRad="50800" dist="38100" dir="10800000" algn="r">
                    <a:srgbClr val="000000">
                      <a:alpha val="40000"/>
                    </a:srgbClr>
                  </a:outerShdw>
                </a:effectLst>
                <a:latin typeface="Andalus" pitchFamily="18" charset="-78"/>
                <a:ea typeface="Times New Roman"/>
                <a:cs typeface="Andalus" pitchFamily="18" charset="-78"/>
              </a:rPr>
              <a:t>NIDAD DE ASESORÍA PRESUPUESTARIA</a:t>
            </a:r>
            <a:endParaRPr lang="es-CL" sz="1000" dirty="0">
              <a:effectLst/>
              <a:latin typeface="Andalus" pitchFamily="18" charset="-78"/>
              <a:ea typeface="Times New Roman"/>
              <a:cs typeface="Andalus" pitchFamily="18" charset="-78"/>
            </a:endParaRPr>
          </a:p>
        </p:txBody>
      </p:sp>
    </p:spTree>
    <p:extLst>
      <p:ext uri="{BB962C8B-B14F-4D97-AF65-F5344CB8AC3E}">
        <p14:creationId xmlns:p14="http://schemas.microsoft.com/office/powerpoint/2010/main" val="33579199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C81B57-98A3-47CA-AF2F-CC564015EFD3}" type="datetime1">
              <a:rPr lang="es-CL" smtClean="0"/>
              <a:t>09-08-2018</a:t>
            </a:fld>
            <a:endParaRPr lang="es-CL"/>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452F03-F775-4AB4-A3E9-A5A78C748C69}" type="slidenum">
              <a:rPr lang="es-CL" smtClean="0"/>
              <a:t>‹Nº›</a:t>
            </a:fld>
            <a:endParaRPr lang="es-CL"/>
          </a:p>
        </p:txBody>
      </p:sp>
      <p:sp>
        <p:nvSpPr>
          <p:cNvPr id="10" name="4 CuadroTexto"/>
          <p:cNvSpPr txBox="1"/>
          <p:nvPr userDrawn="1"/>
        </p:nvSpPr>
        <p:spPr>
          <a:xfrm>
            <a:off x="6126663" y="44624"/>
            <a:ext cx="2189753" cy="163464"/>
          </a:xfrm>
          <a:prstGeom prst="rect">
            <a:avLst/>
          </a:prstGeom>
          <a:noFill/>
        </p:spPr>
        <p:txBody>
          <a:bodyPr wrap="square" rtlCol="0">
            <a:noAutofit/>
          </a:bodyPr>
          <a:lstStyle/>
          <a:p>
            <a:pPr>
              <a:spcAft>
                <a:spcPts val="0"/>
              </a:spcAft>
            </a:pPr>
            <a:r>
              <a:rPr lang="es-CL" sz="700" b="1" kern="1200" dirty="0">
                <a:solidFill>
                  <a:srgbClr val="22519E"/>
                </a:solidFill>
                <a:effectLst>
                  <a:outerShdw blurRad="63500" dist="50800" dir="13500000" sx="0" sy="0">
                    <a:srgbClr val="000000">
                      <a:alpha val="50000"/>
                    </a:srgbClr>
                  </a:outerShdw>
                </a:effectLst>
                <a:latin typeface="Andalus"/>
                <a:ea typeface="Times New Roman"/>
              </a:rPr>
              <a:t>    </a:t>
            </a:r>
            <a:r>
              <a:rPr lang="es-CL" sz="700" b="1" kern="1200" dirty="0">
                <a:solidFill>
                  <a:srgbClr val="3B6285"/>
                </a:solidFill>
                <a:effectLst>
                  <a:outerShdw blurRad="63500" dist="50800" dir="13500000" sx="0" sy="0">
                    <a:srgbClr val="000000">
                      <a:alpha val="50000"/>
                    </a:srgbClr>
                  </a:outerShdw>
                </a:effectLst>
                <a:latin typeface="Andalus"/>
                <a:ea typeface="Times New Roman"/>
              </a:rPr>
              <a:t>SENADO DE LA REPÚBLICA DE CHILE</a:t>
            </a:r>
            <a:endParaRPr lang="es-CL" sz="1100" dirty="0">
              <a:solidFill>
                <a:srgbClr val="3B6285"/>
              </a:solidFill>
              <a:effectLst/>
              <a:latin typeface="Times New Roman"/>
              <a:ea typeface="Times New Roman"/>
            </a:endParaRPr>
          </a:p>
        </p:txBody>
      </p:sp>
      <p:graphicFrame>
        <p:nvGraphicFramePr>
          <p:cNvPr id="3" name="2 Objeto"/>
          <p:cNvGraphicFramePr>
            <a:graphicFrameLocks noChangeAspect="1"/>
          </p:cNvGraphicFramePr>
          <p:nvPr userDrawn="1">
            <p:extLst>
              <p:ext uri="{D42A27DB-BD31-4B8C-83A1-F6EECF244321}">
                <p14:modId xmlns:p14="http://schemas.microsoft.com/office/powerpoint/2010/main" val="2271282666"/>
              </p:ext>
            </p:extLst>
          </p:nvPr>
        </p:nvGraphicFramePr>
        <p:xfrm>
          <a:off x="5436096" y="44624"/>
          <a:ext cx="565001" cy="417269"/>
        </p:xfrm>
        <a:graphic>
          <a:graphicData uri="http://schemas.openxmlformats.org/presentationml/2006/ole">
            <mc:AlternateContent xmlns:mc="http://schemas.openxmlformats.org/markup-compatibility/2006">
              <mc:Choice xmlns:v="urn:schemas-microsoft-com:vml" Requires="v">
                <p:oleObj spid="_x0000_s2278" name="Imagen de mapa de bits" r:id="rId14" imgW="743054" imgH="523810" progId="PBrush">
                  <p:embed/>
                </p:oleObj>
              </mc:Choice>
              <mc:Fallback>
                <p:oleObj name="Imagen de mapa de bits" r:id="rId14" imgW="743054" imgH="523810" progId="PBrush">
                  <p:embed/>
                  <p:pic>
                    <p:nvPicPr>
                      <p:cNvPr id="0" name="11 Objet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36096" y="44624"/>
                        <a:ext cx="565001" cy="417269"/>
                      </a:xfrm>
                      <a:prstGeom prst="rect">
                        <a:avLst/>
                      </a:prstGeom>
                      <a:noFill/>
                      <a:ln>
                        <a:noFill/>
                      </a:ln>
                      <a:extLst/>
                    </p:spPr>
                  </p:pic>
                </p:oleObj>
              </mc:Fallback>
            </mc:AlternateContent>
          </a:graphicData>
        </a:graphic>
      </p:graphicFrame>
      <p:sp>
        <p:nvSpPr>
          <p:cNvPr id="5" name="4 Rectángulo"/>
          <p:cNvSpPr/>
          <p:nvPr userDrawn="1"/>
        </p:nvSpPr>
        <p:spPr>
          <a:xfrm>
            <a:off x="5940152" y="15007"/>
            <a:ext cx="3096344" cy="461665"/>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tab pos="2806065" algn="ctr"/>
                <a:tab pos="5612130" algn="r"/>
              </a:tabLst>
              <a:defRPr/>
            </a:pPr>
            <a:r>
              <a:rPr lang="es-CL" sz="2400" b="1" kern="1200" dirty="0">
                <a:solidFill>
                  <a:srgbClr val="943634"/>
                </a:solidFill>
                <a:effectLst>
                  <a:outerShdw blurRad="50800" dist="38100" dir="10800000" algn="r">
                    <a:srgbClr val="000000">
                      <a:alpha val="40000"/>
                    </a:srgbClr>
                  </a:outerShdw>
                </a:effectLst>
                <a:latin typeface="Andalus" pitchFamily="18" charset="-78"/>
                <a:ea typeface="Times New Roman"/>
                <a:cs typeface="Andalus" pitchFamily="18" charset="-78"/>
              </a:rPr>
              <a:t>U</a:t>
            </a:r>
            <a:r>
              <a:rPr lang="es-CL" sz="1050" b="1" kern="1200" dirty="0">
                <a:solidFill>
                  <a:srgbClr val="943634"/>
                </a:solidFill>
                <a:effectLst>
                  <a:outerShdw blurRad="50800" dist="38100" dir="10800000" algn="r">
                    <a:srgbClr val="000000">
                      <a:alpha val="40000"/>
                    </a:srgbClr>
                  </a:outerShdw>
                </a:effectLst>
                <a:latin typeface="Andalus" pitchFamily="18" charset="-78"/>
                <a:ea typeface="Times New Roman"/>
                <a:cs typeface="Andalus" pitchFamily="18" charset="-78"/>
              </a:rPr>
              <a:t>NIDAD TÉCNCIA DE APOYO PRESUPUESTARIO</a:t>
            </a:r>
            <a:endParaRPr lang="es-CL" sz="1000" dirty="0">
              <a:effectLst/>
              <a:latin typeface="Andalus" pitchFamily="18" charset="-78"/>
              <a:ea typeface="Times New Roman"/>
              <a:cs typeface="Andalus" pitchFamily="18" charset="-78"/>
            </a:endParaRPr>
          </a:p>
        </p:txBody>
      </p:sp>
    </p:spTree>
    <p:extLst>
      <p:ext uri="{BB962C8B-B14F-4D97-AF65-F5344CB8AC3E}">
        <p14:creationId xmlns:p14="http://schemas.microsoft.com/office/powerpoint/2010/main" val="2923576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openxmlformats.org/officeDocument/2006/relationships/slideLayout" Target="../slideLayouts/slideLayout13.xml"/><Relationship Id="rId1" Type="http://schemas.openxmlformats.org/officeDocument/2006/relationships/vmlDrawing" Target="../drawings/vmlDrawing9.v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slideLayout" Target="../slideLayouts/slideLayout13.xml"/><Relationship Id="rId1" Type="http://schemas.openxmlformats.org/officeDocument/2006/relationships/vmlDrawing" Target="../drawings/vmlDrawing10.vml"/><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openxmlformats.org/officeDocument/2006/relationships/slideLayout" Target="../slideLayouts/slideLayout13.xml"/><Relationship Id="rId1" Type="http://schemas.openxmlformats.org/officeDocument/2006/relationships/vmlDrawing" Target="../drawings/vmlDrawing11.vml"/><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openxmlformats.org/officeDocument/2006/relationships/slideLayout" Target="../slideLayouts/slideLayout13.xml"/><Relationship Id="rId1" Type="http://schemas.openxmlformats.org/officeDocument/2006/relationships/vmlDrawing" Target="../drawings/vmlDrawing12.vml"/><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openxmlformats.org/officeDocument/2006/relationships/slideLayout" Target="../slideLayouts/slideLayout13.xml"/><Relationship Id="rId1" Type="http://schemas.openxmlformats.org/officeDocument/2006/relationships/vmlDrawing" Target="../drawings/vmlDrawing13.vml"/><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openxmlformats.org/officeDocument/2006/relationships/slideLayout" Target="../slideLayouts/slideLayout13.xml"/><Relationship Id="rId1" Type="http://schemas.openxmlformats.org/officeDocument/2006/relationships/vmlDrawing" Target="../drawings/vmlDrawing14.vml"/><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openxmlformats.org/officeDocument/2006/relationships/slideLayout" Target="../slideLayouts/slideLayout13.xml"/><Relationship Id="rId1" Type="http://schemas.openxmlformats.org/officeDocument/2006/relationships/vmlDrawing" Target="../drawings/vmlDrawing15.vml"/><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openxmlformats.org/officeDocument/2006/relationships/slideLayout" Target="../slideLayouts/slideLayout13.xml"/><Relationship Id="rId1" Type="http://schemas.openxmlformats.org/officeDocument/2006/relationships/vmlDrawing" Target="../drawings/vmlDrawing16.vml"/><Relationship Id="rId4" Type="http://schemas.openxmlformats.org/officeDocument/2006/relationships/image" Target="../media/image16.emf"/></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openxmlformats.org/officeDocument/2006/relationships/slideLayout" Target="../slideLayouts/slideLayout13.xml"/><Relationship Id="rId1" Type="http://schemas.openxmlformats.org/officeDocument/2006/relationships/vmlDrawing" Target="../drawings/vmlDrawing17.vml"/><Relationship Id="rId4" Type="http://schemas.openxmlformats.org/officeDocument/2006/relationships/image" Target="../media/image17.emf"/></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openxmlformats.org/officeDocument/2006/relationships/slideLayout" Target="../slideLayouts/slideLayout13.xml"/><Relationship Id="rId1" Type="http://schemas.openxmlformats.org/officeDocument/2006/relationships/vmlDrawing" Target="../drawings/vmlDrawing18.vml"/><Relationship Id="rId4" Type="http://schemas.openxmlformats.org/officeDocument/2006/relationships/image" Target="../media/image1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openxmlformats.org/officeDocument/2006/relationships/slideLayout" Target="../slideLayouts/slideLayout13.xml"/><Relationship Id="rId1" Type="http://schemas.openxmlformats.org/officeDocument/2006/relationships/vmlDrawing" Target="../drawings/vmlDrawing19.vml"/><Relationship Id="rId4" Type="http://schemas.openxmlformats.org/officeDocument/2006/relationships/image" Target="../media/image19.emf"/></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openxmlformats.org/officeDocument/2006/relationships/slideLayout" Target="../slideLayouts/slideLayout13.xml"/><Relationship Id="rId1" Type="http://schemas.openxmlformats.org/officeDocument/2006/relationships/vmlDrawing" Target="../drawings/vmlDrawing20.vml"/><Relationship Id="rId4" Type="http://schemas.openxmlformats.org/officeDocument/2006/relationships/image" Target="../media/image20.emf"/></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openxmlformats.org/officeDocument/2006/relationships/slideLayout" Target="../slideLayouts/slideLayout13.xml"/><Relationship Id="rId1" Type="http://schemas.openxmlformats.org/officeDocument/2006/relationships/vmlDrawing" Target="../drawings/vmlDrawing21.vml"/><Relationship Id="rId4" Type="http://schemas.openxmlformats.org/officeDocument/2006/relationships/image" Target="../media/image21.emf"/></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openxmlformats.org/officeDocument/2006/relationships/slideLayout" Target="../slideLayouts/slideLayout13.xml"/><Relationship Id="rId1" Type="http://schemas.openxmlformats.org/officeDocument/2006/relationships/vmlDrawing" Target="../drawings/vmlDrawing22.vml"/><Relationship Id="rId4" Type="http://schemas.openxmlformats.org/officeDocument/2006/relationships/image" Target="../media/image22.emf"/></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openxmlformats.org/officeDocument/2006/relationships/slideLayout" Target="../slideLayouts/slideLayout13.xml"/><Relationship Id="rId1" Type="http://schemas.openxmlformats.org/officeDocument/2006/relationships/vmlDrawing" Target="../drawings/vmlDrawing23.vml"/><Relationship Id="rId4" Type="http://schemas.openxmlformats.org/officeDocument/2006/relationships/image" Target="../media/image23.emf"/></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openxmlformats.org/officeDocument/2006/relationships/slideLayout" Target="../slideLayouts/slideLayout13.xml"/><Relationship Id="rId1" Type="http://schemas.openxmlformats.org/officeDocument/2006/relationships/vmlDrawing" Target="../drawings/vmlDrawing24.vml"/><Relationship Id="rId4" Type="http://schemas.openxmlformats.org/officeDocument/2006/relationships/image" Target="../media/image24.emf"/></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openxmlformats.org/officeDocument/2006/relationships/slideLayout" Target="../slideLayouts/slideLayout13.xml"/><Relationship Id="rId1" Type="http://schemas.openxmlformats.org/officeDocument/2006/relationships/vmlDrawing" Target="../drawings/vmlDrawing25.vml"/><Relationship Id="rId4" Type="http://schemas.openxmlformats.org/officeDocument/2006/relationships/image" Target="../media/image25.emf"/></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openxmlformats.org/officeDocument/2006/relationships/slideLayout" Target="../slideLayouts/slideLayout13.xml"/><Relationship Id="rId1" Type="http://schemas.openxmlformats.org/officeDocument/2006/relationships/vmlDrawing" Target="../drawings/vmlDrawing26.vml"/><Relationship Id="rId4" Type="http://schemas.openxmlformats.org/officeDocument/2006/relationships/image" Target="../media/image26.emf"/></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openxmlformats.org/officeDocument/2006/relationships/slideLayout" Target="../slideLayouts/slideLayout13.xml"/><Relationship Id="rId1" Type="http://schemas.openxmlformats.org/officeDocument/2006/relationships/vmlDrawing" Target="../drawings/vmlDrawing27.vml"/><Relationship Id="rId4" Type="http://schemas.openxmlformats.org/officeDocument/2006/relationships/image" Target="../media/image27.emf"/></Relationships>
</file>

<file path=ppt/slides/_rels/slide29.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openxmlformats.org/officeDocument/2006/relationships/slideLayout" Target="../slideLayouts/slideLayout13.xml"/><Relationship Id="rId1" Type="http://schemas.openxmlformats.org/officeDocument/2006/relationships/vmlDrawing" Target="../drawings/vmlDrawing28.vml"/><Relationship Id="rId4" Type="http://schemas.openxmlformats.org/officeDocument/2006/relationships/image" Target="../media/image2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openxmlformats.org/officeDocument/2006/relationships/slideLayout" Target="../slideLayouts/slideLayout13.xml"/><Relationship Id="rId1" Type="http://schemas.openxmlformats.org/officeDocument/2006/relationships/vmlDrawing" Target="../drawings/vmlDrawing29.vml"/><Relationship Id="rId4" Type="http://schemas.openxmlformats.org/officeDocument/2006/relationships/image" Target="../media/image29.emf"/></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openxmlformats.org/officeDocument/2006/relationships/slideLayout" Target="../slideLayouts/slideLayout13.xml"/><Relationship Id="rId1" Type="http://schemas.openxmlformats.org/officeDocument/2006/relationships/vmlDrawing" Target="../drawings/vmlDrawing30.vml"/><Relationship Id="rId4" Type="http://schemas.openxmlformats.org/officeDocument/2006/relationships/image" Target="../media/image30.emf"/></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openxmlformats.org/officeDocument/2006/relationships/slideLayout" Target="../slideLayouts/slideLayout13.xml"/><Relationship Id="rId1" Type="http://schemas.openxmlformats.org/officeDocument/2006/relationships/vmlDrawing" Target="../drawings/vmlDrawing31.vml"/><Relationship Id="rId4" Type="http://schemas.openxmlformats.org/officeDocument/2006/relationships/image" Target="../media/image31.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vmlDrawing" Target="../drawings/vmlDrawing32.vml"/><Relationship Id="rId5" Type="http://schemas.openxmlformats.org/officeDocument/2006/relationships/image" Target="../media/image32.emf"/><Relationship Id="rId4" Type="http://schemas.openxmlformats.org/officeDocument/2006/relationships/package" Target="../embeddings/Microsoft_Excel_Worksheet28.xlsx"/></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vmlDrawing" Target="../drawings/vmlDrawing33.vml"/><Relationship Id="rId5" Type="http://schemas.openxmlformats.org/officeDocument/2006/relationships/image" Target="../media/image33.emf"/><Relationship Id="rId4" Type="http://schemas.openxmlformats.org/officeDocument/2006/relationships/package" Target="../embeddings/Microsoft_Excel_Worksheet29.xlsx"/></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openxmlformats.org/officeDocument/2006/relationships/slideLayout" Target="../slideLayouts/slideLayout13.xml"/><Relationship Id="rId1" Type="http://schemas.openxmlformats.org/officeDocument/2006/relationships/vmlDrawing" Target="../drawings/vmlDrawing34.vml"/><Relationship Id="rId4" Type="http://schemas.openxmlformats.org/officeDocument/2006/relationships/image" Target="../media/image34.emf"/></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openxmlformats.org/officeDocument/2006/relationships/slideLayout" Target="../slideLayouts/slideLayout13.xml"/><Relationship Id="rId1" Type="http://schemas.openxmlformats.org/officeDocument/2006/relationships/vmlDrawing" Target="../drawings/vmlDrawing35.vml"/><Relationship Id="rId4" Type="http://schemas.openxmlformats.org/officeDocument/2006/relationships/image" Target="../media/image35.emf"/></Relationships>
</file>

<file path=ppt/slides/_rels/slide37.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openxmlformats.org/officeDocument/2006/relationships/slideLayout" Target="../slideLayouts/slideLayout13.xml"/><Relationship Id="rId1" Type="http://schemas.openxmlformats.org/officeDocument/2006/relationships/vmlDrawing" Target="../drawings/vmlDrawing36.vml"/><Relationship Id="rId4" Type="http://schemas.openxmlformats.org/officeDocument/2006/relationships/image" Target="../media/image36.emf"/></Relationships>
</file>

<file path=ppt/slides/_rels/slide38.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openxmlformats.org/officeDocument/2006/relationships/slideLayout" Target="../slideLayouts/slideLayout13.xml"/><Relationship Id="rId1" Type="http://schemas.openxmlformats.org/officeDocument/2006/relationships/vmlDrawing" Target="../drawings/vmlDrawing37.vml"/><Relationship Id="rId4" Type="http://schemas.openxmlformats.org/officeDocument/2006/relationships/image" Target="../media/image37.emf"/></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openxmlformats.org/officeDocument/2006/relationships/slideLayout" Target="../slideLayouts/slideLayout13.xml"/><Relationship Id="rId1" Type="http://schemas.openxmlformats.org/officeDocument/2006/relationships/vmlDrawing" Target="../drawings/vmlDrawing38.vml"/><Relationship Id="rId4" Type="http://schemas.openxmlformats.org/officeDocument/2006/relationships/image" Target="../media/image38.emf"/></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2.emf"/></Relationships>
</file>

<file path=ppt/slides/_rels/slide40.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openxmlformats.org/officeDocument/2006/relationships/slideLayout" Target="../slideLayouts/slideLayout13.xml"/><Relationship Id="rId1" Type="http://schemas.openxmlformats.org/officeDocument/2006/relationships/vmlDrawing" Target="../drawings/vmlDrawing39.vml"/><Relationship Id="rId4" Type="http://schemas.openxmlformats.org/officeDocument/2006/relationships/image" Target="../media/image39.emf"/></Relationships>
</file>

<file path=ppt/slides/_rels/slide41.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openxmlformats.org/officeDocument/2006/relationships/slideLayout" Target="../slideLayouts/slideLayout13.xml"/><Relationship Id="rId1" Type="http://schemas.openxmlformats.org/officeDocument/2006/relationships/vmlDrawing" Target="../drawings/vmlDrawing40.vml"/><Relationship Id="rId4" Type="http://schemas.openxmlformats.org/officeDocument/2006/relationships/image" Target="../media/image40.emf"/></Relationships>
</file>

<file path=ppt/slides/_rels/slide42.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openxmlformats.org/officeDocument/2006/relationships/slideLayout" Target="../slideLayouts/slideLayout13.xml"/><Relationship Id="rId1" Type="http://schemas.openxmlformats.org/officeDocument/2006/relationships/vmlDrawing" Target="../drawings/vmlDrawing41.vml"/><Relationship Id="rId4" Type="http://schemas.openxmlformats.org/officeDocument/2006/relationships/image" Target="../media/image41.emf"/></Relationships>
</file>

<file path=ppt/slides/_rels/slide43.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openxmlformats.org/officeDocument/2006/relationships/slideLayout" Target="../slideLayouts/slideLayout13.xml"/><Relationship Id="rId1" Type="http://schemas.openxmlformats.org/officeDocument/2006/relationships/vmlDrawing" Target="../drawings/vmlDrawing42.vml"/><Relationship Id="rId4" Type="http://schemas.openxmlformats.org/officeDocument/2006/relationships/image" Target="../media/image42.emf"/></Relationships>
</file>

<file path=ppt/slides/_rels/slide44.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openxmlformats.org/officeDocument/2006/relationships/slideLayout" Target="../slideLayouts/slideLayout13.xml"/><Relationship Id="rId1" Type="http://schemas.openxmlformats.org/officeDocument/2006/relationships/vmlDrawing" Target="../drawings/vmlDrawing43.vml"/><Relationship Id="rId4" Type="http://schemas.openxmlformats.org/officeDocument/2006/relationships/image" Target="../media/image43.emf"/></Relationships>
</file>

<file path=ppt/slides/_rels/slide45.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openxmlformats.org/officeDocument/2006/relationships/slideLayout" Target="../slideLayouts/slideLayout13.xml"/><Relationship Id="rId1" Type="http://schemas.openxmlformats.org/officeDocument/2006/relationships/vmlDrawing" Target="../drawings/vmlDrawing44.vml"/><Relationship Id="rId4" Type="http://schemas.openxmlformats.org/officeDocument/2006/relationships/image" Target="../media/image44.emf"/></Relationships>
</file>

<file path=ppt/slides/_rels/slide46.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openxmlformats.org/officeDocument/2006/relationships/slideLayout" Target="../slideLayouts/slideLayout13.xml"/><Relationship Id="rId1" Type="http://schemas.openxmlformats.org/officeDocument/2006/relationships/vmlDrawing" Target="../drawings/vmlDrawing45.vml"/><Relationship Id="rId4" Type="http://schemas.openxmlformats.org/officeDocument/2006/relationships/image" Target="../media/image45.emf"/></Relationships>
</file>

<file path=ppt/slides/_rels/slide47.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openxmlformats.org/officeDocument/2006/relationships/slideLayout" Target="../slideLayouts/slideLayout13.xml"/><Relationship Id="rId1" Type="http://schemas.openxmlformats.org/officeDocument/2006/relationships/vmlDrawing" Target="../drawings/vmlDrawing46.vml"/><Relationship Id="rId4" Type="http://schemas.openxmlformats.org/officeDocument/2006/relationships/image" Target="../media/image46.emf"/></Relationships>
</file>

<file path=ppt/slides/_rels/slide48.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openxmlformats.org/officeDocument/2006/relationships/slideLayout" Target="../slideLayouts/slideLayout13.xml"/><Relationship Id="rId1" Type="http://schemas.openxmlformats.org/officeDocument/2006/relationships/vmlDrawing" Target="../drawings/vmlDrawing47.vml"/><Relationship Id="rId4" Type="http://schemas.openxmlformats.org/officeDocument/2006/relationships/image" Target="../media/image47.emf"/></Relationships>
</file>

<file path=ppt/slides/_rels/slide49.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openxmlformats.org/officeDocument/2006/relationships/slideLayout" Target="../slideLayouts/slideLayout13.xml"/><Relationship Id="rId1" Type="http://schemas.openxmlformats.org/officeDocument/2006/relationships/vmlDrawing" Target="../drawings/vmlDrawing48.vml"/><Relationship Id="rId4" Type="http://schemas.openxmlformats.org/officeDocument/2006/relationships/image" Target="../media/image48.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vmlDrawing" Target="../drawings/vmlDrawing5.vml"/><Relationship Id="rId5" Type="http://schemas.openxmlformats.org/officeDocument/2006/relationships/image" Target="../media/image5.emf"/><Relationship Id="rId4" Type="http://schemas.openxmlformats.org/officeDocument/2006/relationships/package" Target="../embeddings/Microsoft_Excel_Worksheet1.xlsx"/></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vmlDrawing" Target="../drawings/vmlDrawing6.vml"/><Relationship Id="rId5" Type="http://schemas.openxmlformats.org/officeDocument/2006/relationships/image" Target="../media/image6.emf"/><Relationship Id="rId4" Type="http://schemas.openxmlformats.org/officeDocument/2006/relationships/package" Target="../embeddings/Microsoft_Excel_Worksheet2.xlsx"/></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13.xml"/><Relationship Id="rId1" Type="http://schemas.openxmlformats.org/officeDocument/2006/relationships/vmlDrawing" Target="../drawings/vmlDrawing7.v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slideLayout" Target="../slideLayouts/slideLayout13.xml"/><Relationship Id="rId1" Type="http://schemas.openxmlformats.org/officeDocument/2006/relationships/vmlDrawing" Target="../drawings/vmlDrawing8.v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395536" y="2276872"/>
            <a:ext cx="8280920" cy="2016224"/>
          </a:xfrm>
          <a:solidFill>
            <a:schemeClr val="bg1"/>
          </a:solidFill>
          <a:ln>
            <a:solidFill>
              <a:schemeClr val="bg1">
                <a:lumMod val="95000"/>
              </a:schemeClr>
            </a:solidFill>
            <a:miter lim="800000"/>
          </a:ln>
          <a:effectLst>
            <a:outerShdw blurRad="50800" dist="38100" dir="2700000" algn="tl" rotWithShape="0">
              <a:prstClr val="black">
                <a:alpha val="40000"/>
              </a:prstClr>
            </a:outerShdw>
          </a:effectLst>
          <a:scene3d>
            <a:camera prst="orthographicFront"/>
            <a:lightRig rig="threePt" dir="t">
              <a:rot lat="0" lon="0" rev="1200000"/>
            </a:lightRig>
          </a:scene3d>
          <a:sp3d>
            <a:bevelT/>
          </a:sp3d>
        </p:spPr>
        <p:txBody>
          <a:bodyPr/>
          <a:lstStyle/>
          <a:p>
            <a:pPr algn="ctr"/>
            <a:r>
              <a:rPr lang="es-CL" sz="2400" b="1" dirty="0">
                <a:latin typeface="+mn-lt"/>
              </a:rPr>
              <a:t>EJECUCIÓN PRESUPUESTARIA DE GASTOS </a:t>
            </a:r>
            <a:br>
              <a:rPr lang="es-CL" sz="2400" b="1" dirty="0">
                <a:latin typeface="+mn-lt"/>
              </a:rPr>
            </a:br>
            <a:r>
              <a:rPr lang="es-CL" sz="2400" b="1" dirty="0">
                <a:latin typeface="+mn-lt"/>
              </a:rPr>
              <a:t>acumulada al mes de Febrero de 2018</a:t>
            </a:r>
            <a:br>
              <a:rPr lang="es-CL" sz="2400" b="1" dirty="0">
                <a:latin typeface="+mn-lt"/>
              </a:rPr>
            </a:br>
            <a:r>
              <a:rPr lang="es-CL" sz="2400" b="1" dirty="0">
                <a:latin typeface="+mn-lt"/>
              </a:rPr>
              <a:t>Partida 09:</a:t>
            </a:r>
            <a:br>
              <a:rPr lang="es-CL" sz="2400" b="1" dirty="0">
                <a:latin typeface="+mn-lt"/>
              </a:rPr>
            </a:br>
            <a:r>
              <a:rPr lang="es-CL" sz="2400" b="1" dirty="0">
                <a:latin typeface="+mn-lt"/>
              </a:rPr>
              <a:t>MINISTERIO DE EDUCACIÓN</a:t>
            </a:r>
          </a:p>
        </p:txBody>
      </p:sp>
      <p:sp>
        <p:nvSpPr>
          <p:cNvPr id="7" name="6 CuadroTexto"/>
          <p:cNvSpPr txBox="1"/>
          <p:nvPr/>
        </p:nvSpPr>
        <p:spPr>
          <a:xfrm>
            <a:off x="3923928" y="5661248"/>
            <a:ext cx="4536504" cy="369332"/>
          </a:xfrm>
          <a:prstGeom prst="rect">
            <a:avLst/>
          </a:prstGeom>
          <a:noFill/>
        </p:spPr>
        <p:txBody>
          <a:bodyPr wrap="square" rtlCol="0">
            <a:spAutoFit/>
          </a:bodyPr>
          <a:lstStyle/>
          <a:p>
            <a:pPr algn="r"/>
            <a:r>
              <a:rPr lang="es-CL" b="1" dirty="0">
                <a:effectLst>
                  <a:outerShdw blurRad="38100" dist="38100" dir="2700000" algn="tl">
                    <a:srgbClr val="000000">
                      <a:alpha val="43137"/>
                    </a:srgbClr>
                  </a:outerShdw>
                </a:effectLst>
              </a:rPr>
              <a:t>Valparaíso, mayo 2018</a:t>
            </a:r>
          </a:p>
        </p:txBody>
      </p:sp>
      <p:sp>
        <p:nvSpPr>
          <p:cNvPr id="3" name="2 Rectángulo"/>
          <p:cNvSpPr/>
          <p:nvPr/>
        </p:nvSpPr>
        <p:spPr>
          <a:xfrm>
            <a:off x="5292080" y="0"/>
            <a:ext cx="3851920"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4 CuadroTexto"/>
          <p:cNvSpPr txBox="1"/>
          <p:nvPr/>
        </p:nvSpPr>
        <p:spPr>
          <a:xfrm>
            <a:off x="1844875" y="1064930"/>
            <a:ext cx="3771241" cy="349955"/>
          </a:xfrm>
          <a:prstGeom prst="rect">
            <a:avLst/>
          </a:prstGeom>
          <a:noFill/>
        </p:spPr>
        <p:txBody>
          <a:bodyPr wrap="square" rtlCol="0">
            <a:noAutofit/>
          </a:bodyPr>
          <a:lstStyle/>
          <a:p>
            <a:pPr>
              <a:spcAft>
                <a:spcPts val="0"/>
              </a:spcAft>
            </a:pPr>
            <a:r>
              <a:rPr lang="es-CL" sz="1200" b="1" kern="1200" dirty="0">
                <a:solidFill>
                  <a:srgbClr val="22519E"/>
                </a:solidFill>
                <a:effectLst>
                  <a:outerShdw blurRad="63500" dist="50800" dir="13500000" sx="0" sy="0">
                    <a:srgbClr val="000000">
                      <a:alpha val="50000"/>
                    </a:srgbClr>
                  </a:outerShdw>
                </a:effectLst>
                <a:latin typeface="Andalus"/>
                <a:ea typeface="Times New Roman"/>
              </a:rPr>
              <a:t>    </a:t>
            </a:r>
            <a:r>
              <a:rPr lang="es-CL" sz="1200" b="1" kern="1200" dirty="0">
                <a:solidFill>
                  <a:srgbClr val="3B6285"/>
                </a:solidFill>
                <a:effectLst>
                  <a:outerShdw blurRad="63500" dist="50800" dir="13500000" sx="0" sy="0">
                    <a:srgbClr val="000000">
                      <a:alpha val="50000"/>
                    </a:srgbClr>
                  </a:outerShdw>
                </a:effectLst>
                <a:latin typeface="Andalus"/>
                <a:ea typeface="Times New Roman"/>
              </a:rPr>
              <a:t>SENADO DE LA REPÚBLICA DE CHILE</a:t>
            </a:r>
            <a:endParaRPr lang="es-CL" sz="2400" dirty="0">
              <a:solidFill>
                <a:srgbClr val="3B6285"/>
              </a:solidFill>
              <a:effectLst/>
              <a:latin typeface="Times New Roman"/>
              <a:ea typeface="Times New Roman"/>
            </a:endParaRPr>
          </a:p>
        </p:txBody>
      </p:sp>
      <p:graphicFrame>
        <p:nvGraphicFramePr>
          <p:cNvPr id="6" name="5 Objeto"/>
          <p:cNvGraphicFramePr>
            <a:graphicFrameLocks noChangeAspect="1"/>
          </p:cNvGraphicFramePr>
          <p:nvPr>
            <p:extLst>
              <p:ext uri="{D42A27DB-BD31-4B8C-83A1-F6EECF244321}">
                <p14:modId xmlns:p14="http://schemas.microsoft.com/office/powerpoint/2010/main" val="2596421450"/>
              </p:ext>
            </p:extLst>
          </p:nvPr>
        </p:nvGraphicFramePr>
        <p:xfrm>
          <a:off x="410078" y="836712"/>
          <a:ext cx="1209594" cy="893319"/>
        </p:xfrm>
        <a:graphic>
          <a:graphicData uri="http://schemas.openxmlformats.org/presentationml/2006/ole">
            <mc:AlternateContent xmlns:mc="http://schemas.openxmlformats.org/markup-compatibility/2006">
              <mc:Choice xmlns:v="urn:schemas-microsoft-com:vml" Requires="v">
                <p:oleObj spid="_x0000_s7367" name="Imagen de mapa de bits" r:id="rId3" imgW="743054" imgH="523810" progId="PBrush">
                  <p:embed/>
                </p:oleObj>
              </mc:Choice>
              <mc:Fallback>
                <p:oleObj name="Imagen de mapa de bits" r:id="rId3" imgW="743054" imgH="523810"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078" y="836712"/>
                        <a:ext cx="1209594" cy="893319"/>
                      </a:xfrm>
                      <a:prstGeom prst="rect">
                        <a:avLst/>
                      </a:prstGeom>
                      <a:noFill/>
                      <a:ln>
                        <a:noFill/>
                      </a:ln>
                      <a:extLst/>
                    </p:spPr>
                  </p:pic>
                </p:oleObj>
              </mc:Fallback>
            </mc:AlternateContent>
          </a:graphicData>
        </a:graphic>
      </p:graphicFrame>
      <p:sp>
        <p:nvSpPr>
          <p:cNvPr id="8" name="7 Rectángulo"/>
          <p:cNvSpPr/>
          <p:nvPr/>
        </p:nvSpPr>
        <p:spPr>
          <a:xfrm>
            <a:off x="1547664" y="992922"/>
            <a:ext cx="4896544" cy="707886"/>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tab pos="2806065" algn="ctr"/>
                <a:tab pos="5612130" algn="r"/>
              </a:tabLst>
              <a:defRPr/>
            </a:pPr>
            <a:r>
              <a:rPr lang="es-CL" sz="4000" b="1" kern="1200" dirty="0">
                <a:solidFill>
                  <a:srgbClr val="943634"/>
                </a:solidFill>
                <a:latin typeface="Andalus" pitchFamily="18" charset="-78"/>
                <a:ea typeface="Times New Roman"/>
                <a:cs typeface="Andalus" pitchFamily="18" charset="-78"/>
              </a:rPr>
              <a:t>U</a:t>
            </a:r>
            <a:r>
              <a:rPr lang="es-CL" sz="1600" b="1" kern="1200" dirty="0">
                <a:solidFill>
                  <a:srgbClr val="943634"/>
                </a:solidFill>
                <a:latin typeface="Andalus" pitchFamily="18" charset="-78"/>
                <a:ea typeface="Times New Roman"/>
                <a:cs typeface="Andalus" pitchFamily="18" charset="-78"/>
              </a:rPr>
              <a:t>NIDAD TÉCNCIA DE APOYO PRESUPUESTARIO</a:t>
            </a:r>
            <a:endParaRPr lang="es-CL" sz="1400" dirty="0">
              <a:latin typeface="Andalus" pitchFamily="18" charset="-78"/>
              <a:ea typeface="Times New Roman"/>
              <a:cs typeface="Andalus" pitchFamily="18" charset="-78"/>
            </a:endParaRPr>
          </a:p>
        </p:txBody>
      </p:sp>
    </p:spTree>
    <p:extLst>
      <p:ext uri="{BB962C8B-B14F-4D97-AF65-F5344CB8AC3E}">
        <p14:creationId xmlns:p14="http://schemas.microsoft.com/office/powerpoint/2010/main" val="3705282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10</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01, Programa 03: MEJORAMIENTO DE LA CALIDAD DE LA EDUCACIÓN</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386224" y="1533500"/>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a:t>
            </a:r>
          </a:p>
        </p:txBody>
      </p:sp>
      <p:graphicFrame>
        <p:nvGraphicFramePr>
          <p:cNvPr id="2" name="Objeto 1">
            <a:extLst>
              <a:ext uri="{FF2B5EF4-FFF2-40B4-BE49-F238E27FC236}">
                <a16:creationId xmlns:a16="http://schemas.microsoft.com/office/drawing/2014/main" id="{1D04382E-FCAA-4222-8209-883E7B756865}"/>
              </a:ext>
            </a:extLst>
          </p:cNvPr>
          <p:cNvGraphicFramePr>
            <a:graphicFrameLocks noChangeAspect="1"/>
          </p:cNvGraphicFramePr>
          <p:nvPr>
            <p:extLst>
              <p:ext uri="{D42A27DB-BD31-4B8C-83A1-F6EECF244321}">
                <p14:modId xmlns:p14="http://schemas.microsoft.com/office/powerpoint/2010/main" val="2327113007"/>
              </p:ext>
            </p:extLst>
          </p:nvPr>
        </p:nvGraphicFramePr>
        <p:xfrm>
          <a:off x="414337" y="1988840"/>
          <a:ext cx="8201488" cy="4104456"/>
        </p:xfrm>
        <a:graphic>
          <a:graphicData uri="http://schemas.openxmlformats.org/presentationml/2006/ole">
            <mc:AlternateContent xmlns:mc="http://schemas.openxmlformats.org/markup-compatibility/2006">
              <mc:Choice xmlns:v="urn:schemas-microsoft-com:vml" Requires="v">
                <p:oleObj spid="_x0000_s13362" name="Worksheet" r:id="rId3" imgW="8963011" imgH="4543560" progId="Excel.Sheet.12">
                  <p:embed/>
                </p:oleObj>
              </mc:Choice>
              <mc:Fallback>
                <p:oleObj name="Worksheet" r:id="rId3" imgW="8963011" imgH="4543560" progId="Excel.Sheet.12">
                  <p:embed/>
                  <p:pic>
                    <p:nvPicPr>
                      <p:cNvPr id="0" name=""/>
                      <p:cNvPicPr/>
                      <p:nvPr/>
                    </p:nvPicPr>
                    <p:blipFill>
                      <a:blip r:embed="rId4"/>
                      <a:stretch>
                        <a:fillRect/>
                      </a:stretch>
                    </p:blipFill>
                    <p:spPr>
                      <a:xfrm>
                        <a:off x="414337" y="1988840"/>
                        <a:ext cx="8201488" cy="4104456"/>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CC9F6D49-B093-40E6-ADAB-D8852F995625}"/>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3361125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11</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01, Programa 04: DESARROLLO CURRICULAR Y EVALUACIÓN</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14336"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a:t>
            </a:r>
            <a:endParaRPr lang="es-CL" sz="1600" b="1" i="1" dirty="0">
              <a:latin typeface="+mn-lt"/>
              <a:ea typeface="Verdana" pitchFamily="34" charset="0"/>
              <a:cs typeface="Verdana" pitchFamily="34" charset="0"/>
            </a:endParaRPr>
          </a:p>
        </p:txBody>
      </p:sp>
      <p:graphicFrame>
        <p:nvGraphicFramePr>
          <p:cNvPr id="3" name="Objeto 2">
            <a:extLst>
              <a:ext uri="{FF2B5EF4-FFF2-40B4-BE49-F238E27FC236}">
                <a16:creationId xmlns:a16="http://schemas.microsoft.com/office/drawing/2014/main" id="{303F8245-1E58-4BA1-95CB-3443489B9F5E}"/>
              </a:ext>
            </a:extLst>
          </p:cNvPr>
          <p:cNvGraphicFramePr>
            <a:graphicFrameLocks noChangeAspect="1"/>
          </p:cNvGraphicFramePr>
          <p:nvPr>
            <p:extLst>
              <p:ext uri="{D42A27DB-BD31-4B8C-83A1-F6EECF244321}">
                <p14:modId xmlns:p14="http://schemas.microsoft.com/office/powerpoint/2010/main" val="1466083056"/>
              </p:ext>
            </p:extLst>
          </p:nvPr>
        </p:nvGraphicFramePr>
        <p:xfrm>
          <a:off x="414336" y="1940124"/>
          <a:ext cx="8210799" cy="3865140"/>
        </p:xfrm>
        <a:graphic>
          <a:graphicData uri="http://schemas.openxmlformats.org/presentationml/2006/ole">
            <mc:AlternateContent xmlns:mc="http://schemas.openxmlformats.org/markup-compatibility/2006">
              <mc:Choice xmlns:v="urn:schemas-microsoft-com:vml" Requires="v">
                <p:oleObj spid="_x0000_s15406" name="Worksheet" r:id="rId3" imgW="8963011" imgH="4200660" progId="Excel.Sheet.12">
                  <p:embed/>
                </p:oleObj>
              </mc:Choice>
              <mc:Fallback>
                <p:oleObj name="Worksheet" r:id="rId3" imgW="8963011" imgH="4200660" progId="Excel.Sheet.12">
                  <p:embed/>
                  <p:pic>
                    <p:nvPicPr>
                      <p:cNvPr id="0" name=""/>
                      <p:cNvPicPr/>
                      <p:nvPr/>
                    </p:nvPicPr>
                    <p:blipFill>
                      <a:blip r:embed="rId4"/>
                      <a:stretch>
                        <a:fillRect/>
                      </a:stretch>
                    </p:blipFill>
                    <p:spPr>
                      <a:xfrm>
                        <a:off x="414336" y="1940124"/>
                        <a:ext cx="8210799" cy="3865140"/>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5EBE28FC-1F9A-4C8B-8914-81227C37020B}"/>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2308032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12</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01, Programa 11: </a:t>
            </a:r>
          </a:p>
          <a:p>
            <a:pPr algn="ctr" defTabSz="733425" fontAlgn="base">
              <a:spcAft>
                <a:spcPct val="0"/>
              </a:spcAft>
            </a:pPr>
            <a:r>
              <a:rPr lang="es-CL" sz="1800" b="1" dirty="0">
                <a:solidFill>
                  <a:schemeClr val="tx1"/>
                </a:solidFill>
                <a:ea typeface="Verdana" pitchFamily="34" charset="0"/>
                <a:cs typeface="Verdana" pitchFamily="34" charset="0"/>
              </a:rPr>
              <a:t>RECURSOS EDUCATIVOS</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14336"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a:t>
            </a:r>
          </a:p>
        </p:txBody>
      </p:sp>
      <p:graphicFrame>
        <p:nvGraphicFramePr>
          <p:cNvPr id="3" name="Objeto 2">
            <a:extLst>
              <a:ext uri="{FF2B5EF4-FFF2-40B4-BE49-F238E27FC236}">
                <a16:creationId xmlns:a16="http://schemas.microsoft.com/office/drawing/2014/main" id="{83A37BFB-A49A-437A-B4AE-068ED11440FA}"/>
              </a:ext>
            </a:extLst>
          </p:cNvPr>
          <p:cNvGraphicFramePr>
            <a:graphicFrameLocks noChangeAspect="1"/>
          </p:cNvGraphicFramePr>
          <p:nvPr>
            <p:extLst>
              <p:ext uri="{D42A27DB-BD31-4B8C-83A1-F6EECF244321}">
                <p14:modId xmlns:p14="http://schemas.microsoft.com/office/powerpoint/2010/main" val="3293357265"/>
              </p:ext>
            </p:extLst>
          </p:nvPr>
        </p:nvGraphicFramePr>
        <p:xfrm>
          <a:off x="408107" y="1940124"/>
          <a:ext cx="8210800" cy="3288821"/>
        </p:xfrm>
        <a:graphic>
          <a:graphicData uri="http://schemas.openxmlformats.org/presentationml/2006/ole">
            <mc:AlternateContent xmlns:mc="http://schemas.openxmlformats.org/markup-compatibility/2006">
              <mc:Choice xmlns:v="urn:schemas-microsoft-com:vml" Requires="v">
                <p:oleObj spid="_x0000_s22566" name="Worksheet" r:id="rId3" imgW="8963011" imgH="3362310" progId="Excel.Sheet.12">
                  <p:embed/>
                </p:oleObj>
              </mc:Choice>
              <mc:Fallback>
                <p:oleObj name="Worksheet" r:id="rId3" imgW="8963011" imgH="3362310" progId="Excel.Sheet.12">
                  <p:embed/>
                  <p:pic>
                    <p:nvPicPr>
                      <p:cNvPr id="0" name=""/>
                      <p:cNvPicPr/>
                      <p:nvPr/>
                    </p:nvPicPr>
                    <p:blipFill>
                      <a:blip r:embed="rId4"/>
                      <a:stretch>
                        <a:fillRect/>
                      </a:stretch>
                    </p:blipFill>
                    <p:spPr>
                      <a:xfrm>
                        <a:off x="408107" y="1940124"/>
                        <a:ext cx="8210800" cy="3288821"/>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AE996049-B303-4758-B808-EB97F7E7204C}"/>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2335430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13</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01, Programa 20: SUBVENCIONES A LOS ESTABLECIMIENTOS EDUCACIONALES</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14650"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                                                                                                                     </a:t>
            </a:r>
            <a:r>
              <a:rPr lang="es-CL" sz="1600" b="1" i="1" dirty="0">
                <a:latin typeface="+mn-lt"/>
                <a:ea typeface="Verdana" pitchFamily="34" charset="0"/>
                <a:cs typeface="Verdana" pitchFamily="34" charset="0"/>
              </a:rPr>
              <a:t>… 1 de 3</a:t>
            </a:r>
          </a:p>
        </p:txBody>
      </p:sp>
      <p:graphicFrame>
        <p:nvGraphicFramePr>
          <p:cNvPr id="2" name="Objeto 1">
            <a:extLst>
              <a:ext uri="{FF2B5EF4-FFF2-40B4-BE49-F238E27FC236}">
                <a16:creationId xmlns:a16="http://schemas.microsoft.com/office/drawing/2014/main" id="{DAD1D5D5-9015-494B-965D-BF62AE382564}"/>
              </a:ext>
            </a:extLst>
          </p:cNvPr>
          <p:cNvGraphicFramePr>
            <a:graphicFrameLocks noChangeAspect="1"/>
          </p:cNvGraphicFramePr>
          <p:nvPr>
            <p:extLst>
              <p:ext uri="{D42A27DB-BD31-4B8C-83A1-F6EECF244321}">
                <p14:modId xmlns:p14="http://schemas.microsoft.com/office/powerpoint/2010/main" val="3842132771"/>
              </p:ext>
            </p:extLst>
          </p:nvPr>
        </p:nvGraphicFramePr>
        <p:xfrm>
          <a:off x="414336" y="1940124"/>
          <a:ext cx="8210799" cy="3721124"/>
        </p:xfrm>
        <a:graphic>
          <a:graphicData uri="http://schemas.openxmlformats.org/presentationml/2006/ole">
            <mc:AlternateContent xmlns:mc="http://schemas.openxmlformats.org/markup-compatibility/2006">
              <mc:Choice xmlns:v="urn:schemas-microsoft-com:vml" Requires="v">
                <p:oleObj spid="_x0000_s24615" name="Worksheet" r:id="rId3" imgW="8963011" imgH="3895830" progId="Excel.Sheet.12">
                  <p:embed/>
                </p:oleObj>
              </mc:Choice>
              <mc:Fallback>
                <p:oleObj name="Worksheet" r:id="rId3" imgW="8963011" imgH="3895830" progId="Excel.Sheet.12">
                  <p:embed/>
                  <p:pic>
                    <p:nvPicPr>
                      <p:cNvPr id="0" name=""/>
                      <p:cNvPicPr/>
                      <p:nvPr/>
                    </p:nvPicPr>
                    <p:blipFill>
                      <a:blip r:embed="rId4"/>
                      <a:stretch>
                        <a:fillRect/>
                      </a:stretch>
                    </p:blipFill>
                    <p:spPr>
                      <a:xfrm>
                        <a:off x="414336" y="1940124"/>
                        <a:ext cx="8210799" cy="3721124"/>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D056EAD5-5BCD-4CA8-8506-7ED8DF758709}"/>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602326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14</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01, Programa 20: SUBVENCIONES A LOS ESTABLECIMIENTOS EDUCACIONALES</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14650"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                                                                                                                     </a:t>
            </a:r>
            <a:r>
              <a:rPr lang="es-CL" sz="1600" b="1" i="1" dirty="0">
                <a:latin typeface="+mn-lt"/>
                <a:ea typeface="Verdana" pitchFamily="34" charset="0"/>
                <a:cs typeface="Verdana" pitchFamily="34" charset="0"/>
              </a:rPr>
              <a:t>… 2 de 3</a:t>
            </a:r>
          </a:p>
        </p:txBody>
      </p:sp>
      <p:graphicFrame>
        <p:nvGraphicFramePr>
          <p:cNvPr id="3" name="Objeto 2">
            <a:extLst>
              <a:ext uri="{FF2B5EF4-FFF2-40B4-BE49-F238E27FC236}">
                <a16:creationId xmlns:a16="http://schemas.microsoft.com/office/drawing/2014/main" id="{DC4B742B-FE1B-43C0-A420-AC3F67C93A98}"/>
              </a:ext>
            </a:extLst>
          </p:cNvPr>
          <p:cNvGraphicFramePr>
            <a:graphicFrameLocks noChangeAspect="1"/>
          </p:cNvGraphicFramePr>
          <p:nvPr>
            <p:extLst>
              <p:ext uri="{D42A27DB-BD31-4B8C-83A1-F6EECF244321}">
                <p14:modId xmlns:p14="http://schemas.microsoft.com/office/powerpoint/2010/main" val="1824780773"/>
              </p:ext>
            </p:extLst>
          </p:nvPr>
        </p:nvGraphicFramePr>
        <p:xfrm>
          <a:off x="414336" y="1844824"/>
          <a:ext cx="8229601" cy="4609451"/>
        </p:xfrm>
        <a:graphic>
          <a:graphicData uri="http://schemas.openxmlformats.org/presentationml/2006/ole">
            <mc:AlternateContent xmlns:mc="http://schemas.openxmlformats.org/markup-compatibility/2006">
              <mc:Choice xmlns:v="urn:schemas-microsoft-com:vml" Requires="v">
                <p:oleObj spid="_x0000_s25638" name="Worksheet" r:id="rId3" imgW="8963011" imgH="5495850" progId="Excel.Sheet.12">
                  <p:embed/>
                </p:oleObj>
              </mc:Choice>
              <mc:Fallback>
                <p:oleObj name="Worksheet" r:id="rId3" imgW="8963011" imgH="5495850" progId="Excel.Sheet.12">
                  <p:embed/>
                  <p:pic>
                    <p:nvPicPr>
                      <p:cNvPr id="0" name=""/>
                      <p:cNvPicPr/>
                      <p:nvPr/>
                    </p:nvPicPr>
                    <p:blipFill>
                      <a:blip r:embed="rId4"/>
                      <a:stretch>
                        <a:fillRect/>
                      </a:stretch>
                    </p:blipFill>
                    <p:spPr>
                      <a:xfrm>
                        <a:off x="414336" y="1844824"/>
                        <a:ext cx="8229601" cy="4609451"/>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C54261B5-9A65-4FEF-AF36-8A3E07B86D4A}"/>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3770599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15</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01, Programa 20: SUBVENCIONES A LOS ESTABLECIMIENTOS EDUCACIONALES</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14650"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                                                                                                                     </a:t>
            </a:r>
            <a:r>
              <a:rPr lang="es-CL" sz="1600" b="1" i="1" dirty="0">
                <a:latin typeface="+mn-lt"/>
                <a:ea typeface="Verdana" pitchFamily="34" charset="0"/>
                <a:cs typeface="Verdana" pitchFamily="34" charset="0"/>
              </a:rPr>
              <a:t>… 3 de 3</a:t>
            </a:r>
          </a:p>
        </p:txBody>
      </p:sp>
      <p:graphicFrame>
        <p:nvGraphicFramePr>
          <p:cNvPr id="2" name="Objeto 1">
            <a:extLst>
              <a:ext uri="{FF2B5EF4-FFF2-40B4-BE49-F238E27FC236}">
                <a16:creationId xmlns:a16="http://schemas.microsoft.com/office/drawing/2014/main" id="{143C629D-E52D-4666-8832-68A658D856BF}"/>
              </a:ext>
            </a:extLst>
          </p:cNvPr>
          <p:cNvGraphicFramePr>
            <a:graphicFrameLocks noChangeAspect="1"/>
          </p:cNvGraphicFramePr>
          <p:nvPr>
            <p:extLst>
              <p:ext uri="{D42A27DB-BD31-4B8C-83A1-F6EECF244321}">
                <p14:modId xmlns:p14="http://schemas.microsoft.com/office/powerpoint/2010/main" val="3777783367"/>
              </p:ext>
            </p:extLst>
          </p:nvPr>
        </p:nvGraphicFramePr>
        <p:xfrm>
          <a:off x="414649" y="1940125"/>
          <a:ext cx="8229601" cy="1488876"/>
        </p:xfrm>
        <a:graphic>
          <a:graphicData uri="http://schemas.openxmlformats.org/presentationml/2006/ole">
            <mc:AlternateContent xmlns:mc="http://schemas.openxmlformats.org/markup-compatibility/2006">
              <mc:Choice xmlns:v="urn:schemas-microsoft-com:vml" Requires="v">
                <p:oleObj spid="_x0000_s26662" name="Worksheet" r:id="rId3" imgW="8963011" imgH="1571670" progId="Excel.Sheet.12">
                  <p:embed/>
                </p:oleObj>
              </mc:Choice>
              <mc:Fallback>
                <p:oleObj name="Worksheet" r:id="rId3" imgW="8963011" imgH="1571670" progId="Excel.Sheet.12">
                  <p:embed/>
                  <p:pic>
                    <p:nvPicPr>
                      <p:cNvPr id="0" name=""/>
                      <p:cNvPicPr/>
                      <p:nvPr/>
                    </p:nvPicPr>
                    <p:blipFill>
                      <a:blip r:embed="rId4"/>
                      <a:stretch>
                        <a:fillRect/>
                      </a:stretch>
                    </p:blipFill>
                    <p:spPr>
                      <a:xfrm>
                        <a:off x="414649" y="1940125"/>
                        <a:ext cx="8229601" cy="1488876"/>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F0E71B1C-1B06-48DD-8C82-E9FD59D7879C}"/>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2522852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16</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01, Programa 21: </a:t>
            </a:r>
          </a:p>
          <a:p>
            <a:pPr algn="ctr" defTabSz="733425" fontAlgn="base">
              <a:spcAft>
                <a:spcPct val="0"/>
              </a:spcAft>
            </a:pPr>
            <a:r>
              <a:rPr lang="es-CL" sz="1800" b="1" dirty="0">
                <a:solidFill>
                  <a:schemeClr val="tx1"/>
                </a:solidFill>
                <a:ea typeface="Verdana" pitchFamily="34" charset="0"/>
                <a:cs typeface="Verdana" pitchFamily="34" charset="0"/>
              </a:rPr>
              <a:t>GESTIÓN DE SUBVENCIONES A ESTABLECIMIENTOS EDUCACIONALES</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14336" y="1487160"/>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a:t>
            </a:r>
          </a:p>
        </p:txBody>
      </p:sp>
      <p:graphicFrame>
        <p:nvGraphicFramePr>
          <p:cNvPr id="2" name="Objeto 1">
            <a:extLst>
              <a:ext uri="{FF2B5EF4-FFF2-40B4-BE49-F238E27FC236}">
                <a16:creationId xmlns:a16="http://schemas.microsoft.com/office/drawing/2014/main" id="{EFD599F2-99BB-4363-93A8-70BFA37FD1FE}"/>
              </a:ext>
            </a:extLst>
          </p:cNvPr>
          <p:cNvGraphicFramePr>
            <a:graphicFrameLocks noChangeAspect="1"/>
          </p:cNvGraphicFramePr>
          <p:nvPr>
            <p:extLst>
              <p:ext uri="{D42A27DB-BD31-4B8C-83A1-F6EECF244321}">
                <p14:modId xmlns:p14="http://schemas.microsoft.com/office/powerpoint/2010/main" val="589495619"/>
              </p:ext>
            </p:extLst>
          </p:nvPr>
        </p:nvGraphicFramePr>
        <p:xfrm>
          <a:off x="414335" y="1942500"/>
          <a:ext cx="8229600" cy="1457325"/>
        </p:xfrm>
        <a:graphic>
          <a:graphicData uri="http://schemas.openxmlformats.org/presentationml/2006/ole">
            <mc:AlternateContent xmlns:mc="http://schemas.openxmlformats.org/markup-compatibility/2006">
              <mc:Choice xmlns:v="urn:schemas-microsoft-com:vml" Requires="v">
                <p:oleObj spid="_x0000_s28683" name="Worksheet" r:id="rId3" imgW="8963011" imgH="1457460" progId="Excel.Sheet.12">
                  <p:embed/>
                </p:oleObj>
              </mc:Choice>
              <mc:Fallback>
                <p:oleObj name="Worksheet" r:id="rId3" imgW="8963011" imgH="1457460" progId="Excel.Sheet.12">
                  <p:embed/>
                  <p:pic>
                    <p:nvPicPr>
                      <p:cNvPr id="0" name=""/>
                      <p:cNvPicPr/>
                      <p:nvPr/>
                    </p:nvPicPr>
                    <p:blipFill>
                      <a:blip r:embed="rId4"/>
                      <a:stretch>
                        <a:fillRect/>
                      </a:stretch>
                    </p:blipFill>
                    <p:spPr>
                      <a:xfrm>
                        <a:off x="414335" y="1942500"/>
                        <a:ext cx="8229600" cy="1457325"/>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2A3250D5-BC81-4137-99E8-BDBFE5C9E1DD}"/>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1209603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17</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01, Programa 29: FORTALECIMIENTO DE LA EDUCACIÓN SUPERIOR PÚBLICA</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16034" y="1490929"/>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a:t>
            </a:r>
          </a:p>
        </p:txBody>
      </p:sp>
      <p:graphicFrame>
        <p:nvGraphicFramePr>
          <p:cNvPr id="2" name="Objeto 1">
            <a:extLst>
              <a:ext uri="{FF2B5EF4-FFF2-40B4-BE49-F238E27FC236}">
                <a16:creationId xmlns:a16="http://schemas.microsoft.com/office/drawing/2014/main" id="{D929AE7D-375B-4174-83EE-1900AEBEF382}"/>
              </a:ext>
            </a:extLst>
          </p:cNvPr>
          <p:cNvGraphicFramePr>
            <a:graphicFrameLocks noChangeAspect="1"/>
          </p:cNvGraphicFramePr>
          <p:nvPr>
            <p:extLst>
              <p:ext uri="{D42A27DB-BD31-4B8C-83A1-F6EECF244321}">
                <p14:modId xmlns:p14="http://schemas.microsoft.com/office/powerpoint/2010/main" val="3669089768"/>
              </p:ext>
            </p:extLst>
          </p:nvPr>
        </p:nvGraphicFramePr>
        <p:xfrm>
          <a:off x="414336" y="1844824"/>
          <a:ext cx="8229599" cy="4600236"/>
        </p:xfrm>
        <a:graphic>
          <a:graphicData uri="http://schemas.openxmlformats.org/presentationml/2006/ole">
            <mc:AlternateContent xmlns:mc="http://schemas.openxmlformats.org/markup-compatibility/2006">
              <mc:Choice xmlns:v="urn:schemas-microsoft-com:vml" Requires="v">
                <p:oleObj spid="_x0000_s29707" name="Worksheet" r:id="rId3" imgW="8963011" imgH="5800680" progId="Excel.Sheet.12">
                  <p:embed/>
                </p:oleObj>
              </mc:Choice>
              <mc:Fallback>
                <p:oleObj name="Worksheet" r:id="rId3" imgW="8963011" imgH="5800680" progId="Excel.Sheet.12">
                  <p:embed/>
                  <p:pic>
                    <p:nvPicPr>
                      <p:cNvPr id="0" name=""/>
                      <p:cNvPicPr/>
                      <p:nvPr/>
                    </p:nvPicPr>
                    <p:blipFill>
                      <a:blip r:embed="rId4"/>
                      <a:stretch>
                        <a:fillRect/>
                      </a:stretch>
                    </p:blipFill>
                    <p:spPr>
                      <a:xfrm>
                        <a:off x="414336" y="1844824"/>
                        <a:ext cx="8229599" cy="4600236"/>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03F663FC-B0A3-4165-8AF9-A258BC829919}"/>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16031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18</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01, Programa 30: EDUCACIÓN SUPERIOR</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20835"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                                                                                                                     </a:t>
            </a:r>
            <a:r>
              <a:rPr lang="es-CL" sz="1600" b="1" i="1" dirty="0">
                <a:latin typeface="+mn-lt"/>
                <a:ea typeface="Verdana" pitchFamily="34" charset="0"/>
                <a:cs typeface="Verdana" pitchFamily="34" charset="0"/>
              </a:rPr>
              <a:t>… 1 de 2</a:t>
            </a:r>
          </a:p>
        </p:txBody>
      </p:sp>
      <p:graphicFrame>
        <p:nvGraphicFramePr>
          <p:cNvPr id="2" name="Objeto 1">
            <a:extLst>
              <a:ext uri="{FF2B5EF4-FFF2-40B4-BE49-F238E27FC236}">
                <a16:creationId xmlns:a16="http://schemas.microsoft.com/office/drawing/2014/main" id="{FF62532F-FC16-4450-BEAF-5F334B5DFAE3}"/>
              </a:ext>
            </a:extLst>
          </p:cNvPr>
          <p:cNvGraphicFramePr>
            <a:graphicFrameLocks noChangeAspect="1"/>
          </p:cNvGraphicFramePr>
          <p:nvPr>
            <p:extLst>
              <p:ext uri="{D42A27DB-BD31-4B8C-83A1-F6EECF244321}">
                <p14:modId xmlns:p14="http://schemas.microsoft.com/office/powerpoint/2010/main" val="36276701"/>
              </p:ext>
            </p:extLst>
          </p:nvPr>
        </p:nvGraphicFramePr>
        <p:xfrm>
          <a:off x="414336" y="1940124"/>
          <a:ext cx="8210799" cy="4148453"/>
        </p:xfrm>
        <a:graphic>
          <a:graphicData uri="http://schemas.openxmlformats.org/presentationml/2006/ole">
            <mc:AlternateContent xmlns:mc="http://schemas.openxmlformats.org/markup-compatibility/2006">
              <mc:Choice xmlns:v="urn:schemas-microsoft-com:vml" Requires="v">
                <p:oleObj spid="_x0000_s30731" name="Worksheet" r:id="rId3" imgW="8963011" imgH="4543560" progId="Excel.Sheet.12">
                  <p:embed/>
                </p:oleObj>
              </mc:Choice>
              <mc:Fallback>
                <p:oleObj name="Worksheet" r:id="rId3" imgW="8963011" imgH="4543560" progId="Excel.Sheet.12">
                  <p:embed/>
                  <p:pic>
                    <p:nvPicPr>
                      <p:cNvPr id="0" name=""/>
                      <p:cNvPicPr/>
                      <p:nvPr/>
                    </p:nvPicPr>
                    <p:blipFill>
                      <a:blip r:embed="rId4"/>
                      <a:stretch>
                        <a:fillRect/>
                      </a:stretch>
                    </p:blipFill>
                    <p:spPr>
                      <a:xfrm>
                        <a:off x="414336" y="1940124"/>
                        <a:ext cx="8210799" cy="4148453"/>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26C970CC-F60E-4A13-8EFE-2447E5441476}"/>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1937463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19</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01, Programa 30: EDUCACIÓN SUPERIOR</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14336"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                                                                                                                     </a:t>
            </a:r>
            <a:r>
              <a:rPr lang="es-CL" sz="1600" b="1" i="1" dirty="0">
                <a:latin typeface="+mn-lt"/>
                <a:ea typeface="Verdana" pitchFamily="34" charset="0"/>
                <a:cs typeface="Verdana" pitchFamily="34" charset="0"/>
              </a:rPr>
              <a:t>… 2 de 2</a:t>
            </a:r>
          </a:p>
        </p:txBody>
      </p:sp>
      <p:graphicFrame>
        <p:nvGraphicFramePr>
          <p:cNvPr id="2" name="Objeto 1">
            <a:extLst>
              <a:ext uri="{FF2B5EF4-FFF2-40B4-BE49-F238E27FC236}">
                <a16:creationId xmlns:a16="http://schemas.microsoft.com/office/drawing/2014/main" id="{275F8029-AD1B-41A8-BFF2-3D2B77FD2973}"/>
              </a:ext>
            </a:extLst>
          </p:cNvPr>
          <p:cNvGraphicFramePr>
            <a:graphicFrameLocks noChangeAspect="1"/>
          </p:cNvGraphicFramePr>
          <p:nvPr>
            <p:extLst>
              <p:ext uri="{D42A27DB-BD31-4B8C-83A1-F6EECF244321}">
                <p14:modId xmlns:p14="http://schemas.microsoft.com/office/powerpoint/2010/main" val="3423141757"/>
              </p:ext>
            </p:extLst>
          </p:nvPr>
        </p:nvGraphicFramePr>
        <p:xfrm>
          <a:off x="408107" y="1940124"/>
          <a:ext cx="8210800" cy="3284339"/>
        </p:xfrm>
        <a:graphic>
          <a:graphicData uri="http://schemas.openxmlformats.org/presentationml/2006/ole">
            <mc:AlternateContent xmlns:mc="http://schemas.openxmlformats.org/markup-compatibility/2006">
              <mc:Choice xmlns:v="urn:schemas-microsoft-com:vml" Requires="v">
                <p:oleObj spid="_x0000_s31755" name="Worksheet" r:id="rId3" imgW="8963011" imgH="3591000" progId="Excel.Sheet.12">
                  <p:embed/>
                </p:oleObj>
              </mc:Choice>
              <mc:Fallback>
                <p:oleObj name="Worksheet" r:id="rId3" imgW="8963011" imgH="3591000" progId="Excel.Sheet.12">
                  <p:embed/>
                  <p:pic>
                    <p:nvPicPr>
                      <p:cNvPr id="0" name=""/>
                      <p:cNvPicPr/>
                      <p:nvPr/>
                    </p:nvPicPr>
                    <p:blipFill>
                      <a:blip r:embed="rId4"/>
                      <a:stretch>
                        <a:fillRect/>
                      </a:stretch>
                    </p:blipFill>
                    <p:spPr>
                      <a:xfrm>
                        <a:off x="408107" y="1940124"/>
                        <a:ext cx="8210800" cy="3284339"/>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F84D0BBF-5F21-4917-BE8D-61BDA060AC31}"/>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1752634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14338" y="548680"/>
            <a:ext cx="8210798" cy="652648"/>
          </a:xfr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del Ministerio de Educación</a:t>
            </a:r>
            <a:br>
              <a:rPr lang="es-CL" sz="1800" b="1" dirty="0">
                <a:solidFill>
                  <a:schemeClr val="tx1"/>
                </a:solidFill>
                <a:ea typeface="Verdana" pitchFamily="34" charset="0"/>
                <a:cs typeface="Verdana" pitchFamily="34" charset="0"/>
              </a:rPr>
            </a:br>
            <a:r>
              <a:rPr lang="es-CL" sz="1800" b="1" dirty="0">
                <a:solidFill>
                  <a:schemeClr val="tx1"/>
                </a:solidFill>
                <a:ea typeface="Verdana" pitchFamily="34" charset="0"/>
                <a:cs typeface="Verdana" pitchFamily="34" charset="0"/>
              </a:rPr>
              <a:t>acumulada al mes de febrero de 2018 </a:t>
            </a:r>
          </a:p>
        </p:txBody>
      </p:sp>
      <p:sp>
        <p:nvSpPr>
          <p:cNvPr id="5" name="4 Marcador de número de diapositiva"/>
          <p:cNvSpPr>
            <a:spLocks noGrp="1"/>
          </p:cNvSpPr>
          <p:nvPr>
            <p:ph type="sldNum" sz="quarter" idx="12"/>
          </p:nvPr>
        </p:nvSpPr>
        <p:spPr>
          <a:xfrm>
            <a:off x="6510338" y="6309320"/>
            <a:ext cx="2133600" cy="365125"/>
          </a:xfrm>
        </p:spPr>
        <p:txBody>
          <a:bodyPr/>
          <a:lstStyle/>
          <a:p>
            <a:fld id="{66452F03-F775-4AB4-A3E9-A5A78C748C69}" type="slidenum">
              <a:rPr lang="es-CL" smtClean="0"/>
              <a:t>2</a:t>
            </a:fld>
            <a:endParaRPr lang="es-CL"/>
          </a:p>
        </p:txBody>
      </p:sp>
      <p:sp>
        <p:nvSpPr>
          <p:cNvPr id="6" name="1 Título"/>
          <p:cNvSpPr txBox="1">
            <a:spLocks/>
          </p:cNvSpPr>
          <p:nvPr/>
        </p:nvSpPr>
        <p:spPr>
          <a:xfrm>
            <a:off x="407442" y="1412776"/>
            <a:ext cx="8229600" cy="504056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just"/>
            <a:r>
              <a:rPr lang="es-CL" sz="1600" b="1" dirty="0">
                <a:latin typeface="+mn-lt"/>
                <a:ea typeface="Verdana" pitchFamily="34" charset="0"/>
                <a:cs typeface="Verdana" pitchFamily="34" charset="0"/>
              </a:rPr>
              <a:t>Principales hallazgos</a:t>
            </a:r>
          </a:p>
          <a:p>
            <a:pPr marL="342900" indent="-342900" algn="just">
              <a:spcBef>
                <a:spcPts val="1200"/>
              </a:spcBef>
              <a:spcAft>
                <a:spcPts val="1200"/>
              </a:spcAft>
              <a:buFont typeface="+mj-lt"/>
              <a:buAutoNum type="arabicPeriod"/>
            </a:pPr>
            <a:r>
              <a:rPr lang="es-CL" sz="1600" dirty="0"/>
              <a:t>En cuanto al presupuesto aprobado (</a:t>
            </a:r>
            <a:r>
              <a:rPr lang="es-CL" sz="1600" b="1" dirty="0"/>
              <a:t>$11.062.790 millones)</a:t>
            </a:r>
            <a:r>
              <a:rPr lang="es-CL" sz="1600" dirty="0"/>
              <a:t>, un 89% se destina a transferencias corrientes y adquisición de activos financieros, recursos que al mes de febrero registraron erogaciones del 12,6% y 0,0% respectivamente, ambos calculados sobre el presupuesto vigente. </a:t>
            </a:r>
          </a:p>
          <a:p>
            <a:pPr marL="342900" indent="-342900" algn="just">
              <a:spcBef>
                <a:spcPts val="1200"/>
              </a:spcBef>
              <a:spcAft>
                <a:spcPts val="1200"/>
              </a:spcAft>
              <a:buFont typeface="+mj-lt"/>
              <a:buAutoNum type="arabicPeriod" startAt="3"/>
            </a:pPr>
            <a:r>
              <a:rPr lang="es-CL" sz="1600" dirty="0"/>
              <a:t>La ejecución del Ministerio del mes de febrero ascendió a </a:t>
            </a:r>
            <a:r>
              <a:rPr lang="es-CL" sz="1600" b="1" dirty="0"/>
              <a:t>$721.438 millones</a:t>
            </a:r>
            <a:r>
              <a:rPr lang="es-CL" sz="1600" dirty="0"/>
              <a:t>, es decir, un </a:t>
            </a:r>
            <a:r>
              <a:rPr lang="es-CL" sz="1600" b="1" dirty="0"/>
              <a:t>6,5%</a:t>
            </a:r>
            <a:r>
              <a:rPr lang="es-CL" sz="1600" dirty="0"/>
              <a:t> respecto de la ley inicial, que comparado a igual mes de 2017, significó un gasto mayor en 0,8 puntos porcentuales.  Respecto a la ejecución presupuestaria acumulada, el Ministerio en su conjunto acumuló  un 12,1% respecto del presupuesto inicial y vigente. </a:t>
            </a:r>
          </a:p>
          <a:p>
            <a:pPr marL="342900" indent="-342900" algn="just">
              <a:spcBef>
                <a:spcPts val="1200"/>
              </a:spcBef>
              <a:spcAft>
                <a:spcPts val="1200"/>
              </a:spcAft>
              <a:buFont typeface="+mj-lt"/>
              <a:buAutoNum type="arabicPeriod" startAt="3"/>
            </a:pPr>
            <a:r>
              <a:rPr lang="es-CL" sz="1600" dirty="0"/>
              <a:t>En cuanto a los programas, un 83,2% del presupuesto vigente, se concentra en la Subsecretaría de Educación y en la Junta Nacional de Auxilio Escolar y Becas, que al mes de febrero alcanzaron niveles de ejecución del 14,3% y 1,4% respectivamente, calculados respecto al presupuesto vigente.</a:t>
            </a:r>
          </a:p>
        </p:txBody>
      </p:sp>
    </p:spTree>
    <p:extLst>
      <p:ext uri="{BB962C8B-B14F-4D97-AF65-F5344CB8AC3E}">
        <p14:creationId xmlns:p14="http://schemas.microsoft.com/office/powerpoint/2010/main" val="3205060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20</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01, Programa 31: </a:t>
            </a:r>
          </a:p>
          <a:p>
            <a:pPr algn="ctr" defTabSz="733425" fontAlgn="base">
              <a:spcAft>
                <a:spcPct val="0"/>
              </a:spcAft>
            </a:pPr>
            <a:r>
              <a:rPr lang="es-CL" sz="1800" b="1" dirty="0">
                <a:solidFill>
                  <a:schemeClr val="tx1"/>
                </a:solidFill>
                <a:ea typeface="Verdana" pitchFamily="34" charset="0"/>
                <a:cs typeface="Verdana" pitchFamily="34" charset="0"/>
              </a:rPr>
              <a:t>GASTOS DE OPERACIÓN DE EDUCACIÓN SUPERIOR</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14336"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a:t>
            </a:r>
          </a:p>
        </p:txBody>
      </p:sp>
      <p:graphicFrame>
        <p:nvGraphicFramePr>
          <p:cNvPr id="2" name="Objeto 1">
            <a:extLst>
              <a:ext uri="{FF2B5EF4-FFF2-40B4-BE49-F238E27FC236}">
                <a16:creationId xmlns:a16="http://schemas.microsoft.com/office/drawing/2014/main" id="{5C40B85D-8DD8-4FDD-B424-8DAFDDDFF837}"/>
              </a:ext>
            </a:extLst>
          </p:cNvPr>
          <p:cNvGraphicFramePr>
            <a:graphicFrameLocks noChangeAspect="1"/>
          </p:cNvGraphicFramePr>
          <p:nvPr>
            <p:extLst>
              <p:ext uri="{D42A27DB-BD31-4B8C-83A1-F6EECF244321}">
                <p14:modId xmlns:p14="http://schemas.microsoft.com/office/powerpoint/2010/main" val="642333203"/>
              </p:ext>
            </p:extLst>
          </p:nvPr>
        </p:nvGraphicFramePr>
        <p:xfrm>
          <a:off x="408057" y="1940123"/>
          <a:ext cx="8210799" cy="2025551"/>
        </p:xfrm>
        <a:graphic>
          <a:graphicData uri="http://schemas.openxmlformats.org/presentationml/2006/ole">
            <mc:AlternateContent xmlns:mc="http://schemas.openxmlformats.org/markup-compatibility/2006">
              <mc:Choice xmlns:v="urn:schemas-microsoft-com:vml" Requires="v">
                <p:oleObj spid="_x0000_s32779" name="Worksheet" r:id="rId3" imgW="8963011" imgH="2219400" progId="Excel.Sheet.12">
                  <p:embed/>
                </p:oleObj>
              </mc:Choice>
              <mc:Fallback>
                <p:oleObj name="Worksheet" r:id="rId3" imgW="8963011" imgH="2219400" progId="Excel.Sheet.12">
                  <p:embed/>
                  <p:pic>
                    <p:nvPicPr>
                      <p:cNvPr id="0" name=""/>
                      <p:cNvPicPr/>
                      <p:nvPr/>
                    </p:nvPicPr>
                    <p:blipFill>
                      <a:blip r:embed="rId4"/>
                      <a:stretch>
                        <a:fillRect/>
                      </a:stretch>
                    </p:blipFill>
                    <p:spPr>
                      <a:xfrm>
                        <a:off x="408057" y="1940123"/>
                        <a:ext cx="8210799" cy="2025551"/>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873CD8D9-BBEB-4F84-B0B7-A162D515DCFC}"/>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2303386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21</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02: </a:t>
            </a:r>
          </a:p>
          <a:p>
            <a:pPr algn="ctr" defTabSz="733425" fontAlgn="base">
              <a:spcAft>
                <a:spcPct val="0"/>
              </a:spcAft>
            </a:pPr>
            <a:r>
              <a:rPr lang="es-CL" sz="1800" b="1" dirty="0">
                <a:solidFill>
                  <a:schemeClr val="tx1"/>
                </a:solidFill>
                <a:ea typeface="Verdana" pitchFamily="34" charset="0"/>
                <a:cs typeface="Verdana" pitchFamily="34" charset="0"/>
              </a:rPr>
              <a:t>SUPERINTENDENCIA DE EDUCACIÓN</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14336"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a:t>
            </a:r>
          </a:p>
        </p:txBody>
      </p:sp>
      <p:graphicFrame>
        <p:nvGraphicFramePr>
          <p:cNvPr id="2" name="Objeto 1">
            <a:extLst>
              <a:ext uri="{FF2B5EF4-FFF2-40B4-BE49-F238E27FC236}">
                <a16:creationId xmlns:a16="http://schemas.microsoft.com/office/drawing/2014/main" id="{2EE23A07-B6FE-48F5-9B25-51DDFA94018A}"/>
              </a:ext>
            </a:extLst>
          </p:cNvPr>
          <p:cNvGraphicFramePr>
            <a:graphicFrameLocks noChangeAspect="1"/>
          </p:cNvGraphicFramePr>
          <p:nvPr>
            <p:extLst>
              <p:ext uri="{D42A27DB-BD31-4B8C-83A1-F6EECF244321}">
                <p14:modId xmlns:p14="http://schemas.microsoft.com/office/powerpoint/2010/main" val="3332377063"/>
              </p:ext>
            </p:extLst>
          </p:nvPr>
        </p:nvGraphicFramePr>
        <p:xfrm>
          <a:off x="408105" y="1940123"/>
          <a:ext cx="8229600" cy="2208701"/>
        </p:xfrm>
        <a:graphic>
          <a:graphicData uri="http://schemas.openxmlformats.org/presentationml/2006/ole">
            <mc:AlternateContent xmlns:mc="http://schemas.openxmlformats.org/markup-compatibility/2006">
              <mc:Choice xmlns:v="urn:schemas-microsoft-com:vml" Requires="v">
                <p:oleObj spid="_x0000_s33803" name="Worksheet" r:id="rId3" imgW="8629667" imgH="2409750" progId="Excel.Sheet.12">
                  <p:embed/>
                </p:oleObj>
              </mc:Choice>
              <mc:Fallback>
                <p:oleObj name="Worksheet" r:id="rId3" imgW="8629667" imgH="2409750" progId="Excel.Sheet.12">
                  <p:embed/>
                  <p:pic>
                    <p:nvPicPr>
                      <p:cNvPr id="0" name=""/>
                      <p:cNvPicPr/>
                      <p:nvPr/>
                    </p:nvPicPr>
                    <p:blipFill>
                      <a:blip r:embed="rId4"/>
                      <a:stretch>
                        <a:fillRect/>
                      </a:stretch>
                    </p:blipFill>
                    <p:spPr>
                      <a:xfrm>
                        <a:off x="408105" y="1940123"/>
                        <a:ext cx="8229600" cy="2208701"/>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9BD2EB38-8ABC-4A4A-8045-16E4FAC4CF3D}"/>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2670788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22</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03: </a:t>
            </a:r>
          </a:p>
          <a:p>
            <a:pPr algn="ctr" defTabSz="733425" fontAlgn="base">
              <a:spcAft>
                <a:spcPct val="0"/>
              </a:spcAft>
            </a:pPr>
            <a:r>
              <a:rPr lang="es-CL" sz="1800" b="1" dirty="0">
                <a:solidFill>
                  <a:schemeClr val="tx1"/>
                </a:solidFill>
                <a:ea typeface="Verdana" pitchFamily="34" charset="0"/>
                <a:cs typeface="Verdana" pitchFamily="34" charset="0"/>
              </a:rPr>
              <a:t>AGENCIA DE CALIDAD DE LA EDUCACIÓN</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15168" y="1498199"/>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a:t>
            </a:r>
          </a:p>
        </p:txBody>
      </p:sp>
      <p:graphicFrame>
        <p:nvGraphicFramePr>
          <p:cNvPr id="2" name="Objeto 1">
            <a:extLst>
              <a:ext uri="{FF2B5EF4-FFF2-40B4-BE49-F238E27FC236}">
                <a16:creationId xmlns:a16="http://schemas.microsoft.com/office/drawing/2014/main" id="{6DC81C9D-A8EF-4D54-83EC-915F4859E653}"/>
              </a:ext>
            </a:extLst>
          </p:cNvPr>
          <p:cNvGraphicFramePr>
            <a:graphicFrameLocks noChangeAspect="1"/>
          </p:cNvGraphicFramePr>
          <p:nvPr>
            <p:extLst>
              <p:ext uri="{D42A27DB-BD31-4B8C-83A1-F6EECF244321}">
                <p14:modId xmlns:p14="http://schemas.microsoft.com/office/powerpoint/2010/main" val="3398155720"/>
              </p:ext>
            </p:extLst>
          </p:nvPr>
        </p:nvGraphicFramePr>
        <p:xfrm>
          <a:off x="408937" y="1953539"/>
          <a:ext cx="8229600" cy="3270924"/>
        </p:xfrm>
        <a:graphic>
          <a:graphicData uri="http://schemas.openxmlformats.org/presentationml/2006/ole">
            <mc:AlternateContent xmlns:mc="http://schemas.openxmlformats.org/markup-compatibility/2006">
              <mc:Choice xmlns:v="urn:schemas-microsoft-com:vml" Requires="v">
                <p:oleObj spid="_x0000_s34827" name="Worksheet" r:id="rId3" imgW="8629667" imgH="3591000" progId="Excel.Sheet.12">
                  <p:embed/>
                </p:oleObj>
              </mc:Choice>
              <mc:Fallback>
                <p:oleObj name="Worksheet" r:id="rId3" imgW="8629667" imgH="3591000" progId="Excel.Sheet.12">
                  <p:embed/>
                  <p:pic>
                    <p:nvPicPr>
                      <p:cNvPr id="0" name=""/>
                      <p:cNvPicPr/>
                      <p:nvPr/>
                    </p:nvPicPr>
                    <p:blipFill>
                      <a:blip r:embed="rId4"/>
                      <a:stretch>
                        <a:fillRect/>
                      </a:stretch>
                    </p:blipFill>
                    <p:spPr>
                      <a:xfrm>
                        <a:off x="408937" y="1953539"/>
                        <a:ext cx="8229600" cy="3270924"/>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225BA38B-4FF8-4363-8126-99C203F2ACFA}"/>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2891165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23</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04: </a:t>
            </a:r>
          </a:p>
          <a:p>
            <a:pPr algn="ctr" defTabSz="733425" fontAlgn="base">
              <a:spcAft>
                <a:spcPct val="0"/>
              </a:spcAft>
            </a:pPr>
            <a:r>
              <a:rPr lang="es-CL" sz="1800" b="1" dirty="0">
                <a:solidFill>
                  <a:schemeClr val="tx1"/>
                </a:solidFill>
                <a:ea typeface="Verdana" pitchFamily="34" charset="0"/>
                <a:cs typeface="Verdana" pitchFamily="34" charset="0"/>
              </a:rPr>
              <a:t>SUBSECRETARÍA DE EDUCACIÓN PARVULARIA</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14336"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a:t>
            </a:r>
          </a:p>
        </p:txBody>
      </p:sp>
      <p:graphicFrame>
        <p:nvGraphicFramePr>
          <p:cNvPr id="2" name="Objeto 1">
            <a:extLst>
              <a:ext uri="{FF2B5EF4-FFF2-40B4-BE49-F238E27FC236}">
                <a16:creationId xmlns:a16="http://schemas.microsoft.com/office/drawing/2014/main" id="{11CA5B41-D7F0-444B-9315-8474DF0DC6C0}"/>
              </a:ext>
            </a:extLst>
          </p:cNvPr>
          <p:cNvGraphicFramePr>
            <a:graphicFrameLocks noChangeAspect="1"/>
          </p:cNvGraphicFramePr>
          <p:nvPr>
            <p:extLst>
              <p:ext uri="{D42A27DB-BD31-4B8C-83A1-F6EECF244321}">
                <p14:modId xmlns:p14="http://schemas.microsoft.com/office/powerpoint/2010/main" val="2043850956"/>
              </p:ext>
            </p:extLst>
          </p:nvPr>
        </p:nvGraphicFramePr>
        <p:xfrm>
          <a:off x="408105" y="1940124"/>
          <a:ext cx="8229600" cy="3074789"/>
        </p:xfrm>
        <a:graphic>
          <a:graphicData uri="http://schemas.openxmlformats.org/presentationml/2006/ole">
            <mc:AlternateContent xmlns:mc="http://schemas.openxmlformats.org/markup-compatibility/2006">
              <mc:Choice xmlns:v="urn:schemas-microsoft-com:vml" Requires="v">
                <p:oleObj spid="_x0000_s35851" name="Worksheet" r:id="rId3" imgW="8629667" imgH="3171960" progId="Excel.Sheet.12">
                  <p:embed/>
                </p:oleObj>
              </mc:Choice>
              <mc:Fallback>
                <p:oleObj name="Worksheet" r:id="rId3" imgW="8629667" imgH="3171960" progId="Excel.Sheet.12">
                  <p:embed/>
                  <p:pic>
                    <p:nvPicPr>
                      <p:cNvPr id="0" name=""/>
                      <p:cNvPicPr/>
                      <p:nvPr/>
                    </p:nvPicPr>
                    <p:blipFill>
                      <a:blip r:embed="rId4"/>
                      <a:stretch>
                        <a:fillRect/>
                      </a:stretch>
                    </p:blipFill>
                    <p:spPr>
                      <a:xfrm>
                        <a:off x="408105" y="1940124"/>
                        <a:ext cx="8229600" cy="3074789"/>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501A14FF-4523-436B-B793-6922775D2B63}"/>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2003037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24</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05, Programa 01: DIRECCIÓN DE BIBLIOTECAS, ARCHIVOS Y MUSEOS</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38623"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                                                                                                                     … </a:t>
            </a:r>
            <a:r>
              <a:rPr lang="es-CL" sz="1600" b="1" i="1" dirty="0">
                <a:latin typeface="+mn-lt"/>
                <a:ea typeface="Verdana" pitchFamily="34" charset="0"/>
                <a:cs typeface="Verdana" pitchFamily="34" charset="0"/>
              </a:rPr>
              <a:t>1 de 2</a:t>
            </a:r>
          </a:p>
        </p:txBody>
      </p:sp>
      <p:graphicFrame>
        <p:nvGraphicFramePr>
          <p:cNvPr id="3" name="Objeto 2">
            <a:extLst>
              <a:ext uri="{FF2B5EF4-FFF2-40B4-BE49-F238E27FC236}">
                <a16:creationId xmlns:a16="http://schemas.microsoft.com/office/drawing/2014/main" id="{ABA51183-F867-4859-9575-D720AA54765E}"/>
              </a:ext>
            </a:extLst>
          </p:cNvPr>
          <p:cNvGraphicFramePr>
            <a:graphicFrameLocks noChangeAspect="1"/>
          </p:cNvGraphicFramePr>
          <p:nvPr>
            <p:extLst>
              <p:ext uri="{D42A27DB-BD31-4B8C-83A1-F6EECF244321}">
                <p14:modId xmlns:p14="http://schemas.microsoft.com/office/powerpoint/2010/main" val="3307574467"/>
              </p:ext>
            </p:extLst>
          </p:nvPr>
        </p:nvGraphicFramePr>
        <p:xfrm>
          <a:off x="414336" y="1940124"/>
          <a:ext cx="8210799" cy="4359232"/>
        </p:xfrm>
        <a:graphic>
          <a:graphicData uri="http://schemas.openxmlformats.org/presentationml/2006/ole">
            <mc:AlternateContent xmlns:mc="http://schemas.openxmlformats.org/markup-compatibility/2006">
              <mc:Choice xmlns:v="urn:schemas-microsoft-com:vml" Requires="v">
                <p:oleObj spid="_x0000_s27658" name="Worksheet" r:id="rId3" imgW="8753388" imgH="4886460" progId="Excel.Sheet.12">
                  <p:embed/>
                </p:oleObj>
              </mc:Choice>
              <mc:Fallback>
                <p:oleObj name="Worksheet" r:id="rId3" imgW="8753388" imgH="4886460" progId="Excel.Sheet.12">
                  <p:embed/>
                  <p:pic>
                    <p:nvPicPr>
                      <p:cNvPr id="0" name=""/>
                      <p:cNvPicPr/>
                      <p:nvPr/>
                    </p:nvPicPr>
                    <p:blipFill>
                      <a:blip r:embed="rId4"/>
                      <a:stretch>
                        <a:fillRect/>
                      </a:stretch>
                    </p:blipFill>
                    <p:spPr>
                      <a:xfrm>
                        <a:off x="414336" y="1940124"/>
                        <a:ext cx="8210799" cy="4359232"/>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DF8ABE4D-9138-4240-8541-3F2B36E55499}"/>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1838078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25</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05, Programa 01: DIRECCIÓN DE BIBLIOTECAS, ARCHIVOS Y MUSEOS</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38623"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                                                                                                                     … </a:t>
            </a:r>
            <a:r>
              <a:rPr lang="es-CL" sz="1600" b="1" i="1" dirty="0">
                <a:latin typeface="+mn-lt"/>
                <a:ea typeface="Verdana" pitchFamily="34" charset="0"/>
                <a:cs typeface="Verdana" pitchFamily="34" charset="0"/>
              </a:rPr>
              <a:t>2 de 2</a:t>
            </a:r>
          </a:p>
        </p:txBody>
      </p:sp>
      <p:graphicFrame>
        <p:nvGraphicFramePr>
          <p:cNvPr id="2" name="Objeto 1">
            <a:extLst>
              <a:ext uri="{FF2B5EF4-FFF2-40B4-BE49-F238E27FC236}">
                <a16:creationId xmlns:a16="http://schemas.microsoft.com/office/drawing/2014/main" id="{9814EC20-8346-4BA3-A0A3-F1FE865D0C88}"/>
              </a:ext>
            </a:extLst>
          </p:cNvPr>
          <p:cNvGraphicFramePr>
            <a:graphicFrameLocks noChangeAspect="1"/>
          </p:cNvGraphicFramePr>
          <p:nvPr>
            <p:extLst>
              <p:ext uri="{D42A27DB-BD31-4B8C-83A1-F6EECF244321}">
                <p14:modId xmlns:p14="http://schemas.microsoft.com/office/powerpoint/2010/main" val="2016769821"/>
              </p:ext>
            </p:extLst>
          </p:nvPr>
        </p:nvGraphicFramePr>
        <p:xfrm>
          <a:off x="412782" y="1940125"/>
          <a:ext cx="8210799" cy="2064940"/>
        </p:xfrm>
        <a:graphic>
          <a:graphicData uri="http://schemas.openxmlformats.org/presentationml/2006/ole">
            <mc:AlternateContent xmlns:mc="http://schemas.openxmlformats.org/markup-compatibility/2006">
              <mc:Choice xmlns:v="urn:schemas-microsoft-com:vml" Requires="v">
                <p:oleObj spid="_x0000_s36875" name="Worksheet" r:id="rId3" imgW="8753388" imgH="2143260" progId="Excel.Sheet.12">
                  <p:embed/>
                </p:oleObj>
              </mc:Choice>
              <mc:Fallback>
                <p:oleObj name="Worksheet" r:id="rId3" imgW="8753388" imgH="2143260" progId="Excel.Sheet.12">
                  <p:embed/>
                  <p:pic>
                    <p:nvPicPr>
                      <p:cNvPr id="0" name=""/>
                      <p:cNvPicPr/>
                      <p:nvPr/>
                    </p:nvPicPr>
                    <p:blipFill>
                      <a:blip r:embed="rId4"/>
                      <a:stretch>
                        <a:fillRect/>
                      </a:stretch>
                    </p:blipFill>
                    <p:spPr>
                      <a:xfrm>
                        <a:off x="412782" y="1940125"/>
                        <a:ext cx="8210799" cy="2064940"/>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3265B320-68D6-4647-9557-88A61263FB8B}"/>
              </a:ext>
            </a:extLst>
          </p:cNvPr>
          <p:cNvSpPr txBox="1">
            <a:spLocks/>
          </p:cNvSpPr>
          <p:nvPr/>
        </p:nvSpPr>
        <p:spPr>
          <a:xfrm>
            <a:off x="417263" y="6360878"/>
            <a:ext cx="8406135" cy="365125"/>
          </a:xfrm>
          <a:prstGeom prst="rect">
            <a:avLst/>
          </a:prstGeom>
        </p:spPr>
        <p:txBody>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L" sz="1050" b="1"/>
              <a:t>Fuente</a:t>
            </a:r>
            <a:r>
              <a:rPr lang="es-CL" sz="1050"/>
              <a:t>: Elaboración propia en base a Informes de ejecución presupuestaria mensual de DIPRES</a:t>
            </a:r>
            <a:endParaRPr lang="es-CL" sz="1050" dirty="0"/>
          </a:p>
        </p:txBody>
      </p:sp>
    </p:spTree>
    <p:extLst>
      <p:ext uri="{BB962C8B-B14F-4D97-AF65-F5344CB8AC3E}">
        <p14:creationId xmlns:p14="http://schemas.microsoft.com/office/powerpoint/2010/main" val="1132733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26</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05, Programa 02: </a:t>
            </a:r>
          </a:p>
          <a:p>
            <a:pPr algn="ctr" defTabSz="733425" fontAlgn="base">
              <a:spcAft>
                <a:spcPct val="0"/>
              </a:spcAft>
            </a:pPr>
            <a:r>
              <a:rPr lang="es-CL" sz="1800" b="1" dirty="0">
                <a:solidFill>
                  <a:schemeClr val="tx1"/>
                </a:solidFill>
                <a:ea typeface="Verdana" pitchFamily="34" charset="0"/>
                <a:cs typeface="Verdana" pitchFamily="34" charset="0"/>
              </a:rPr>
              <a:t>RED DE BIBLIOTECAS PÚBLICAS</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38623"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a:t>
            </a:r>
            <a:endParaRPr lang="es-CL" sz="1600" b="1" i="1" dirty="0">
              <a:latin typeface="+mn-lt"/>
              <a:ea typeface="Verdana" pitchFamily="34" charset="0"/>
              <a:cs typeface="Verdana" pitchFamily="34" charset="0"/>
            </a:endParaRPr>
          </a:p>
        </p:txBody>
      </p:sp>
      <p:graphicFrame>
        <p:nvGraphicFramePr>
          <p:cNvPr id="2" name="Objeto 1">
            <a:extLst>
              <a:ext uri="{FF2B5EF4-FFF2-40B4-BE49-F238E27FC236}">
                <a16:creationId xmlns:a16="http://schemas.microsoft.com/office/drawing/2014/main" id="{1348D1C6-4306-44BD-AA35-BE4FE2462963}"/>
              </a:ext>
            </a:extLst>
          </p:cNvPr>
          <p:cNvGraphicFramePr>
            <a:graphicFrameLocks noChangeAspect="1"/>
          </p:cNvGraphicFramePr>
          <p:nvPr>
            <p:extLst>
              <p:ext uri="{D42A27DB-BD31-4B8C-83A1-F6EECF244321}">
                <p14:modId xmlns:p14="http://schemas.microsoft.com/office/powerpoint/2010/main" val="3890623220"/>
              </p:ext>
            </p:extLst>
          </p:nvPr>
        </p:nvGraphicFramePr>
        <p:xfrm>
          <a:off x="414336" y="1940124"/>
          <a:ext cx="8210799" cy="2790825"/>
        </p:xfrm>
        <a:graphic>
          <a:graphicData uri="http://schemas.openxmlformats.org/presentationml/2006/ole">
            <mc:AlternateContent xmlns:mc="http://schemas.openxmlformats.org/markup-compatibility/2006">
              <mc:Choice xmlns:v="urn:schemas-microsoft-com:vml" Requires="v">
                <p:oleObj spid="_x0000_s37899" name="Worksheet" r:id="rId3" imgW="8753388" imgH="2790720" progId="Excel.Sheet.12">
                  <p:embed/>
                </p:oleObj>
              </mc:Choice>
              <mc:Fallback>
                <p:oleObj name="Worksheet" r:id="rId3" imgW="8753388" imgH="2790720" progId="Excel.Sheet.12">
                  <p:embed/>
                  <p:pic>
                    <p:nvPicPr>
                      <p:cNvPr id="0" name=""/>
                      <p:cNvPicPr/>
                      <p:nvPr/>
                    </p:nvPicPr>
                    <p:blipFill>
                      <a:blip r:embed="rId4"/>
                      <a:stretch>
                        <a:fillRect/>
                      </a:stretch>
                    </p:blipFill>
                    <p:spPr>
                      <a:xfrm>
                        <a:off x="414336" y="1940124"/>
                        <a:ext cx="8210799" cy="2790825"/>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D366D7F0-D798-4FC1-81A4-23CF51089DB1}"/>
              </a:ext>
            </a:extLst>
          </p:cNvPr>
          <p:cNvSpPr txBox="1">
            <a:spLocks/>
          </p:cNvSpPr>
          <p:nvPr/>
        </p:nvSpPr>
        <p:spPr>
          <a:xfrm>
            <a:off x="417263" y="6360878"/>
            <a:ext cx="8406135" cy="365125"/>
          </a:xfrm>
          <a:prstGeom prst="rect">
            <a:avLst/>
          </a:prstGeom>
        </p:spPr>
        <p:txBody>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L" sz="1050" b="1"/>
              <a:t>Fuente</a:t>
            </a:r>
            <a:r>
              <a:rPr lang="es-CL" sz="1050"/>
              <a:t>: Elaboración propia en base a Informes de ejecución presupuestaria mensual de DIPRES</a:t>
            </a:r>
            <a:endParaRPr lang="es-CL" sz="1050" dirty="0"/>
          </a:p>
        </p:txBody>
      </p:sp>
    </p:spTree>
    <p:extLst>
      <p:ext uri="{BB962C8B-B14F-4D97-AF65-F5344CB8AC3E}">
        <p14:creationId xmlns:p14="http://schemas.microsoft.com/office/powerpoint/2010/main" val="3485424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27</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05, Programa 03: </a:t>
            </a:r>
          </a:p>
          <a:p>
            <a:pPr algn="ctr" defTabSz="733425" fontAlgn="base">
              <a:spcAft>
                <a:spcPct val="0"/>
              </a:spcAft>
            </a:pPr>
            <a:r>
              <a:rPr lang="es-CL" sz="1800" b="1" dirty="0">
                <a:solidFill>
                  <a:schemeClr val="tx1"/>
                </a:solidFill>
                <a:ea typeface="Verdana" pitchFamily="34" charset="0"/>
                <a:cs typeface="Verdana" pitchFamily="34" charset="0"/>
              </a:rPr>
              <a:t>CONSEJO DE MONUMENTOS NACIONALES</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38623"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a:t>
            </a:r>
            <a:endParaRPr lang="es-CL" sz="1600" b="1" i="1" dirty="0">
              <a:latin typeface="+mn-lt"/>
              <a:ea typeface="Verdana" pitchFamily="34" charset="0"/>
              <a:cs typeface="Verdana" pitchFamily="34" charset="0"/>
            </a:endParaRPr>
          </a:p>
        </p:txBody>
      </p:sp>
      <p:graphicFrame>
        <p:nvGraphicFramePr>
          <p:cNvPr id="3" name="Objeto 2">
            <a:extLst>
              <a:ext uri="{FF2B5EF4-FFF2-40B4-BE49-F238E27FC236}">
                <a16:creationId xmlns:a16="http://schemas.microsoft.com/office/drawing/2014/main" id="{B0BD6E45-0B49-40CA-AF4A-C5C71C8E879A}"/>
              </a:ext>
            </a:extLst>
          </p:cNvPr>
          <p:cNvGraphicFramePr>
            <a:graphicFrameLocks noChangeAspect="1"/>
          </p:cNvGraphicFramePr>
          <p:nvPr>
            <p:extLst>
              <p:ext uri="{D42A27DB-BD31-4B8C-83A1-F6EECF244321}">
                <p14:modId xmlns:p14="http://schemas.microsoft.com/office/powerpoint/2010/main" val="3630487109"/>
              </p:ext>
            </p:extLst>
          </p:nvPr>
        </p:nvGraphicFramePr>
        <p:xfrm>
          <a:off x="414336" y="1940124"/>
          <a:ext cx="8229600" cy="2219325"/>
        </p:xfrm>
        <a:graphic>
          <a:graphicData uri="http://schemas.openxmlformats.org/presentationml/2006/ole">
            <mc:AlternateContent xmlns:mc="http://schemas.openxmlformats.org/markup-compatibility/2006">
              <mc:Choice xmlns:v="urn:schemas-microsoft-com:vml" Requires="v">
                <p:oleObj spid="_x0000_s38922" name="Worksheet" r:id="rId3" imgW="8753388" imgH="2219400" progId="Excel.Sheet.12">
                  <p:embed/>
                </p:oleObj>
              </mc:Choice>
              <mc:Fallback>
                <p:oleObj name="Worksheet" r:id="rId3" imgW="8753388" imgH="2219400" progId="Excel.Sheet.12">
                  <p:embed/>
                  <p:pic>
                    <p:nvPicPr>
                      <p:cNvPr id="0" name=""/>
                      <p:cNvPicPr/>
                      <p:nvPr/>
                    </p:nvPicPr>
                    <p:blipFill>
                      <a:blip r:embed="rId4"/>
                      <a:stretch>
                        <a:fillRect/>
                      </a:stretch>
                    </p:blipFill>
                    <p:spPr>
                      <a:xfrm>
                        <a:off x="414336" y="1940124"/>
                        <a:ext cx="8229600" cy="2219325"/>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AB7DDE76-7E2D-4BFB-8C33-79E2439D7E43}"/>
              </a:ext>
            </a:extLst>
          </p:cNvPr>
          <p:cNvSpPr txBox="1">
            <a:spLocks/>
          </p:cNvSpPr>
          <p:nvPr/>
        </p:nvSpPr>
        <p:spPr>
          <a:xfrm>
            <a:off x="417263" y="6360878"/>
            <a:ext cx="8406135" cy="365125"/>
          </a:xfrm>
          <a:prstGeom prst="rect">
            <a:avLst/>
          </a:prstGeom>
        </p:spPr>
        <p:txBody>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L" sz="1050" b="1"/>
              <a:t>Fuente</a:t>
            </a:r>
            <a:r>
              <a:rPr lang="es-CL" sz="1050"/>
              <a:t>: Elaboración propia en base a Informes de ejecución presupuestaria mensual de DIPRES</a:t>
            </a:r>
            <a:endParaRPr lang="es-CL" sz="1050" dirty="0"/>
          </a:p>
        </p:txBody>
      </p:sp>
    </p:spTree>
    <p:extLst>
      <p:ext uri="{BB962C8B-B14F-4D97-AF65-F5344CB8AC3E}">
        <p14:creationId xmlns:p14="http://schemas.microsoft.com/office/powerpoint/2010/main" val="1707279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28</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08: </a:t>
            </a:r>
          </a:p>
          <a:p>
            <a:pPr algn="ctr" defTabSz="733425" fontAlgn="base">
              <a:spcAft>
                <a:spcPct val="0"/>
              </a:spcAft>
            </a:pPr>
            <a:r>
              <a:rPr lang="es-CL" sz="1800" b="1" dirty="0">
                <a:solidFill>
                  <a:schemeClr val="tx1"/>
                </a:solidFill>
                <a:ea typeface="Verdana" pitchFamily="34" charset="0"/>
                <a:cs typeface="Verdana" pitchFamily="34" charset="0"/>
              </a:rPr>
              <a:t>COMISIÓN NACIONAL DE INVESTIGACIÓN CIENTÍFICA Y TECNOLÓGICA</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38623"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                                                                                                                     </a:t>
            </a:r>
            <a:r>
              <a:rPr lang="es-CL" sz="1600" b="1" i="1" dirty="0">
                <a:latin typeface="+mn-lt"/>
                <a:ea typeface="Verdana" pitchFamily="34" charset="0"/>
                <a:cs typeface="Verdana" pitchFamily="34" charset="0"/>
              </a:rPr>
              <a:t>… 1 de 2</a:t>
            </a:r>
          </a:p>
        </p:txBody>
      </p:sp>
      <p:graphicFrame>
        <p:nvGraphicFramePr>
          <p:cNvPr id="2" name="Objeto 1">
            <a:extLst>
              <a:ext uri="{FF2B5EF4-FFF2-40B4-BE49-F238E27FC236}">
                <a16:creationId xmlns:a16="http://schemas.microsoft.com/office/drawing/2014/main" id="{5C1D0402-FC6E-49F1-A4BA-27F17BE5E488}"/>
              </a:ext>
            </a:extLst>
          </p:cNvPr>
          <p:cNvGraphicFramePr>
            <a:graphicFrameLocks noChangeAspect="1"/>
          </p:cNvGraphicFramePr>
          <p:nvPr>
            <p:extLst>
              <p:ext uri="{D42A27DB-BD31-4B8C-83A1-F6EECF244321}">
                <p14:modId xmlns:p14="http://schemas.microsoft.com/office/powerpoint/2010/main" val="1744150839"/>
              </p:ext>
            </p:extLst>
          </p:nvPr>
        </p:nvGraphicFramePr>
        <p:xfrm>
          <a:off x="414336" y="1940124"/>
          <a:ext cx="8210800" cy="4359232"/>
        </p:xfrm>
        <a:graphic>
          <a:graphicData uri="http://schemas.openxmlformats.org/presentationml/2006/ole">
            <mc:AlternateContent xmlns:mc="http://schemas.openxmlformats.org/markup-compatibility/2006">
              <mc:Choice xmlns:v="urn:schemas-microsoft-com:vml" Requires="v">
                <p:oleObj spid="_x0000_s39946" name="Worksheet" r:id="rId3" imgW="8629667" imgH="4848120" progId="Excel.Sheet.12">
                  <p:embed/>
                </p:oleObj>
              </mc:Choice>
              <mc:Fallback>
                <p:oleObj name="Worksheet" r:id="rId3" imgW="8629667" imgH="4848120" progId="Excel.Sheet.12">
                  <p:embed/>
                  <p:pic>
                    <p:nvPicPr>
                      <p:cNvPr id="0" name=""/>
                      <p:cNvPicPr/>
                      <p:nvPr/>
                    </p:nvPicPr>
                    <p:blipFill>
                      <a:blip r:embed="rId4"/>
                      <a:stretch>
                        <a:fillRect/>
                      </a:stretch>
                    </p:blipFill>
                    <p:spPr>
                      <a:xfrm>
                        <a:off x="414336" y="1940124"/>
                        <a:ext cx="8210800" cy="4359232"/>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C8DB3434-FE46-4F49-806B-E195D53089C6}"/>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3497589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29</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08: </a:t>
            </a:r>
          </a:p>
          <a:p>
            <a:pPr algn="ctr" defTabSz="733425" fontAlgn="base">
              <a:spcAft>
                <a:spcPct val="0"/>
              </a:spcAft>
            </a:pPr>
            <a:r>
              <a:rPr lang="es-CL" sz="1800" b="1" dirty="0">
                <a:solidFill>
                  <a:schemeClr val="tx1"/>
                </a:solidFill>
                <a:ea typeface="Verdana" pitchFamily="34" charset="0"/>
                <a:cs typeface="Verdana" pitchFamily="34" charset="0"/>
              </a:rPr>
              <a:t>COMISIÓN NACIONAL DE INVESTIGACIÓN CIENTÍFICA Y TECNOLÓGICA</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38623"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                                                                                                                     </a:t>
            </a:r>
            <a:r>
              <a:rPr lang="es-CL" sz="1600" b="1" i="1" dirty="0">
                <a:latin typeface="+mn-lt"/>
                <a:ea typeface="Verdana" pitchFamily="34" charset="0"/>
                <a:cs typeface="Verdana" pitchFamily="34" charset="0"/>
              </a:rPr>
              <a:t>… 2 de 2</a:t>
            </a:r>
          </a:p>
        </p:txBody>
      </p:sp>
      <p:graphicFrame>
        <p:nvGraphicFramePr>
          <p:cNvPr id="2" name="Objeto 1">
            <a:extLst>
              <a:ext uri="{FF2B5EF4-FFF2-40B4-BE49-F238E27FC236}">
                <a16:creationId xmlns:a16="http://schemas.microsoft.com/office/drawing/2014/main" id="{8AFFC65E-C84F-4197-A70D-3A9D6C142E32}"/>
              </a:ext>
            </a:extLst>
          </p:cNvPr>
          <p:cNvGraphicFramePr>
            <a:graphicFrameLocks noChangeAspect="1"/>
          </p:cNvGraphicFramePr>
          <p:nvPr>
            <p:extLst>
              <p:ext uri="{D42A27DB-BD31-4B8C-83A1-F6EECF244321}">
                <p14:modId xmlns:p14="http://schemas.microsoft.com/office/powerpoint/2010/main" val="3601482536"/>
              </p:ext>
            </p:extLst>
          </p:nvPr>
        </p:nvGraphicFramePr>
        <p:xfrm>
          <a:off x="438623" y="1938338"/>
          <a:ext cx="8186512" cy="2858815"/>
        </p:xfrm>
        <a:graphic>
          <a:graphicData uri="http://schemas.openxmlformats.org/presentationml/2006/ole">
            <mc:AlternateContent xmlns:mc="http://schemas.openxmlformats.org/markup-compatibility/2006">
              <mc:Choice xmlns:v="urn:schemas-microsoft-com:vml" Requires="v">
                <p:oleObj spid="_x0000_s40970" name="Worksheet" r:id="rId3" imgW="8629667" imgH="2981340" progId="Excel.Sheet.12">
                  <p:embed/>
                </p:oleObj>
              </mc:Choice>
              <mc:Fallback>
                <p:oleObj name="Worksheet" r:id="rId3" imgW="8629667" imgH="2981340" progId="Excel.Sheet.12">
                  <p:embed/>
                  <p:pic>
                    <p:nvPicPr>
                      <p:cNvPr id="0" name=""/>
                      <p:cNvPicPr/>
                      <p:nvPr/>
                    </p:nvPicPr>
                    <p:blipFill>
                      <a:blip r:embed="rId4"/>
                      <a:stretch>
                        <a:fillRect/>
                      </a:stretch>
                    </p:blipFill>
                    <p:spPr>
                      <a:xfrm>
                        <a:off x="438623" y="1938338"/>
                        <a:ext cx="8186512" cy="2858815"/>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DFDFA128-CE15-44E6-A60F-D7813B69922A}"/>
              </a:ext>
            </a:extLst>
          </p:cNvPr>
          <p:cNvSpPr txBox="1">
            <a:spLocks/>
          </p:cNvSpPr>
          <p:nvPr/>
        </p:nvSpPr>
        <p:spPr>
          <a:xfrm>
            <a:off x="417263" y="6360878"/>
            <a:ext cx="8406135" cy="365125"/>
          </a:xfrm>
          <a:prstGeom prst="rect">
            <a:avLst/>
          </a:prstGeom>
        </p:spPr>
        <p:txBody>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L" sz="1050" b="1"/>
              <a:t>Fuente</a:t>
            </a:r>
            <a:r>
              <a:rPr lang="es-CL" sz="1050"/>
              <a:t>: Elaboración propia en base a Informes de ejecución presupuestaria mensual de DIPRES</a:t>
            </a:r>
            <a:endParaRPr lang="es-CL" sz="1050" dirty="0"/>
          </a:p>
        </p:txBody>
      </p:sp>
    </p:spTree>
    <p:extLst>
      <p:ext uri="{BB962C8B-B14F-4D97-AF65-F5344CB8AC3E}">
        <p14:creationId xmlns:p14="http://schemas.microsoft.com/office/powerpoint/2010/main" val="820061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14338" y="548680"/>
            <a:ext cx="8210798" cy="652648"/>
          </a:xfr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del Ministerio de Educación</a:t>
            </a:r>
            <a:br>
              <a:rPr lang="es-CL" sz="1800" b="1" dirty="0">
                <a:solidFill>
                  <a:schemeClr val="tx1"/>
                </a:solidFill>
                <a:ea typeface="Verdana" pitchFamily="34" charset="0"/>
                <a:cs typeface="Verdana" pitchFamily="34" charset="0"/>
              </a:rPr>
            </a:br>
            <a:r>
              <a:rPr lang="es-CL" sz="1800" b="1" dirty="0">
                <a:solidFill>
                  <a:schemeClr val="tx1"/>
                </a:solidFill>
                <a:ea typeface="Verdana" pitchFamily="34" charset="0"/>
                <a:cs typeface="Verdana" pitchFamily="34" charset="0"/>
              </a:rPr>
              <a:t>acumulada al mes de febrero de 2018 </a:t>
            </a:r>
          </a:p>
        </p:txBody>
      </p:sp>
      <p:sp>
        <p:nvSpPr>
          <p:cNvPr id="5" name="4 Marcador de número de diapositiva"/>
          <p:cNvSpPr>
            <a:spLocks noGrp="1"/>
          </p:cNvSpPr>
          <p:nvPr>
            <p:ph type="sldNum" sz="quarter" idx="12"/>
          </p:nvPr>
        </p:nvSpPr>
        <p:spPr>
          <a:xfrm>
            <a:off x="6510338" y="6309320"/>
            <a:ext cx="2133600" cy="365125"/>
          </a:xfrm>
        </p:spPr>
        <p:txBody>
          <a:bodyPr/>
          <a:lstStyle/>
          <a:p>
            <a:fld id="{66452F03-F775-4AB4-A3E9-A5A78C748C69}" type="slidenum">
              <a:rPr lang="es-CL" smtClean="0"/>
              <a:t>3</a:t>
            </a:fld>
            <a:endParaRPr lang="es-CL"/>
          </a:p>
        </p:txBody>
      </p:sp>
      <p:sp>
        <p:nvSpPr>
          <p:cNvPr id="6" name="1 Título"/>
          <p:cNvSpPr txBox="1">
            <a:spLocks/>
          </p:cNvSpPr>
          <p:nvPr/>
        </p:nvSpPr>
        <p:spPr>
          <a:xfrm>
            <a:off x="407442" y="1412776"/>
            <a:ext cx="8229600" cy="504056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just"/>
            <a:r>
              <a:rPr lang="es-CL" sz="1600" b="1" dirty="0">
                <a:latin typeface="+mn-lt"/>
                <a:ea typeface="Verdana" pitchFamily="34" charset="0"/>
                <a:cs typeface="Verdana" pitchFamily="34" charset="0"/>
              </a:rPr>
              <a:t>Principales hallazgos</a:t>
            </a:r>
          </a:p>
          <a:p>
            <a:pPr marL="342900" indent="-342900" algn="just">
              <a:spcBef>
                <a:spcPts val="1200"/>
              </a:spcBef>
              <a:spcAft>
                <a:spcPts val="1200"/>
              </a:spcAft>
              <a:buFont typeface="+mj-lt"/>
              <a:buAutoNum type="arabicPeriod" startAt="4"/>
            </a:pPr>
            <a:r>
              <a:rPr lang="es-CL" sz="1600" dirty="0"/>
              <a:t>La Dirección de Educación Pública y los Servicios de Educación Barrancas y Puerto Cordillera, son los Servicios que presenta la menor tasa de gasto, mientras que la Subsecretaría de Educación, la Superintendencia de Educación y Consejo Nacional de Educación presentan la mayor ejecución con un 14,3%, 14,4% y 21,3% respectivamente.</a:t>
            </a:r>
          </a:p>
          <a:p>
            <a:pPr marL="342900" indent="-342900" algn="just">
              <a:spcBef>
                <a:spcPts val="1200"/>
              </a:spcBef>
              <a:spcAft>
                <a:spcPts val="1200"/>
              </a:spcAft>
              <a:buFont typeface="+mj-lt"/>
              <a:buAutoNum type="arabicPeriod" startAt="4"/>
            </a:pPr>
            <a:r>
              <a:rPr lang="es-CL" sz="1600" dirty="0"/>
              <a:t>Respecto a los aumentos al presupuesto inicial, la Partida presenta al mes de febrero un aumento consolidado del </a:t>
            </a:r>
            <a:r>
              <a:rPr lang="es-CL" sz="1600" b="1" dirty="0"/>
              <a:t>$21.873 millones</a:t>
            </a:r>
            <a:r>
              <a:rPr lang="es-CL" sz="1600" dirty="0"/>
              <a:t>.  Lo que se traduce principalmente en incrementos en el subtítulo 25 íntegros al fisco, por $253 millones y subtítulo 34 Servicio de la Deuda por $21.585 millones, destinados al pago de las obligaciones devengadas al 31 de diciembre de 2017 (deuda flotante), todos con sus respectivos decretos de modificación presupuestaria, salvo el incremento en el Consejo Nacional de Educación</a:t>
            </a:r>
          </a:p>
          <a:p>
            <a:pPr marL="342900" indent="-342900" algn="just">
              <a:spcBef>
                <a:spcPts val="1200"/>
              </a:spcBef>
              <a:spcAft>
                <a:spcPts val="1200"/>
              </a:spcAft>
              <a:buFont typeface="+mj-lt"/>
              <a:buAutoNum type="arabicPeriod" startAt="6"/>
            </a:pPr>
            <a:r>
              <a:rPr lang="es-CL" sz="1600" dirty="0"/>
              <a:t>En cuanto a las reducciones al presupuesto inicial, existen modificaciones por </a:t>
            </a:r>
            <a:r>
              <a:rPr lang="es-CL" sz="1600" b="1" dirty="0"/>
              <a:t>$481 millones </a:t>
            </a:r>
            <a:r>
              <a:rPr lang="es-CL" sz="1600" dirty="0"/>
              <a:t>afectado los subtítulos </a:t>
            </a:r>
            <a:r>
              <a:rPr lang="es-CL" sz="1600" b="1" dirty="0"/>
              <a:t>21 (gastos en personal)</a:t>
            </a:r>
            <a:r>
              <a:rPr lang="es-CL" sz="1600" dirty="0"/>
              <a:t> de la</a:t>
            </a:r>
            <a:r>
              <a:rPr lang="es-CL" sz="1600" b="1" dirty="0"/>
              <a:t> “Superintendencia de Educación” ($4 millones) </a:t>
            </a:r>
            <a:r>
              <a:rPr lang="es-CL" sz="1600" dirty="0"/>
              <a:t>y el </a:t>
            </a:r>
            <a:r>
              <a:rPr lang="es-CL" sz="1600" b="1" dirty="0"/>
              <a:t>“Consejo de Rectores” ($20 millones) </a:t>
            </a:r>
            <a:r>
              <a:rPr lang="es-CL" sz="1600" dirty="0"/>
              <a:t>y al subtítulo </a:t>
            </a:r>
            <a:r>
              <a:rPr lang="es-CL" sz="1600" b="1" dirty="0"/>
              <a:t>29 (adquisición de activos no financieros) </a:t>
            </a:r>
            <a:r>
              <a:rPr lang="es-CL" sz="1600" dirty="0"/>
              <a:t>del programa</a:t>
            </a:r>
            <a:r>
              <a:rPr lang="es-CL" sz="1600" b="1" dirty="0"/>
              <a:t> “Subvenciones a los Establecimientos Educacionales”</a:t>
            </a:r>
            <a:r>
              <a:rPr lang="es-CL" sz="1600" dirty="0"/>
              <a:t>. </a:t>
            </a:r>
          </a:p>
          <a:p>
            <a:pPr marL="342900" indent="-342900" algn="just">
              <a:spcBef>
                <a:spcPts val="1200"/>
              </a:spcBef>
              <a:spcAft>
                <a:spcPts val="1200"/>
              </a:spcAft>
              <a:buFont typeface="+mj-lt"/>
              <a:buAutoNum type="arabicPeriod" startAt="3"/>
            </a:pPr>
            <a:endParaRPr lang="es-CL" sz="1600" dirty="0"/>
          </a:p>
        </p:txBody>
      </p:sp>
    </p:spTree>
    <p:extLst>
      <p:ext uri="{BB962C8B-B14F-4D97-AF65-F5344CB8AC3E}">
        <p14:creationId xmlns:p14="http://schemas.microsoft.com/office/powerpoint/2010/main" val="3559652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30</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09 , Programa 01:</a:t>
            </a:r>
          </a:p>
          <a:p>
            <a:pPr algn="ctr" defTabSz="733425" fontAlgn="base">
              <a:spcAft>
                <a:spcPct val="0"/>
              </a:spcAft>
            </a:pPr>
            <a:r>
              <a:rPr lang="es-CL" sz="1800" b="1" dirty="0">
                <a:solidFill>
                  <a:schemeClr val="tx1"/>
                </a:solidFill>
                <a:ea typeface="Verdana" pitchFamily="34" charset="0"/>
                <a:cs typeface="Verdana" pitchFamily="34" charset="0"/>
              </a:rPr>
              <a:t> JUNTA NACIONAL DE AUXILIO ESCOLAR Y BECAS</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360970" y="1556792"/>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                                                                                                                      </a:t>
            </a:r>
            <a:r>
              <a:rPr lang="es-CL" sz="1600" b="1" i="1" dirty="0">
                <a:latin typeface="+mn-lt"/>
                <a:ea typeface="Verdana" pitchFamily="34" charset="0"/>
                <a:cs typeface="Verdana" pitchFamily="34" charset="0"/>
              </a:rPr>
              <a:t>…1 de 2</a:t>
            </a:r>
          </a:p>
        </p:txBody>
      </p:sp>
      <p:graphicFrame>
        <p:nvGraphicFramePr>
          <p:cNvPr id="2" name="Objeto 1">
            <a:extLst>
              <a:ext uri="{FF2B5EF4-FFF2-40B4-BE49-F238E27FC236}">
                <a16:creationId xmlns:a16="http://schemas.microsoft.com/office/drawing/2014/main" id="{255A7377-E67C-4D7B-BA92-CB5DC7C03573}"/>
              </a:ext>
            </a:extLst>
          </p:cNvPr>
          <p:cNvGraphicFramePr>
            <a:graphicFrameLocks noChangeAspect="1"/>
          </p:cNvGraphicFramePr>
          <p:nvPr>
            <p:extLst>
              <p:ext uri="{D42A27DB-BD31-4B8C-83A1-F6EECF244321}">
                <p14:modId xmlns:p14="http://schemas.microsoft.com/office/powerpoint/2010/main" val="445298990"/>
              </p:ext>
            </p:extLst>
          </p:nvPr>
        </p:nvGraphicFramePr>
        <p:xfrm>
          <a:off x="414335" y="2012132"/>
          <a:ext cx="8210799" cy="4434433"/>
        </p:xfrm>
        <a:graphic>
          <a:graphicData uri="http://schemas.openxmlformats.org/presentationml/2006/ole">
            <mc:AlternateContent xmlns:mc="http://schemas.openxmlformats.org/markup-compatibility/2006">
              <mc:Choice xmlns:v="urn:schemas-microsoft-com:vml" Requires="v">
                <p:oleObj spid="_x0000_s41994" name="Worksheet" r:id="rId3" imgW="8629667" imgH="4962600" progId="Excel.Sheet.12">
                  <p:embed/>
                </p:oleObj>
              </mc:Choice>
              <mc:Fallback>
                <p:oleObj name="Worksheet" r:id="rId3" imgW="8629667" imgH="4962600" progId="Excel.Sheet.12">
                  <p:embed/>
                  <p:pic>
                    <p:nvPicPr>
                      <p:cNvPr id="0" name=""/>
                      <p:cNvPicPr/>
                      <p:nvPr/>
                    </p:nvPicPr>
                    <p:blipFill>
                      <a:blip r:embed="rId4"/>
                      <a:stretch>
                        <a:fillRect/>
                      </a:stretch>
                    </p:blipFill>
                    <p:spPr>
                      <a:xfrm>
                        <a:off x="414335" y="2012132"/>
                        <a:ext cx="8210799" cy="4434433"/>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C3B8AF2D-7380-465D-9D6E-0C457EE55277}"/>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3664641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31</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09 , Programa 01: </a:t>
            </a:r>
          </a:p>
          <a:p>
            <a:pPr algn="ctr" defTabSz="733425" fontAlgn="base">
              <a:spcAft>
                <a:spcPct val="0"/>
              </a:spcAft>
            </a:pPr>
            <a:r>
              <a:rPr lang="es-CL" sz="1800" b="1" dirty="0">
                <a:solidFill>
                  <a:schemeClr val="tx1"/>
                </a:solidFill>
                <a:ea typeface="Verdana" pitchFamily="34" charset="0"/>
                <a:cs typeface="Verdana" pitchFamily="34" charset="0"/>
              </a:rPr>
              <a:t>JUNTA NACIONAL DE AUXILIO ESCOLAR Y BECAS</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360970" y="1556792"/>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                                                                                                                      </a:t>
            </a:r>
            <a:r>
              <a:rPr lang="es-CL" sz="1600" b="1" i="1" dirty="0">
                <a:latin typeface="+mn-lt"/>
                <a:ea typeface="Verdana" pitchFamily="34" charset="0"/>
                <a:cs typeface="Verdana" pitchFamily="34" charset="0"/>
              </a:rPr>
              <a:t>…2 de 2</a:t>
            </a:r>
          </a:p>
        </p:txBody>
      </p:sp>
      <p:graphicFrame>
        <p:nvGraphicFramePr>
          <p:cNvPr id="2" name="Objeto 1">
            <a:extLst>
              <a:ext uri="{FF2B5EF4-FFF2-40B4-BE49-F238E27FC236}">
                <a16:creationId xmlns:a16="http://schemas.microsoft.com/office/drawing/2014/main" id="{4CCF2EF9-0B86-4C67-8CA3-233A819C546C}"/>
              </a:ext>
            </a:extLst>
          </p:cNvPr>
          <p:cNvGraphicFramePr>
            <a:graphicFrameLocks noChangeAspect="1"/>
          </p:cNvGraphicFramePr>
          <p:nvPr>
            <p:extLst>
              <p:ext uri="{D42A27DB-BD31-4B8C-83A1-F6EECF244321}">
                <p14:modId xmlns:p14="http://schemas.microsoft.com/office/powerpoint/2010/main" val="4128886602"/>
              </p:ext>
            </p:extLst>
          </p:nvPr>
        </p:nvGraphicFramePr>
        <p:xfrm>
          <a:off x="414336" y="2012132"/>
          <a:ext cx="8229600" cy="2409825"/>
        </p:xfrm>
        <a:graphic>
          <a:graphicData uri="http://schemas.openxmlformats.org/presentationml/2006/ole">
            <mc:AlternateContent xmlns:mc="http://schemas.openxmlformats.org/markup-compatibility/2006">
              <mc:Choice xmlns:v="urn:schemas-microsoft-com:vml" Requires="v">
                <p:oleObj spid="_x0000_s43018" name="Worksheet" r:id="rId3" imgW="8629667" imgH="2409750" progId="Excel.Sheet.12">
                  <p:embed/>
                </p:oleObj>
              </mc:Choice>
              <mc:Fallback>
                <p:oleObj name="Worksheet" r:id="rId3" imgW="8629667" imgH="2409750" progId="Excel.Sheet.12">
                  <p:embed/>
                  <p:pic>
                    <p:nvPicPr>
                      <p:cNvPr id="0" name=""/>
                      <p:cNvPicPr/>
                      <p:nvPr/>
                    </p:nvPicPr>
                    <p:blipFill>
                      <a:blip r:embed="rId4"/>
                      <a:stretch>
                        <a:fillRect/>
                      </a:stretch>
                    </p:blipFill>
                    <p:spPr>
                      <a:xfrm>
                        <a:off x="414336" y="2012132"/>
                        <a:ext cx="8229600" cy="2409825"/>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68A42C15-8012-4021-ACA4-DFF871E951EE}"/>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1495866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32</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09, Programa 02: </a:t>
            </a:r>
          </a:p>
          <a:p>
            <a:pPr algn="ctr" defTabSz="733425" fontAlgn="base">
              <a:spcAft>
                <a:spcPct val="0"/>
              </a:spcAft>
            </a:pPr>
            <a:r>
              <a:rPr lang="es-CL" sz="1800" b="1" dirty="0">
                <a:solidFill>
                  <a:schemeClr val="tx1"/>
                </a:solidFill>
                <a:ea typeface="Verdana" pitchFamily="34" charset="0"/>
                <a:cs typeface="Verdana" pitchFamily="34" charset="0"/>
              </a:rPr>
              <a:t>SALUD ESCOLAR</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20566" y="1533500"/>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a:t>
            </a:r>
          </a:p>
        </p:txBody>
      </p:sp>
      <p:graphicFrame>
        <p:nvGraphicFramePr>
          <p:cNvPr id="2" name="Objeto 1">
            <a:extLst>
              <a:ext uri="{FF2B5EF4-FFF2-40B4-BE49-F238E27FC236}">
                <a16:creationId xmlns:a16="http://schemas.microsoft.com/office/drawing/2014/main" id="{BC050BB9-B037-49C3-9767-3E43A5DF65AF}"/>
              </a:ext>
            </a:extLst>
          </p:cNvPr>
          <p:cNvGraphicFramePr>
            <a:graphicFrameLocks noChangeAspect="1"/>
          </p:cNvGraphicFramePr>
          <p:nvPr>
            <p:extLst>
              <p:ext uri="{D42A27DB-BD31-4B8C-83A1-F6EECF244321}">
                <p14:modId xmlns:p14="http://schemas.microsoft.com/office/powerpoint/2010/main" val="4009242214"/>
              </p:ext>
            </p:extLst>
          </p:nvPr>
        </p:nvGraphicFramePr>
        <p:xfrm>
          <a:off x="414335" y="1988840"/>
          <a:ext cx="8210800" cy="3077850"/>
        </p:xfrm>
        <a:graphic>
          <a:graphicData uri="http://schemas.openxmlformats.org/presentationml/2006/ole">
            <mc:AlternateContent xmlns:mc="http://schemas.openxmlformats.org/markup-compatibility/2006">
              <mc:Choice xmlns:v="urn:schemas-microsoft-com:vml" Requires="v">
                <p:oleObj spid="_x0000_s44042" name="Worksheet" r:id="rId3" imgW="8629667" imgH="3171960" progId="Excel.Sheet.12">
                  <p:embed/>
                </p:oleObj>
              </mc:Choice>
              <mc:Fallback>
                <p:oleObj name="Worksheet" r:id="rId3" imgW="8629667" imgH="3171960" progId="Excel.Sheet.12">
                  <p:embed/>
                  <p:pic>
                    <p:nvPicPr>
                      <p:cNvPr id="0" name=""/>
                      <p:cNvPicPr/>
                      <p:nvPr/>
                    </p:nvPicPr>
                    <p:blipFill>
                      <a:blip r:embed="rId4"/>
                      <a:stretch>
                        <a:fillRect/>
                      </a:stretch>
                    </p:blipFill>
                    <p:spPr>
                      <a:xfrm>
                        <a:off x="414335" y="1988840"/>
                        <a:ext cx="8210800" cy="3077850"/>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0D42A2A9-9664-446C-85CB-E87B3B7F31F2}"/>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2738914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33</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09, Programa 03: </a:t>
            </a:r>
          </a:p>
          <a:p>
            <a:pPr algn="ctr" defTabSz="733425" fontAlgn="base">
              <a:spcAft>
                <a:spcPct val="0"/>
              </a:spcAft>
            </a:pPr>
            <a:r>
              <a:rPr lang="es-CL" sz="1800" b="1" dirty="0">
                <a:solidFill>
                  <a:schemeClr val="tx1"/>
                </a:solidFill>
                <a:ea typeface="Verdana" pitchFamily="34" charset="0"/>
                <a:cs typeface="Verdana" pitchFamily="34" charset="0"/>
              </a:rPr>
              <a:t>BECAS Y ASISTENCIALIDAD ESTUDIANTIL</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9" name="1 Título">
            <a:extLst>
              <a:ext uri="{FF2B5EF4-FFF2-40B4-BE49-F238E27FC236}">
                <a16:creationId xmlns:a16="http://schemas.microsoft.com/office/drawing/2014/main" id="{5D891FC1-322B-448E-AE26-2406E044062F}"/>
              </a:ext>
            </a:extLst>
          </p:cNvPr>
          <p:cNvSpPr txBox="1">
            <a:spLocks/>
          </p:cNvSpPr>
          <p:nvPr/>
        </p:nvSpPr>
        <p:spPr>
          <a:xfrm>
            <a:off x="414336"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                                                                                                                     </a:t>
            </a:r>
            <a:r>
              <a:rPr lang="es-CL" sz="1600" b="1" i="1" dirty="0">
                <a:latin typeface="+mn-lt"/>
                <a:ea typeface="Verdana" pitchFamily="34" charset="0"/>
                <a:cs typeface="Verdana" pitchFamily="34" charset="0"/>
              </a:rPr>
              <a:t>… 1 de 2</a:t>
            </a:r>
          </a:p>
        </p:txBody>
      </p:sp>
      <p:graphicFrame>
        <p:nvGraphicFramePr>
          <p:cNvPr id="2" name="Objeto 1">
            <a:extLst>
              <a:ext uri="{FF2B5EF4-FFF2-40B4-BE49-F238E27FC236}">
                <a16:creationId xmlns:a16="http://schemas.microsoft.com/office/drawing/2014/main" id="{00F2BC30-D647-412E-A39D-FF75599BA789}"/>
              </a:ext>
            </a:extLst>
          </p:cNvPr>
          <p:cNvGraphicFramePr>
            <a:graphicFrameLocks noChangeAspect="1"/>
          </p:cNvGraphicFramePr>
          <p:nvPr>
            <p:extLst>
              <p:ext uri="{D42A27DB-BD31-4B8C-83A1-F6EECF244321}">
                <p14:modId xmlns:p14="http://schemas.microsoft.com/office/powerpoint/2010/main" val="1351226696"/>
              </p:ext>
            </p:extLst>
          </p:nvPr>
        </p:nvGraphicFramePr>
        <p:xfrm>
          <a:off x="414335" y="1940124"/>
          <a:ext cx="8210799" cy="3966834"/>
        </p:xfrm>
        <a:graphic>
          <a:graphicData uri="http://schemas.openxmlformats.org/presentationml/2006/ole">
            <mc:AlternateContent xmlns:mc="http://schemas.openxmlformats.org/markup-compatibility/2006">
              <mc:Choice xmlns:v="urn:schemas-microsoft-com:vml" Requires="v">
                <p:oleObj spid="_x0000_s45066" name="Worksheet" r:id="rId4" imgW="8629667" imgH="4352940" progId="Excel.Sheet.12">
                  <p:embed/>
                </p:oleObj>
              </mc:Choice>
              <mc:Fallback>
                <p:oleObj name="Worksheet" r:id="rId4" imgW="8629667" imgH="4352940" progId="Excel.Sheet.12">
                  <p:embed/>
                  <p:pic>
                    <p:nvPicPr>
                      <p:cNvPr id="0" name=""/>
                      <p:cNvPicPr/>
                      <p:nvPr/>
                    </p:nvPicPr>
                    <p:blipFill>
                      <a:blip r:embed="rId5"/>
                      <a:stretch>
                        <a:fillRect/>
                      </a:stretch>
                    </p:blipFill>
                    <p:spPr>
                      <a:xfrm>
                        <a:off x="414335" y="1940124"/>
                        <a:ext cx="8210799" cy="3966834"/>
                      </a:xfrm>
                      <a:prstGeom prst="rect">
                        <a:avLst/>
                      </a:prstGeom>
                    </p:spPr>
                  </p:pic>
                </p:oleObj>
              </mc:Fallback>
            </mc:AlternateContent>
          </a:graphicData>
        </a:graphic>
      </p:graphicFrame>
      <p:sp>
        <p:nvSpPr>
          <p:cNvPr id="8" name="3 Marcador de pie de página">
            <a:extLst>
              <a:ext uri="{FF2B5EF4-FFF2-40B4-BE49-F238E27FC236}">
                <a16:creationId xmlns:a16="http://schemas.microsoft.com/office/drawing/2014/main" id="{DDFFAB95-5938-4B16-B236-3CE97280D6F4}"/>
              </a:ext>
            </a:extLst>
          </p:cNvPr>
          <p:cNvSpPr txBox="1">
            <a:spLocks/>
          </p:cNvSpPr>
          <p:nvPr/>
        </p:nvSpPr>
        <p:spPr>
          <a:xfrm>
            <a:off x="417263" y="6360878"/>
            <a:ext cx="8406135" cy="365125"/>
          </a:xfrm>
          <a:prstGeom prst="rect">
            <a:avLst/>
          </a:prstGeom>
        </p:spPr>
        <p:txBody>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L" sz="1050" b="1"/>
              <a:t>Fuente</a:t>
            </a:r>
            <a:r>
              <a:rPr lang="es-CL" sz="1050"/>
              <a:t>: Elaboración propia en base a Informes de ejecución presupuestaria mensual de DIPRES</a:t>
            </a:r>
            <a:endParaRPr lang="es-CL" sz="1050" dirty="0"/>
          </a:p>
        </p:txBody>
      </p:sp>
    </p:spTree>
    <p:extLst>
      <p:ext uri="{BB962C8B-B14F-4D97-AF65-F5344CB8AC3E}">
        <p14:creationId xmlns:p14="http://schemas.microsoft.com/office/powerpoint/2010/main" val="3025805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34</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09, Programa 03: </a:t>
            </a:r>
          </a:p>
          <a:p>
            <a:pPr algn="ctr" defTabSz="733425" fontAlgn="base">
              <a:spcAft>
                <a:spcPct val="0"/>
              </a:spcAft>
            </a:pPr>
            <a:r>
              <a:rPr lang="es-CL" sz="1800" b="1" dirty="0">
                <a:solidFill>
                  <a:schemeClr val="tx1"/>
                </a:solidFill>
                <a:ea typeface="Verdana" pitchFamily="34" charset="0"/>
                <a:cs typeface="Verdana" pitchFamily="34" charset="0"/>
              </a:rPr>
              <a:t>BECAS Y ASISTENCIALIDAD ESTUDIANTIL</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18374"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                                                                                                                     </a:t>
            </a:r>
            <a:r>
              <a:rPr lang="es-CL" sz="1600" b="1" i="1" dirty="0">
                <a:latin typeface="+mn-lt"/>
                <a:ea typeface="Verdana" pitchFamily="34" charset="0"/>
                <a:cs typeface="Verdana" pitchFamily="34" charset="0"/>
              </a:rPr>
              <a:t>… 2 de 2</a:t>
            </a:r>
          </a:p>
        </p:txBody>
      </p:sp>
      <p:graphicFrame>
        <p:nvGraphicFramePr>
          <p:cNvPr id="2" name="Objeto 1">
            <a:extLst>
              <a:ext uri="{FF2B5EF4-FFF2-40B4-BE49-F238E27FC236}">
                <a16:creationId xmlns:a16="http://schemas.microsoft.com/office/drawing/2014/main" id="{A8585A48-D9D5-4064-B583-54628270C5E5}"/>
              </a:ext>
            </a:extLst>
          </p:cNvPr>
          <p:cNvGraphicFramePr>
            <a:graphicFrameLocks noChangeAspect="1"/>
          </p:cNvGraphicFramePr>
          <p:nvPr>
            <p:extLst>
              <p:ext uri="{D42A27DB-BD31-4B8C-83A1-F6EECF244321}">
                <p14:modId xmlns:p14="http://schemas.microsoft.com/office/powerpoint/2010/main" val="4206175486"/>
              </p:ext>
            </p:extLst>
          </p:nvPr>
        </p:nvGraphicFramePr>
        <p:xfrm>
          <a:off x="414336" y="1937743"/>
          <a:ext cx="8210800" cy="2181225"/>
        </p:xfrm>
        <a:graphic>
          <a:graphicData uri="http://schemas.openxmlformats.org/presentationml/2006/ole">
            <mc:AlternateContent xmlns:mc="http://schemas.openxmlformats.org/markup-compatibility/2006">
              <mc:Choice xmlns:v="urn:schemas-microsoft-com:vml" Requires="v">
                <p:oleObj spid="_x0000_s46090" name="Worksheet" r:id="rId4" imgW="8629667" imgH="2181330" progId="Excel.Sheet.12">
                  <p:embed/>
                </p:oleObj>
              </mc:Choice>
              <mc:Fallback>
                <p:oleObj name="Worksheet" r:id="rId4" imgW="8629667" imgH="2181330" progId="Excel.Sheet.12">
                  <p:embed/>
                  <p:pic>
                    <p:nvPicPr>
                      <p:cNvPr id="0" name=""/>
                      <p:cNvPicPr/>
                      <p:nvPr/>
                    </p:nvPicPr>
                    <p:blipFill>
                      <a:blip r:embed="rId5"/>
                      <a:stretch>
                        <a:fillRect/>
                      </a:stretch>
                    </p:blipFill>
                    <p:spPr>
                      <a:xfrm>
                        <a:off x="414336" y="1937743"/>
                        <a:ext cx="8210800" cy="2181225"/>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A49429C4-F074-4D85-A6C4-A61B9F4DDA97}"/>
              </a:ext>
            </a:extLst>
          </p:cNvPr>
          <p:cNvSpPr txBox="1">
            <a:spLocks/>
          </p:cNvSpPr>
          <p:nvPr/>
        </p:nvSpPr>
        <p:spPr>
          <a:xfrm>
            <a:off x="417263" y="6360878"/>
            <a:ext cx="8406135" cy="365125"/>
          </a:xfrm>
          <a:prstGeom prst="rect">
            <a:avLst/>
          </a:prstGeom>
        </p:spPr>
        <p:txBody>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L" sz="1050" b="1"/>
              <a:t>Fuente</a:t>
            </a:r>
            <a:r>
              <a:rPr lang="es-CL" sz="1050"/>
              <a:t>: Elaboración propia en base a Informes de ejecución presupuestaria mensual de DIPRES</a:t>
            </a:r>
            <a:endParaRPr lang="es-CL" sz="1050" dirty="0"/>
          </a:p>
        </p:txBody>
      </p:sp>
    </p:spTree>
    <p:extLst>
      <p:ext uri="{BB962C8B-B14F-4D97-AF65-F5344CB8AC3E}">
        <p14:creationId xmlns:p14="http://schemas.microsoft.com/office/powerpoint/2010/main" val="1751843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35</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11, Programa 01:</a:t>
            </a:r>
          </a:p>
          <a:p>
            <a:pPr algn="ctr" defTabSz="733425" fontAlgn="base">
              <a:spcAft>
                <a:spcPct val="0"/>
              </a:spcAft>
            </a:pPr>
            <a:r>
              <a:rPr lang="es-CL" sz="1800" b="1" dirty="0">
                <a:solidFill>
                  <a:schemeClr val="tx1"/>
                </a:solidFill>
                <a:ea typeface="Verdana" pitchFamily="34" charset="0"/>
                <a:cs typeface="Verdana" pitchFamily="34" charset="0"/>
              </a:rPr>
              <a:t> </a:t>
            </a:r>
            <a:r>
              <a:rPr lang="pt-BR" sz="1800" b="1" dirty="0">
                <a:solidFill>
                  <a:schemeClr val="tx1"/>
                </a:solidFill>
                <a:ea typeface="Verdana" pitchFamily="34" charset="0"/>
                <a:cs typeface="Verdana" pitchFamily="34" charset="0"/>
              </a:rPr>
              <a:t>JUNTA NACIONAL DE JARDINES INFANTILES</a:t>
            </a:r>
          </a:p>
          <a:p>
            <a:pPr algn="ctr" defTabSz="733425" fontAlgn="base">
              <a:spcAft>
                <a:spcPct val="0"/>
              </a:spcAft>
            </a:pPr>
            <a:r>
              <a:rPr lang="pt-BR" sz="1800" b="1" dirty="0">
                <a:solidFill>
                  <a:schemeClr val="tx1"/>
                </a:solidFill>
                <a:ea typeface="Verdana" pitchFamily="34" charset="0"/>
                <a:cs typeface="Verdana" pitchFamily="34" charset="0"/>
              </a:rPr>
              <a:t>a</a:t>
            </a:r>
            <a:r>
              <a:rPr lang="es-CL" sz="1800" b="1" dirty="0">
                <a:solidFill>
                  <a:schemeClr val="tx1"/>
                </a:solidFill>
                <a:ea typeface="Verdana" pitchFamily="34" charset="0"/>
                <a:cs typeface="Verdana" pitchFamily="34" charset="0"/>
              </a:rPr>
              <a:t>cumulada al mes de febrero de 2018 </a:t>
            </a:r>
          </a:p>
        </p:txBody>
      </p:sp>
      <p:sp>
        <p:nvSpPr>
          <p:cNvPr id="9" name="1 Título">
            <a:extLst>
              <a:ext uri="{FF2B5EF4-FFF2-40B4-BE49-F238E27FC236}">
                <a16:creationId xmlns:a16="http://schemas.microsoft.com/office/drawing/2014/main" id="{5A9BF87F-67CB-4CBA-9085-063490BDB1F9}"/>
              </a:ext>
            </a:extLst>
          </p:cNvPr>
          <p:cNvSpPr txBox="1">
            <a:spLocks/>
          </p:cNvSpPr>
          <p:nvPr/>
        </p:nvSpPr>
        <p:spPr>
          <a:xfrm>
            <a:off x="410836"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                                                                                                                     </a:t>
            </a:r>
            <a:r>
              <a:rPr lang="es-CL" sz="1600" b="1" i="1" dirty="0">
                <a:latin typeface="+mn-lt"/>
                <a:ea typeface="Verdana" pitchFamily="34" charset="0"/>
                <a:cs typeface="Verdana" pitchFamily="34" charset="0"/>
              </a:rPr>
              <a:t>… 1 de 2</a:t>
            </a:r>
          </a:p>
        </p:txBody>
      </p:sp>
      <p:graphicFrame>
        <p:nvGraphicFramePr>
          <p:cNvPr id="2" name="Objeto 1">
            <a:extLst>
              <a:ext uri="{FF2B5EF4-FFF2-40B4-BE49-F238E27FC236}">
                <a16:creationId xmlns:a16="http://schemas.microsoft.com/office/drawing/2014/main" id="{C5723DDB-C810-45BD-AD97-9A0D1AA486DB}"/>
              </a:ext>
            </a:extLst>
          </p:cNvPr>
          <p:cNvGraphicFramePr>
            <a:graphicFrameLocks noChangeAspect="1"/>
          </p:cNvGraphicFramePr>
          <p:nvPr>
            <p:extLst>
              <p:ext uri="{D42A27DB-BD31-4B8C-83A1-F6EECF244321}">
                <p14:modId xmlns:p14="http://schemas.microsoft.com/office/powerpoint/2010/main" val="719737640"/>
              </p:ext>
            </p:extLst>
          </p:nvPr>
        </p:nvGraphicFramePr>
        <p:xfrm>
          <a:off x="410836" y="1940124"/>
          <a:ext cx="8210800" cy="4081164"/>
        </p:xfrm>
        <a:graphic>
          <a:graphicData uri="http://schemas.openxmlformats.org/presentationml/2006/ole">
            <mc:AlternateContent xmlns:mc="http://schemas.openxmlformats.org/markup-compatibility/2006">
              <mc:Choice xmlns:v="urn:schemas-microsoft-com:vml" Requires="v">
                <p:oleObj spid="_x0000_s47114" name="Worksheet" r:id="rId3" imgW="8629667" imgH="4352940" progId="Excel.Sheet.12">
                  <p:embed/>
                </p:oleObj>
              </mc:Choice>
              <mc:Fallback>
                <p:oleObj name="Worksheet" r:id="rId3" imgW="8629667" imgH="4352940" progId="Excel.Sheet.12">
                  <p:embed/>
                  <p:pic>
                    <p:nvPicPr>
                      <p:cNvPr id="0" name=""/>
                      <p:cNvPicPr/>
                      <p:nvPr/>
                    </p:nvPicPr>
                    <p:blipFill>
                      <a:blip r:embed="rId4"/>
                      <a:stretch>
                        <a:fillRect/>
                      </a:stretch>
                    </p:blipFill>
                    <p:spPr>
                      <a:xfrm>
                        <a:off x="410836" y="1940124"/>
                        <a:ext cx="8210800" cy="4081164"/>
                      </a:xfrm>
                      <a:prstGeom prst="rect">
                        <a:avLst/>
                      </a:prstGeom>
                    </p:spPr>
                  </p:pic>
                </p:oleObj>
              </mc:Fallback>
            </mc:AlternateContent>
          </a:graphicData>
        </a:graphic>
      </p:graphicFrame>
      <p:sp>
        <p:nvSpPr>
          <p:cNvPr id="8" name="3 Marcador de pie de página">
            <a:extLst>
              <a:ext uri="{FF2B5EF4-FFF2-40B4-BE49-F238E27FC236}">
                <a16:creationId xmlns:a16="http://schemas.microsoft.com/office/drawing/2014/main" id="{AD095751-5728-4048-A363-9F14D47FCD1B}"/>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3963442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36</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11, Programa 01: </a:t>
            </a:r>
          </a:p>
          <a:p>
            <a:pPr algn="ctr" defTabSz="733425" fontAlgn="base">
              <a:spcAft>
                <a:spcPct val="0"/>
              </a:spcAft>
            </a:pPr>
            <a:r>
              <a:rPr lang="pt-BR" sz="1800" b="1" dirty="0">
                <a:solidFill>
                  <a:schemeClr val="tx1"/>
                </a:solidFill>
                <a:ea typeface="Verdana" pitchFamily="34" charset="0"/>
                <a:cs typeface="Verdana" pitchFamily="34" charset="0"/>
              </a:rPr>
              <a:t>JUNTA NACIONAL DE JARDINES INFANTILES</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9" name="1 Título">
            <a:extLst>
              <a:ext uri="{FF2B5EF4-FFF2-40B4-BE49-F238E27FC236}">
                <a16:creationId xmlns:a16="http://schemas.microsoft.com/office/drawing/2014/main" id="{5A9BF87F-67CB-4CBA-9085-063490BDB1F9}"/>
              </a:ext>
            </a:extLst>
          </p:cNvPr>
          <p:cNvSpPr txBox="1">
            <a:spLocks/>
          </p:cNvSpPr>
          <p:nvPr/>
        </p:nvSpPr>
        <p:spPr>
          <a:xfrm>
            <a:off x="414336" y="1490929"/>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                                                                                                                     </a:t>
            </a:r>
            <a:r>
              <a:rPr lang="es-CL" sz="1600" b="1" i="1" dirty="0">
                <a:latin typeface="+mn-lt"/>
                <a:ea typeface="Verdana" pitchFamily="34" charset="0"/>
                <a:cs typeface="Verdana" pitchFamily="34" charset="0"/>
              </a:rPr>
              <a:t>… 2 de 2</a:t>
            </a:r>
          </a:p>
        </p:txBody>
      </p:sp>
      <p:graphicFrame>
        <p:nvGraphicFramePr>
          <p:cNvPr id="2" name="Objeto 1">
            <a:extLst>
              <a:ext uri="{FF2B5EF4-FFF2-40B4-BE49-F238E27FC236}">
                <a16:creationId xmlns:a16="http://schemas.microsoft.com/office/drawing/2014/main" id="{47B82428-0E61-484C-ADE1-EC1FDCC6EDCA}"/>
              </a:ext>
            </a:extLst>
          </p:cNvPr>
          <p:cNvGraphicFramePr>
            <a:graphicFrameLocks noChangeAspect="1"/>
          </p:cNvGraphicFramePr>
          <p:nvPr>
            <p:extLst>
              <p:ext uri="{D42A27DB-BD31-4B8C-83A1-F6EECF244321}">
                <p14:modId xmlns:p14="http://schemas.microsoft.com/office/powerpoint/2010/main" val="2814449303"/>
              </p:ext>
            </p:extLst>
          </p:nvPr>
        </p:nvGraphicFramePr>
        <p:xfrm>
          <a:off x="395535" y="1946270"/>
          <a:ext cx="8210799" cy="4133548"/>
        </p:xfrm>
        <a:graphic>
          <a:graphicData uri="http://schemas.openxmlformats.org/presentationml/2006/ole">
            <mc:AlternateContent xmlns:mc="http://schemas.openxmlformats.org/markup-compatibility/2006">
              <mc:Choice xmlns:v="urn:schemas-microsoft-com:vml" Requires="v">
                <p:oleObj spid="_x0000_s48138" name="Worksheet" r:id="rId3" imgW="8629667" imgH="4124250" progId="Excel.Sheet.12">
                  <p:embed/>
                </p:oleObj>
              </mc:Choice>
              <mc:Fallback>
                <p:oleObj name="Worksheet" r:id="rId3" imgW="8629667" imgH="4124250" progId="Excel.Sheet.12">
                  <p:embed/>
                  <p:pic>
                    <p:nvPicPr>
                      <p:cNvPr id="0" name=""/>
                      <p:cNvPicPr/>
                      <p:nvPr/>
                    </p:nvPicPr>
                    <p:blipFill>
                      <a:blip r:embed="rId4"/>
                      <a:stretch>
                        <a:fillRect/>
                      </a:stretch>
                    </p:blipFill>
                    <p:spPr>
                      <a:xfrm>
                        <a:off x="395535" y="1946270"/>
                        <a:ext cx="8210799" cy="4133548"/>
                      </a:xfrm>
                      <a:prstGeom prst="rect">
                        <a:avLst/>
                      </a:prstGeom>
                    </p:spPr>
                  </p:pic>
                </p:oleObj>
              </mc:Fallback>
            </mc:AlternateContent>
          </a:graphicData>
        </a:graphic>
      </p:graphicFrame>
      <p:sp>
        <p:nvSpPr>
          <p:cNvPr id="8" name="3 Marcador de pie de página">
            <a:extLst>
              <a:ext uri="{FF2B5EF4-FFF2-40B4-BE49-F238E27FC236}">
                <a16:creationId xmlns:a16="http://schemas.microsoft.com/office/drawing/2014/main" id="{E53D107B-71E1-4C04-91FC-9B931C3BB72E}"/>
              </a:ext>
            </a:extLst>
          </p:cNvPr>
          <p:cNvSpPr txBox="1">
            <a:spLocks/>
          </p:cNvSpPr>
          <p:nvPr/>
        </p:nvSpPr>
        <p:spPr>
          <a:xfrm>
            <a:off x="417263" y="6360878"/>
            <a:ext cx="8406135" cy="365125"/>
          </a:xfrm>
          <a:prstGeom prst="rect">
            <a:avLst/>
          </a:prstGeom>
        </p:spPr>
        <p:txBody>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L" sz="1050" b="1"/>
              <a:t>Fuente</a:t>
            </a:r>
            <a:r>
              <a:rPr lang="es-CL" sz="1050"/>
              <a:t>: Elaboración propia en base a Informes de ejecución presupuestaria mensual de DIPRES</a:t>
            </a:r>
            <a:endParaRPr lang="es-CL" sz="1050" dirty="0"/>
          </a:p>
        </p:txBody>
      </p:sp>
    </p:spTree>
    <p:extLst>
      <p:ext uri="{BB962C8B-B14F-4D97-AF65-F5344CB8AC3E}">
        <p14:creationId xmlns:p14="http://schemas.microsoft.com/office/powerpoint/2010/main" val="266264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37</a:t>
            </a:fld>
            <a:endParaRPr lang="es-CL"/>
          </a:p>
        </p:txBody>
      </p:sp>
      <p:sp>
        <p:nvSpPr>
          <p:cNvPr id="6" name="1 Título"/>
          <p:cNvSpPr txBox="1">
            <a:spLocks/>
          </p:cNvSpPr>
          <p:nvPr/>
        </p:nvSpPr>
        <p:spPr>
          <a:xfrm>
            <a:off x="414336" y="555136"/>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11, Programa 02: </a:t>
            </a:r>
            <a:r>
              <a:rPr lang="pt-BR" sz="1800" b="1" dirty="0">
                <a:solidFill>
                  <a:schemeClr val="tx1"/>
                </a:solidFill>
                <a:ea typeface="Verdana" pitchFamily="34" charset="0"/>
                <a:cs typeface="Verdana" pitchFamily="34" charset="0"/>
              </a:rPr>
              <a:t>PROGRAMAS ALTERNATIVOS DE ENSEÑANZA PRE-ESCOLAR</a:t>
            </a:r>
          </a:p>
          <a:p>
            <a:pPr algn="ctr" defTabSz="733425" fontAlgn="base">
              <a:spcAft>
                <a:spcPct val="0"/>
              </a:spcAft>
            </a:pPr>
            <a:r>
              <a:rPr lang="pt-BR" sz="1800" b="1" dirty="0">
                <a:solidFill>
                  <a:schemeClr val="tx1"/>
                </a:solidFill>
                <a:ea typeface="Verdana" pitchFamily="34" charset="0"/>
                <a:cs typeface="Verdana" pitchFamily="34" charset="0"/>
              </a:rPr>
              <a:t>a</a:t>
            </a:r>
            <a:r>
              <a:rPr lang="es-CL" sz="1800" b="1" dirty="0">
                <a:solidFill>
                  <a:schemeClr val="tx1"/>
                </a:solidFill>
                <a:ea typeface="Verdana" pitchFamily="34" charset="0"/>
                <a:cs typeface="Verdana" pitchFamily="34" charset="0"/>
              </a:rPr>
              <a:t>cumulada al mes de febrero de 2018 </a:t>
            </a:r>
          </a:p>
        </p:txBody>
      </p:sp>
      <p:sp>
        <p:nvSpPr>
          <p:cNvPr id="8" name="1 Título"/>
          <p:cNvSpPr txBox="1">
            <a:spLocks/>
          </p:cNvSpPr>
          <p:nvPr/>
        </p:nvSpPr>
        <p:spPr>
          <a:xfrm>
            <a:off x="414336"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a:t>
            </a:r>
          </a:p>
        </p:txBody>
      </p:sp>
      <p:graphicFrame>
        <p:nvGraphicFramePr>
          <p:cNvPr id="2" name="Objeto 1">
            <a:extLst>
              <a:ext uri="{FF2B5EF4-FFF2-40B4-BE49-F238E27FC236}">
                <a16:creationId xmlns:a16="http://schemas.microsoft.com/office/drawing/2014/main" id="{F52432D0-97DD-4222-A261-C29D2CD495EA}"/>
              </a:ext>
            </a:extLst>
          </p:cNvPr>
          <p:cNvGraphicFramePr>
            <a:graphicFrameLocks noChangeAspect="1"/>
          </p:cNvGraphicFramePr>
          <p:nvPr>
            <p:extLst>
              <p:ext uri="{D42A27DB-BD31-4B8C-83A1-F6EECF244321}">
                <p14:modId xmlns:p14="http://schemas.microsoft.com/office/powerpoint/2010/main" val="1600500027"/>
              </p:ext>
            </p:extLst>
          </p:nvPr>
        </p:nvGraphicFramePr>
        <p:xfrm>
          <a:off x="395535" y="1940124"/>
          <a:ext cx="8210799" cy="4153172"/>
        </p:xfrm>
        <a:graphic>
          <a:graphicData uri="http://schemas.openxmlformats.org/presentationml/2006/ole">
            <mc:AlternateContent xmlns:mc="http://schemas.openxmlformats.org/markup-compatibility/2006">
              <mc:Choice xmlns:v="urn:schemas-microsoft-com:vml" Requires="v">
                <p:oleObj spid="_x0000_s49162" name="Worksheet" r:id="rId3" imgW="8629667" imgH="4619700" progId="Excel.Sheet.12">
                  <p:embed/>
                </p:oleObj>
              </mc:Choice>
              <mc:Fallback>
                <p:oleObj name="Worksheet" r:id="rId3" imgW="8629667" imgH="4619700" progId="Excel.Sheet.12">
                  <p:embed/>
                  <p:pic>
                    <p:nvPicPr>
                      <p:cNvPr id="0" name=""/>
                      <p:cNvPicPr/>
                      <p:nvPr/>
                    </p:nvPicPr>
                    <p:blipFill>
                      <a:blip r:embed="rId4"/>
                      <a:stretch>
                        <a:fillRect/>
                      </a:stretch>
                    </p:blipFill>
                    <p:spPr>
                      <a:xfrm>
                        <a:off x="395535" y="1940124"/>
                        <a:ext cx="8210799" cy="4153172"/>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71B29CCA-489C-4E53-946A-6FF7CC1F437B}"/>
              </a:ext>
            </a:extLst>
          </p:cNvPr>
          <p:cNvSpPr txBox="1">
            <a:spLocks/>
          </p:cNvSpPr>
          <p:nvPr/>
        </p:nvSpPr>
        <p:spPr>
          <a:xfrm>
            <a:off x="417263" y="6360878"/>
            <a:ext cx="8406135" cy="365125"/>
          </a:xfrm>
          <a:prstGeom prst="rect">
            <a:avLst/>
          </a:prstGeom>
        </p:spPr>
        <p:txBody>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L" sz="1050" b="1"/>
              <a:t>Fuente</a:t>
            </a:r>
            <a:r>
              <a:rPr lang="es-CL" sz="1050"/>
              <a:t>: Elaboración propia en base a Informes de ejecución presupuestaria mensual de DIPRES</a:t>
            </a:r>
            <a:endParaRPr lang="es-CL" sz="1050" dirty="0"/>
          </a:p>
        </p:txBody>
      </p:sp>
    </p:spTree>
    <p:extLst>
      <p:ext uri="{BB962C8B-B14F-4D97-AF65-F5344CB8AC3E}">
        <p14:creationId xmlns:p14="http://schemas.microsoft.com/office/powerpoint/2010/main" val="2886372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38</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13: </a:t>
            </a:r>
          </a:p>
          <a:p>
            <a:pPr algn="ctr" defTabSz="733425" fontAlgn="base">
              <a:spcAft>
                <a:spcPct val="0"/>
              </a:spcAft>
            </a:pPr>
            <a:r>
              <a:rPr lang="pt-BR" sz="1800" b="1" dirty="0">
                <a:solidFill>
                  <a:schemeClr val="tx1"/>
                </a:solidFill>
                <a:ea typeface="Verdana" pitchFamily="34" charset="0"/>
                <a:cs typeface="Verdana" pitchFamily="34" charset="0"/>
              </a:rPr>
              <a:t>CONSEJO DE RECTORES</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a:t>
            </a:r>
          </a:p>
        </p:txBody>
      </p:sp>
      <p:sp>
        <p:nvSpPr>
          <p:cNvPr id="8" name="1 Título"/>
          <p:cNvSpPr txBox="1">
            <a:spLocks/>
          </p:cNvSpPr>
          <p:nvPr/>
        </p:nvSpPr>
        <p:spPr>
          <a:xfrm>
            <a:off x="414336"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a:t>
            </a:r>
          </a:p>
        </p:txBody>
      </p:sp>
      <p:graphicFrame>
        <p:nvGraphicFramePr>
          <p:cNvPr id="2" name="Objeto 1">
            <a:extLst>
              <a:ext uri="{FF2B5EF4-FFF2-40B4-BE49-F238E27FC236}">
                <a16:creationId xmlns:a16="http://schemas.microsoft.com/office/drawing/2014/main" id="{0042ED10-71A1-48B9-A53F-72C978CEB663}"/>
              </a:ext>
            </a:extLst>
          </p:cNvPr>
          <p:cNvGraphicFramePr>
            <a:graphicFrameLocks noChangeAspect="1"/>
          </p:cNvGraphicFramePr>
          <p:nvPr>
            <p:extLst>
              <p:ext uri="{D42A27DB-BD31-4B8C-83A1-F6EECF244321}">
                <p14:modId xmlns:p14="http://schemas.microsoft.com/office/powerpoint/2010/main" val="2845530132"/>
              </p:ext>
            </p:extLst>
          </p:nvPr>
        </p:nvGraphicFramePr>
        <p:xfrm>
          <a:off x="414336" y="1945885"/>
          <a:ext cx="8229600" cy="2504350"/>
        </p:xfrm>
        <a:graphic>
          <a:graphicData uri="http://schemas.openxmlformats.org/presentationml/2006/ole">
            <mc:AlternateContent xmlns:mc="http://schemas.openxmlformats.org/markup-compatibility/2006">
              <mc:Choice xmlns:v="urn:schemas-microsoft-com:vml" Requires="v">
                <p:oleObj spid="_x0000_s50186" name="Worksheet" r:id="rId3" imgW="8629667" imgH="2600370" progId="Excel.Sheet.12">
                  <p:embed/>
                </p:oleObj>
              </mc:Choice>
              <mc:Fallback>
                <p:oleObj name="Worksheet" r:id="rId3" imgW="8629667" imgH="2600370" progId="Excel.Sheet.12">
                  <p:embed/>
                  <p:pic>
                    <p:nvPicPr>
                      <p:cNvPr id="0" name=""/>
                      <p:cNvPicPr/>
                      <p:nvPr/>
                    </p:nvPicPr>
                    <p:blipFill>
                      <a:blip r:embed="rId4"/>
                      <a:stretch>
                        <a:fillRect/>
                      </a:stretch>
                    </p:blipFill>
                    <p:spPr>
                      <a:xfrm>
                        <a:off x="414336" y="1945885"/>
                        <a:ext cx="8229600" cy="2504350"/>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48583A4B-615F-43B4-9895-914EAF3A3BA4}"/>
              </a:ext>
            </a:extLst>
          </p:cNvPr>
          <p:cNvSpPr txBox="1">
            <a:spLocks/>
          </p:cNvSpPr>
          <p:nvPr/>
        </p:nvSpPr>
        <p:spPr>
          <a:xfrm>
            <a:off x="417263" y="6360878"/>
            <a:ext cx="8406135" cy="365125"/>
          </a:xfrm>
          <a:prstGeom prst="rect">
            <a:avLst/>
          </a:prstGeom>
        </p:spPr>
        <p:txBody>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L" sz="1050" b="1"/>
              <a:t>Fuente</a:t>
            </a:r>
            <a:r>
              <a:rPr lang="es-CL" sz="1050"/>
              <a:t>: Elaboración propia en base a Informes de ejecución presupuestaria mensual de DIPRES</a:t>
            </a:r>
            <a:endParaRPr lang="es-CL" sz="1050" dirty="0"/>
          </a:p>
        </p:txBody>
      </p:sp>
    </p:spTree>
    <p:extLst>
      <p:ext uri="{BB962C8B-B14F-4D97-AF65-F5344CB8AC3E}">
        <p14:creationId xmlns:p14="http://schemas.microsoft.com/office/powerpoint/2010/main" val="2334019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39</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13, Programa 01: </a:t>
            </a:r>
          </a:p>
          <a:p>
            <a:pPr algn="ctr" defTabSz="733425" fontAlgn="base">
              <a:spcAft>
                <a:spcPct val="0"/>
              </a:spcAft>
            </a:pPr>
            <a:r>
              <a:rPr lang="es-CL" sz="1800" b="1" dirty="0">
                <a:solidFill>
                  <a:schemeClr val="tx1"/>
                </a:solidFill>
                <a:ea typeface="Verdana" pitchFamily="34" charset="0"/>
                <a:cs typeface="Verdana" pitchFamily="34" charset="0"/>
              </a:rPr>
              <a:t>CONSEJO NACIONAL DE LA CULTURA Y LAS ARTES</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a:t>
            </a:r>
          </a:p>
        </p:txBody>
      </p:sp>
      <p:sp>
        <p:nvSpPr>
          <p:cNvPr id="8" name="1 Título"/>
          <p:cNvSpPr txBox="1">
            <a:spLocks/>
          </p:cNvSpPr>
          <p:nvPr/>
        </p:nvSpPr>
        <p:spPr>
          <a:xfrm>
            <a:off x="414336"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                                                                                                                     … </a:t>
            </a:r>
            <a:r>
              <a:rPr lang="es-CL" sz="1600" b="1" i="1" dirty="0">
                <a:latin typeface="+mn-lt"/>
                <a:ea typeface="Verdana" pitchFamily="34" charset="0"/>
                <a:cs typeface="Verdana" pitchFamily="34" charset="0"/>
              </a:rPr>
              <a:t>1 de 2</a:t>
            </a:r>
          </a:p>
        </p:txBody>
      </p:sp>
      <p:graphicFrame>
        <p:nvGraphicFramePr>
          <p:cNvPr id="2" name="Objeto 1">
            <a:extLst>
              <a:ext uri="{FF2B5EF4-FFF2-40B4-BE49-F238E27FC236}">
                <a16:creationId xmlns:a16="http://schemas.microsoft.com/office/drawing/2014/main" id="{A3054BCA-C00C-49F4-9CAF-EFC23C3AC50D}"/>
              </a:ext>
            </a:extLst>
          </p:cNvPr>
          <p:cNvGraphicFramePr>
            <a:graphicFrameLocks noChangeAspect="1"/>
          </p:cNvGraphicFramePr>
          <p:nvPr>
            <p:extLst>
              <p:ext uri="{D42A27DB-BD31-4B8C-83A1-F6EECF244321}">
                <p14:modId xmlns:p14="http://schemas.microsoft.com/office/powerpoint/2010/main" val="612288766"/>
              </p:ext>
            </p:extLst>
          </p:nvPr>
        </p:nvGraphicFramePr>
        <p:xfrm>
          <a:off x="414336" y="1940124"/>
          <a:ext cx="8210799" cy="4416226"/>
        </p:xfrm>
        <a:graphic>
          <a:graphicData uri="http://schemas.openxmlformats.org/presentationml/2006/ole">
            <mc:AlternateContent xmlns:mc="http://schemas.openxmlformats.org/markup-compatibility/2006">
              <mc:Choice xmlns:v="urn:schemas-microsoft-com:vml" Requires="v">
                <p:oleObj spid="_x0000_s51210" name="Worksheet" r:id="rId3" imgW="8753388" imgH="4886460" progId="Excel.Sheet.12">
                  <p:embed/>
                </p:oleObj>
              </mc:Choice>
              <mc:Fallback>
                <p:oleObj name="Worksheet" r:id="rId3" imgW="8753388" imgH="4886460" progId="Excel.Sheet.12">
                  <p:embed/>
                  <p:pic>
                    <p:nvPicPr>
                      <p:cNvPr id="0" name=""/>
                      <p:cNvPicPr/>
                      <p:nvPr/>
                    </p:nvPicPr>
                    <p:blipFill>
                      <a:blip r:embed="rId4"/>
                      <a:stretch>
                        <a:fillRect/>
                      </a:stretch>
                    </p:blipFill>
                    <p:spPr>
                      <a:xfrm>
                        <a:off x="414336" y="1940124"/>
                        <a:ext cx="8210799" cy="4416226"/>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34E053D3-727C-4442-ABFA-4A2668EF94B6}"/>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770456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14338" y="548680"/>
            <a:ext cx="8210798" cy="652648"/>
          </a:xfr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del Ministerio de Educación</a:t>
            </a:r>
            <a:br>
              <a:rPr lang="es-CL" sz="1800" b="1" dirty="0">
                <a:solidFill>
                  <a:schemeClr val="tx1"/>
                </a:solidFill>
                <a:ea typeface="Verdana" pitchFamily="34" charset="0"/>
                <a:cs typeface="Verdana" pitchFamily="34" charset="0"/>
              </a:rPr>
            </a:br>
            <a:r>
              <a:rPr lang="es-CL" sz="1800" b="1" dirty="0">
                <a:solidFill>
                  <a:schemeClr val="tx1"/>
                </a:solidFill>
                <a:ea typeface="Verdana" pitchFamily="34" charset="0"/>
                <a:cs typeface="Verdana" pitchFamily="34" charset="0"/>
              </a:rPr>
              <a:t>acumulada al mes de febrero de 2018 </a:t>
            </a:r>
          </a:p>
        </p:txBody>
      </p:sp>
      <p:sp>
        <p:nvSpPr>
          <p:cNvPr id="5" name="4 Marcador de número de diapositiva"/>
          <p:cNvSpPr>
            <a:spLocks noGrp="1"/>
          </p:cNvSpPr>
          <p:nvPr>
            <p:ph type="sldNum" sz="quarter" idx="12"/>
          </p:nvPr>
        </p:nvSpPr>
        <p:spPr>
          <a:xfrm>
            <a:off x="6510338" y="6309320"/>
            <a:ext cx="2133600" cy="365125"/>
          </a:xfrm>
        </p:spPr>
        <p:txBody>
          <a:bodyPr/>
          <a:lstStyle/>
          <a:p>
            <a:fld id="{66452F03-F775-4AB4-A3E9-A5A78C748C69}" type="slidenum">
              <a:rPr lang="es-CL" smtClean="0"/>
              <a:t>4</a:t>
            </a:fld>
            <a:endParaRPr lang="es-CL"/>
          </a:p>
        </p:txBody>
      </p:sp>
      <p:sp>
        <p:nvSpPr>
          <p:cNvPr id="6" name="1 Título"/>
          <p:cNvSpPr txBox="1">
            <a:spLocks/>
          </p:cNvSpPr>
          <p:nvPr/>
        </p:nvSpPr>
        <p:spPr>
          <a:xfrm>
            <a:off x="386224" y="1268760"/>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a:t>
            </a:r>
          </a:p>
        </p:txBody>
      </p:sp>
      <p:sp>
        <p:nvSpPr>
          <p:cNvPr id="7" name="3 Marcador de pie de página">
            <a:extLst>
              <a:ext uri="{FF2B5EF4-FFF2-40B4-BE49-F238E27FC236}">
                <a16:creationId xmlns:a16="http://schemas.microsoft.com/office/drawing/2014/main" id="{E20F7A6B-6933-430B-83CC-ABB3B3BD5F66}"/>
              </a:ext>
            </a:extLst>
          </p:cNvPr>
          <p:cNvSpPr txBox="1">
            <a:spLocks/>
          </p:cNvSpPr>
          <p:nvPr/>
        </p:nvSpPr>
        <p:spPr>
          <a:xfrm>
            <a:off x="414338" y="4869160"/>
            <a:ext cx="8406135" cy="365125"/>
          </a:xfrm>
          <a:prstGeom prst="rect">
            <a:avLst/>
          </a:prstGeom>
        </p:spPr>
        <p:txBody>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L" sz="1050" b="1" dirty="0"/>
              <a:t>Fuente</a:t>
            </a:r>
            <a:r>
              <a:rPr lang="es-CL" sz="1050" dirty="0"/>
              <a:t>: Elaboración propia en base  a Informes de ejecución presupuestaria mensual de DIPRES</a:t>
            </a:r>
          </a:p>
        </p:txBody>
      </p:sp>
      <p:graphicFrame>
        <p:nvGraphicFramePr>
          <p:cNvPr id="4" name="Objeto 3">
            <a:extLst>
              <a:ext uri="{FF2B5EF4-FFF2-40B4-BE49-F238E27FC236}">
                <a16:creationId xmlns:a16="http://schemas.microsoft.com/office/drawing/2014/main" id="{D6726FDA-61E3-49F5-B1B6-FB2997EC3D41}"/>
              </a:ext>
            </a:extLst>
          </p:cNvPr>
          <p:cNvGraphicFramePr>
            <a:graphicFrameLocks noChangeAspect="1"/>
          </p:cNvGraphicFramePr>
          <p:nvPr>
            <p:extLst>
              <p:ext uri="{D42A27DB-BD31-4B8C-83A1-F6EECF244321}">
                <p14:modId xmlns:p14="http://schemas.microsoft.com/office/powerpoint/2010/main" val="3834350578"/>
              </p:ext>
            </p:extLst>
          </p:nvPr>
        </p:nvGraphicFramePr>
        <p:xfrm>
          <a:off x="386224" y="1724101"/>
          <a:ext cx="8229600" cy="3145060"/>
        </p:xfrm>
        <a:graphic>
          <a:graphicData uri="http://schemas.openxmlformats.org/presentationml/2006/ole">
            <mc:AlternateContent xmlns:mc="http://schemas.openxmlformats.org/markup-compatibility/2006">
              <mc:Choice xmlns:v="urn:schemas-microsoft-com:vml" Requires="v">
                <p:oleObj spid="_x0000_s19494" name="Worksheet" r:id="rId3" imgW="8410589" imgH="3171960" progId="Excel.Sheet.12">
                  <p:embed/>
                </p:oleObj>
              </mc:Choice>
              <mc:Fallback>
                <p:oleObj name="Worksheet" r:id="rId3" imgW="8410589" imgH="3171960" progId="Excel.Sheet.12">
                  <p:embed/>
                  <p:pic>
                    <p:nvPicPr>
                      <p:cNvPr id="0" name=""/>
                      <p:cNvPicPr/>
                      <p:nvPr/>
                    </p:nvPicPr>
                    <p:blipFill>
                      <a:blip r:embed="rId4"/>
                      <a:stretch>
                        <a:fillRect/>
                      </a:stretch>
                    </p:blipFill>
                    <p:spPr>
                      <a:xfrm>
                        <a:off x="386224" y="1724101"/>
                        <a:ext cx="8229600" cy="3145060"/>
                      </a:xfrm>
                      <a:prstGeom prst="rect">
                        <a:avLst/>
                      </a:prstGeom>
                    </p:spPr>
                  </p:pic>
                </p:oleObj>
              </mc:Fallback>
            </mc:AlternateContent>
          </a:graphicData>
        </a:graphic>
      </p:graphicFrame>
    </p:spTree>
    <p:extLst>
      <p:ext uri="{BB962C8B-B14F-4D97-AF65-F5344CB8AC3E}">
        <p14:creationId xmlns:p14="http://schemas.microsoft.com/office/powerpoint/2010/main" val="5248126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40</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13, Programa 01: </a:t>
            </a:r>
          </a:p>
          <a:p>
            <a:pPr algn="ctr" defTabSz="733425" fontAlgn="base">
              <a:spcAft>
                <a:spcPct val="0"/>
              </a:spcAft>
            </a:pPr>
            <a:r>
              <a:rPr lang="es-CL" sz="1800" b="1" dirty="0">
                <a:solidFill>
                  <a:schemeClr val="tx1"/>
                </a:solidFill>
                <a:ea typeface="Verdana" pitchFamily="34" charset="0"/>
                <a:cs typeface="Verdana" pitchFamily="34" charset="0"/>
              </a:rPr>
              <a:t>CONSEJO NACIONAL DE LA CULTURA Y LAS ARTES</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a:t>
            </a:r>
          </a:p>
        </p:txBody>
      </p:sp>
      <p:sp>
        <p:nvSpPr>
          <p:cNvPr id="8" name="1 Título"/>
          <p:cNvSpPr txBox="1">
            <a:spLocks/>
          </p:cNvSpPr>
          <p:nvPr/>
        </p:nvSpPr>
        <p:spPr>
          <a:xfrm>
            <a:off x="414336"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                                                                                                                     … </a:t>
            </a:r>
            <a:r>
              <a:rPr lang="es-CL" sz="1600" b="1" i="1" dirty="0">
                <a:latin typeface="+mn-lt"/>
                <a:ea typeface="Verdana" pitchFamily="34" charset="0"/>
                <a:cs typeface="Verdana" pitchFamily="34" charset="0"/>
              </a:rPr>
              <a:t>2 de 2</a:t>
            </a:r>
          </a:p>
        </p:txBody>
      </p:sp>
      <p:graphicFrame>
        <p:nvGraphicFramePr>
          <p:cNvPr id="3" name="Objeto 2">
            <a:extLst>
              <a:ext uri="{FF2B5EF4-FFF2-40B4-BE49-F238E27FC236}">
                <a16:creationId xmlns:a16="http://schemas.microsoft.com/office/drawing/2014/main" id="{D86A9B67-03FD-4938-9B7A-7587CDC0BD5C}"/>
              </a:ext>
            </a:extLst>
          </p:cNvPr>
          <p:cNvGraphicFramePr>
            <a:graphicFrameLocks noChangeAspect="1"/>
          </p:cNvGraphicFramePr>
          <p:nvPr>
            <p:extLst>
              <p:ext uri="{D42A27DB-BD31-4B8C-83A1-F6EECF244321}">
                <p14:modId xmlns:p14="http://schemas.microsoft.com/office/powerpoint/2010/main" val="1023059140"/>
              </p:ext>
            </p:extLst>
          </p:nvPr>
        </p:nvGraphicFramePr>
        <p:xfrm>
          <a:off x="414336" y="1844824"/>
          <a:ext cx="8210799" cy="4530961"/>
        </p:xfrm>
        <a:graphic>
          <a:graphicData uri="http://schemas.openxmlformats.org/presentationml/2006/ole">
            <mc:AlternateContent xmlns:mc="http://schemas.openxmlformats.org/markup-compatibility/2006">
              <mc:Choice xmlns:v="urn:schemas-microsoft-com:vml" Requires="v">
                <p:oleObj spid="_x0000_s52232" name="Worksheet" r:id="rId3" imgW="8753388" imgH="5267430" progId="Excel.Sheet.12">
                  <p:embed/>
                </p:oleObj>
              </mc:Choice>
              <mc:Fallback>
                <p:oleObj name="Worksheet" r:id="rId3" imgW="8753388" imgH="5267430" progId="Excel.Sheet.12">
                  <p:embed/>
                  <p:pic>
                    <p:nvPicPr>
                      <p:cNvPr id="0" name=""/>
                      <p:cNvPicPr/>
                      <p:nvPr/>
                    </p:nvPicPr>
                    <p:blipFill>
                      <a:blip r:embed="rId4"/>
                      <a:stretch>
                        <a:fillRect/>
                      </a:stretch>
                    </p:blipFill>
                    <p:spPr>
                      <a:xfrm>
                        <a:off x="414336" y="1844824"/>
                        <a:ext cx="8210799" cy="4530961"/>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00EE6C26-F3BC-4DC5-9FD6-51194492628E}"/>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22684681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41</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13, Programa 01: </a:t>
            </a:r>
          </a:p>
          <a:p>
            <a:pPr algn="ctr" defTabSz="733425" fontAlgn="base">
              <a:spcAft>
                <a:spcPct val="0"/>
              </a:spcAft>
            </a:pPr>
            <a:r>
              <a:rPr lang="es-CL" sz="1800" b="1" dirty="0">
                <a:solidFill>
                  <a:schemeClr val="tx1"/>
                </a:solidFill>
                <a:ea typeface="Verdana" pitchFamily="34" charset="0"/>
                <a:cs typeface="Verdana" pitchFamily="34" charset="0"/>
              </a:rPr>
              <a:t>FONDOS CULTURALES Y ARTÍSTICOS</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a:t>
            </a:r>
          </a:p>
        </p:txBody>
      </p:sp>
      <p:sp>
        <p:nvSpPr>
          <p:cNvPr id="8" name="1 Título"/>
          <p:cNvSpPr txBox="1">
            <a:spLocks/>
          </p:cNvSpPr>
          <p:nvPr/>
        </p:nvSpPr>
        <p:spPr>
          <a:xfrm>
            <a:off x="414336"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a:t>
            </a:r>
          </a:p>
        </p:txBody>
      </p:sp>
      <p:graphicFrame>
        <p:nvGraphicFramePr>
          <p:cNvPr id="2" name="Objeto 1">
            <a:extLst>
              <a:ext uri="{FF2B5EF4-FFF2-40B4-BE49-F238E27FC236}">
                <a16:creationId xmlns:a16="http://schemas.microsoft.com/office/drawing/2014/main" id="{89B9B694-F19E-441A-8EFF-72B1204A81D9}"/>
              </a:ext>
            </a:extLst>
          </p:cNvPr>
          <p:cNvGraphicFramePr>
            <a:graphicFrameLocks noChangeAspect="1"/>
          </p:cNvGraphicFramePr>
          <p:nvPr>
            <p:extLst>
              <p:ext uri="{D42A27DB-BD31-4B8C-83A1-F6EECF244321}">
                <p14:modId xmlns:p14="http://schemas.microsoft.com/office/powerpoint/2010/main" val="1062317130"/>
              </p:ext>
            </p:extLst>
          </p:nvPr>
        </p:nvGraphicFramePr>
        <p:xfrm>
          <a:off x="414336" y="1940124"/>
          <a:ext cx="8210799" cy="2692672"/>
        </p:xfrm>
        <a:graphic>
          <a:graphicData uri="http://schemas.openxmlformats.org/presentationml/2006/ole">
            <mc:AlternateContent xmlns:mc="http://schemas.openxmlformats.org/markup-compatibility/2006">
              <mc:Choice xmlns:v="urn:schemas-microsoft-com:vml" Requires="v">
                <p:oleObj spid="_x0000_s53256" name="Worksheet" r:id="rId3" imgW="8753388" imgH="2943270" progId="Excel.Sheet.12">
                  <p:embed/>
                </p:oleObj>
              </mc:Choice>
              <mc:Fallback>
                <p:oleObj name="Worksheet" r:id="rId3" imgW="8753388" imgH="2943270" progId="Excel.Sheet.12">
                  <p:embed/>
                  <p:pic>
                    <p:nvPicPr>
                      <p:cNvPr id="0" name=""/>
                      <p:cNvPicPr/>
                      <p:nvPr/>
                    </p:nvPicPr>
                    <p:blipFill>
                      <a:blip r:embed="rId4"/>
                      <a:stretch>
                        <a:fillRect/>
                      </a:stretch>
                    </p:blipFill>
                    <p:spPr>
                      <a:xfrm>
                        <a:off x="414336" y="1940124"/>
                        <a:ext cx="8210799" cy="2692672"/>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CB77A29A-0BB1-4C6D-BED2-1C2BBC64D7E1}"/>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121195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42</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15: </a:t>
            </a:r>
          </a:p>
          <a:p>
            <a:pPr algn="ctr" defTabSz="733425" fontAlgn="base">
              <a:spcAft>
                <a:spcPct val="0"/>
              </a:spcAft>
            </a:pPr>
            <a:r>
              <a:rPr lang="pt-BR" sz="1800" b="1" dirty="0">
                <a:solidFill>
                  <a:schemeClr val="tx1"/>
                </a:solidFill>
                <a:ea typeface="Verdana" pitchFamily="34" charset="0"/>
                <a:cs typeface="Verdana" pitchFamily="34" charset="0"/>
              </a:rPr>
              <a:t>CONSEJO NACIONAL DE EDUCACIÓN</a:t>
            </a:r>
          </a:p>
          <a:p>
            <a:pPr algn="ctr" defTabSz="733425" fontAlgn="base">
              <a:spcAft>
                <a:spcPct val="0"/>
              </a:spcAft>
            </a:pPr>
            <a:r>
              <a:rPr lang="pt-BR" sz="1800" b="1" dirty="0">
                <a:solidFill>
                  <a:schemeClr val="tx1"/>
                </a:solidFill>
                <a:ea typeface="Verdana" pitchFamily="34" charset="0"/>
                <a:cs typeface="Verdana" pitchFamily="34" charset="0"/>
              </a:rPr>
              <a:t>a</a:t>
            </a:r>
            <a:r>
              <a:rPr lang="es-CL" sz="1800" b="1" dirty="0">
                <a:solidFill>
                  <a:schemeClr val="tx1"/>
                </a:solidFill>
                <a:ea typeface="Verdana" pitchFamily="34" charset="0"/>
                <a:cs typeface="Verdana" pitchFamily="34" charset="0"/>
              </a:rPr>
              <a:t>cumulada al mes de febrero de 2018 </a:t>
            </a:r>
          </a:p>
        </p:txBody>
      </p:sp>
      <p:sp>
        <p:nvSpPr>
          <p:cNvPr id="8" name="1 Título"/>
          <p:cNvSpPr txBox="1">
            <a:spLocks/>
          </p:cNvSpPr>
          <p:nvPr/>
        </p:nvSpPr>
        <p:spPr>
          <a:xfrm>
            <a:off x="457200"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a:t>
            </a:r>
          </a:p>
        </p:txBody>
      </p:sp>
      <p:graphicFrame>
        <p:nvGraphicFramePr>
          <p:cNvPr id="2" name="Objeto 1">
            <a:extLst>
              <a:ext uri="{FF2B5EF4-FFF2-40B4-BE49-F238E27FC236}">
                <a16:creationId xmlns:a16="http://schemas.microsoft.com/office/drawing/2014/main" id="{E0E1E0BE-68B3-4B59-8A5C-C529A2FED85A}"/>
              </a:ext>
            </a:extLst>
          </p:cNvPr>
          <p:cNvGraphicFramePr>
            <a:graphicFrameLocks noChangeAspect="1"/>
          </p:cNvGraphicFramePr>
          <p:nvPr>
            <p:extLst>
              <p:ext uri="{D42A27DB-BD31-4B8C-83A1-F6EECF244321}">
                <p14:modId xmlns:p14="http://schemas.microsoft.com/office/powerpoint/2010/main" val="3710214375"/>
              </p:ext>
            </p:extLst>
          </p:nvPr>
        </p:nvGraphicFramePr>
        <p:xfrm>
          <a:off x="404408" y="1886769"/>
          <a:ext cx="8220728" cy="3702471"/>
        </p:xfrm>
        <a:graphic>
          <a:graphicData uri="http://schemas.openxmlformats.org/presentationml/2006/ole">
            <mc:AlternateContent xmlns:mc="http://schemas.openxmlformats.org/markup-compatibility/2006">
              <mc:Choice xmlns:v="urn:schemas-microsoft-com:vml" Requires="v">
                <p:oleObj spid="_x0000_s54280" name="Worksheet" r:id="rId3" imgW="8629667" imgH="3933900" progId="Excel.Sheet.12">
                  <p:embed/>
                </p:oleObj>
              </mc:Choice>
              <mc:Fallback>
                <p:oleObj name="Worksheet" r:id="rId3" imgW="8629667" imgH="3933900" progId="Excel.Sheet.12">
                  <p:embed/>
                  <p:pic>
                    <p:nvPicPr>
                      <p:cNvPr id="0" name=""/>
                      <p:cNvPicPr/>
                      <p:nvPr/>
                    </p:nvPicPr>
                    <p:blipFill>
                      <a:blip r:embed="rId4"/>
                      <a:stretch>
                        <a:fillRect/>
                      </a:stretch>
                    </p:blipFill>
                    <p:spPr>
                      <a:xfrm>
                        <a:off x="404408" y="1886769"/>
                        <a:ext cx="8220728" cy="3702471"/>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ECD10C55-5822-4173-993A-E3172ADCD357}"/>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853886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43</a:t>
            </a:fld>
            <a:endParaRPr lang="es-CL"/>
          </a:p>
        </p:txBody>
      </p:sp>
      <p:sp>
        <p:nvSpPr>
          <p:cNvPr id="6"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17, Programa 01: </a:t>
            </a:r>
            <a:r>
              <a:rPr lang="pt-BR" sz="1800" b="1" dirty="0">
                <a:solidFill>
                  <a:schemeClr val="tx1"/>
                </a:solidFill>
                <a:ea typeface="Verdana" pitchFamily="34" charset="0"/>
                <a:cs typeface="Verdana" pitchFamily="34" charset="0"/>
              </a:rPr>
              <a:t>DIRECCIÓN DE EDUCACIÓN PÚBLICA</a:t>
            </a:r>
          </a:p>
          <a:p>
            <a:pPr algn="ctr" defTabSz="733425" fontAlgn="base">
              <a:spcAft>
                <a:spcPct val="0"/>
              </a:spcAft>
            </a:pPr>
            <a:r>
              <a:rPr lang="pt-BR" sz="1800" b="1" dirty="0">
                <a:solidFill>
                  <a:schemeClr val="tx1"/>
                </a:solidFill>
                <a:ea typeface="Verdana" pitchFamily="34" charset="0"/>
                <a:cs typeface="Verdana" pitchFamily="34" charset="0"/>
              </a:rPr>
              <a:t>a</a:t>
            </a:r>
            <a:r>
              <a:rPr lang="es-CL" sz="1800" b="1" dirty="0">
                <a:solidFill>
                  <a:schemeClr val="tx1"/>
                </a:solidFill>
                <a:ea typeface="Verdana" pitchFamily="34" charset="0"/>
                <a:cs typeface="Verdana" pitchFamily="34" charset="0"/>
              </a:rPr>
              <a:t>cumulada al mes de febrero de 2018 </a:t>
            </a:r>
          </a:p>
        </p:txBody>
      </p:sp>
      <p:sp>
        <p:nvSpPr>
          <p:cNvPr id="8" name="1 Título"/>
          <p:cNvSpPr txBox="1">
            <a:spLocks/>
          </p:cNvSpPr>
          <p:nvPr/>
        </p:nvSpPr>
        <p:spPr>
          <a:xfrm>
            <a:off x="414336" y="1483391"/>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a:t>
            </a:r>
          </a:p>
        </p:txBody>
      </p:sp>
      <p:graphicFrame>
        <p:nvGraphicFramePr>
          <p:cNvPr id="2" name="Objeto 1">
            <a:extLst>
              <a:ext uri="{FF2B5EF4-FFF2-40B4-BE49-F238E27FC236}">
                <a16:creationId xmlns:a16="http://schemas.microsoft.com/office/drawing/2014/main" id="{539AA98C-D172-4CB4-8CEB-3185257654C3}"/>
              </a:ext>
            </a:extLst>
          </p:cNvPr>
          <p:cNvGraphicFramePr>
            <a:graphicFrameLocks noChangeAspect="1"/>
          </p:cNvGraphicFramePr>
          <p:nvPr>
            <p:extLst>
              <p:ext uri="{D42A27DB-BD31-4B8C-83A1-F6EECF244321}">
                <p14:modId xmlns:p14="http://schemas.microsoft.com/office/powerpoint/2010/main" val="2203220034"/>
              </p:ext>
            </p:extLst>
          </p:nvPr>
        </p:nvGraphicFramePr>
        <p:xfrm>
          <a:off x="414333" y="1938730"/>
          <a:ext cx="8210799" cy="3290469"/>
        </p:xfrm>
        <a:graphic>
          <a:graphicData uri="http://schemas.openxmlformats.org/presentationml/2006/ole">
            <mc:AlternateContent xmlns:mc="http://schemas.openxmlformats.org/markup-compatibility/2006">
              <mc:Choice xmlns:v="urn:schemas-microsoft-com:vml" Requires="v">
                <p:oleObj spid="_x0000_s55304" name="Worksheet" r:id="rId3" imgW="8629667" imgH="3552930" progId="Excel.Sheet.12">
                  <p:embed/>
                </p:oleObj>
              </mc:Choice>
              <mc:Fallback>
                <p:oleObj name="Worksheet" r:id="rId3" imgW="8629667" imgH="3552930" progId="Excel.Sheet.12">
                  <p:embed/>
                  <p:pic>
                    <p:nvPicPr>
                      <p:cNvPr id="0" name=""/>
                      <p:cNvPicPr/>
                      <p:nvPr/>
                    </p:nvPicPr>
                    <p:blipFill>
                      <a:blip r:embed="rId4"/>
                      <a:stretch>
                        <a:fillRect/>
                      </a:stretch>
                    </p:blipFill>
                    <p:spPr>
                      <a:xfrm>
                        <a:off x="414333" y="1938730"/>
                        <a:ext cx="8210799" cy="3290469"/>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B6B54DEC-1E35-4933-A28F-562E61AF0AB7}"/>
              </a:ext>
            </a:extLst>
          </p:cNvPr>
          <p:cNvSpPr txBox="1">
            <a:spLocks/>
          </p:cNvSpPr>
          <p:nvPr/>
        </p:nvSpPr>
        <p:spPr>
          <a:xfrm>
            <a:off x="417263" y="6360878"/>
            <a:ext cx="8406135" cy="365125"/>
          </a:xfrm>
          <a:prstGeom prst="rect">
            <a:avLst/>
          </a:prstGeom>
        </p:spPr>
        <p:txBody>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L" sz="1050" b="1"/>
              <a:t>Fuente</a:t>
            </a:r>
            <a:r>
              <a:rPr lang="es-CL" sz="1050"/>
              <a:t>: Elaboración propia en base a Informes de ejecución presupuestaria mensual de DIPRES</a:t>
            </a:r>
            <a:endParaRPr lang="es-CL" sz="1050" dirty="0"/>
          </a:p>
        </p:txBody>
      </p:sp>
    </p:spTree>
    <p:extLst>
      <p:ext uri="{BB962C8B-B14F-4D97-AF65-F5344CB8AC3E}">
        <p14:creationId xmlns:p14="http://schemas.microsoft.com/office/powerpoint/2010/main" val="748666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44</a:t>
            </a:fld>
            <a:endParaRPr lang="es-CL"/>
          </a:p>
        </p:txBody>
      </p:sp>
      <p:sp>
        <p:nvSpPr>
          <p:cNvPr id="6" name="1 Título"/>
          <p:cNvSpPr txBox="1">
            <a:spLocks/>
          </p:cNvSpPr>
          <p:nvPr/>
        </p:nvSpPr>
        <p:spPr>
          <a:xfrm>
            <a:off x="414336" y="555136"/>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17, Programa 02: FORTALECIMIENTO DE LA EDUCACIÓN ESCOLAR PÚBLICA</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26404"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a:t>
            </a:r>
          </a:p>
        </p:txBody>
      </p:sp>
      <p:graphicFrame>
        <p:nvGraphicFramePr>
          <p:cNvPr id="2" name="Objeto 1">
            <a:extLst>
              <a:ext uri="{FF2B5EF4-FFF2-40B4-BE49-F238E27FC236}">
                <a16:creationId xmlns:a16="http://schemas.microsoft.com/office/drawing/2014/main" id="{E149F66A-5661-480E-A4B3-B4FBA900BDC0}"/>
              </a:ext>
            </a:extLst>
          </p:cNvPr>
          <p:cNvGraphicFramePr>
            <a:graphicFrameLocks noChangeAspect="1"/>
          </p:cNvGraphicFramePr>
          <p:nvPr>
            <p:extLst>
              <p:ext uri="{D42A27DB-BD31-4B8C-83A1-F6EECF244321}">
                <p14:modId xmlns:p14="http://schemas.microsoft.com/office/powerpoint/2010/main" val="3747586117"/>
              </p:ext>
            </p:extLst>
          </p:nvPr>
        </p:nvGraphicFramePr>
        <p:xfrm>
          <a:off x="426404" y="1935770"/>
          <a:ext cx="8210799" cy="1457325"/>
        </p:xfrm>
        <a:graphic>
          <a:graphicData uri="http://schemas.openxmlformats.org/presentationml/2006/ole">
            <mc:AlternateContent xmlns:mc="http://schemas.openxmlformats.org/markup-compatibility/2006">
              <mc:Choice xmlns:v="urn:schemas-microsoft-com:vml" Requires="v">
                <p:oleObj spid="_x0000_s56328" name="Worksheet" r:id="rId3" imgW="8629667" imgH="1457460" progId="Excel.Sheet.12">
                  <p:embed/>
                </p:oleObj>
              </mc:Choice>
              <mc:Fallback>
                <p:oleObj name="Worksheet" r:id="rId3" imgW="8629667" imgH="1457460" progId="Excel.Sheet.12">
                  <p:embed/>
                  <p:pic>
                    <p:nvPicPr>
                      <p:cNvPr id="0" name=""/>
                      <p:cNvPicPr/>
                      <p:nvPr/>
                    </p:nvPicPr>
                    <p:blipFill>
                      <a:blip r:embed="rId4"/>
                      <a:stretch>
                        <a:fillRect/>
                      </a:stretch>
                    </p:blipFill>
                    <p:spPr>
                      <a:xfrm>
                        <a:off x="426404" y="1935770"/>
                        <a:ext cx="8210799" cy="1457325"/>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89A46BE2-8628-4728-AF1A-AC125B57581D}"/>
              </a:ext>
            </a:extLst>
          </p:cNvPr>
          <p:cNvSpPr txBox="1">
            <a:spLocks/>
          </p:cNvSpPr>
          <p:nvPr/>
        </p:nvSpPr>
        <p:spPr>
          <a:xfrm>
            <a:off x="417263" y="6360878"/>
            <a:ext cx="8406135" cy="365125"/>
          </a:xfrm>
          <a:prstGeom prst="rect">
            <a:avLst/>
          </a:prstGeom>
        </p:spPr>
        <p:txBody>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L" sz="1050" b="1"/>
              <a:t>Fuente</a:t>
            </a:r>
            <a:r>
              <a:rPr lang="es-CL" sz="1050"/>
              <a:t>: Elaboración propia en base a Informes de ejecución presupuestaria mensual de DIPRES</a:t>
            </a:r>
            <a:endParaRPr lang="es-CL" sz="1050" dirty="0"/>
          </a:p>
        </p:txBody>
      </p:sp>
    </p:spTree>
    <p:extLst>
      <p:ext uri="{BB962C8B-B14F-4D97-AF65-F5344CB8AC3E}">
        <p14:creationId xmlns:p14="http://schemas.microsoft.com/office/powerpoint/2010/main" val="2396090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45</a:t>
            </a:fld>
            <a:endParaRPr lang="es-CL"/>
          </a:p>
        </p:txBody>
      </p:sp>
      <p:sp>
        <p:nvSpPr>
          <p:cNvPr id="6" name="1 Título"/>
          <p:cNvSpPr txBox="1">
            <a:spLocks/>
          </p:cNvSpPr>
          <p:nvPr/>
        </p:nvSpPr>
        <p:spPr>
          <a:xfrm>
            <a:off x="414336" y="555136"/>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17, Programa 03: </a:t>
            </a:r>
          </a:p>
          <a:p>
            <a:pPr algn="ctr" defTabSz="733425" fontAlgn="base">
              <a:spcAft>
                <a:spcPct val="0"/>
              </a:spcAft>
            </a:pPr>
            <a:r>
              <a:rPr lang="es-CL" sz="1800" b="1" dirty="0">
                <a:solidFill>
                  <a:schemeClr val="tx1"/>
                </a:solidFill>
                <a:ea typeface="Verdana" pitchFamily="34" charset="0"/>
                <a:cs typeface="Verdana" pitchFamily="34" charset="0"/>
              </a:rPr>
              <a:t>APOYO A LA IMPLEMENTACIÓN DE LOS SERVICIOS LOCALES DE EDUCACIÓN</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14336"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a:t>
            </a:r>
          </a:p>
        </p:txBody>
      </p:sp>
      <p:graphicFrame>
        <p:nvGraphicFramePr>
          <p:cNvPr id="2" name="Objeto 1">
            <a:extLst>
              <a:ext uri="{FF2B5EF4-FFF2-40B4-BE49-F238E27FC236}">
                <a16:creationId xmlns:a16="http://schemas.microsoft.com/office/drawing/2014/main" id="{774858F3-AE2D-4E51-B74B-785336E8D797}"/>
              </a:ext>
            </a:extLst>
          </p:cNvPr>
          <p:cNvGraphicFramePr>
            <a:graphicFrameLocks noChangeAspect="1"/>
          </p:cNvGraphicFramePr>
          <p:nvPr>
            <p:extLst>
              <p:ext uri="{D42A27DB-BD31-4B8C-83A1-F6EECF244321}">
                <p14:modId xmlns:p14="http://schemas.microsoft.com/office/powerpoint/2010/main" val="3395422089"/>
              </p:ext>
            </p:extLst>
          </p:nvPr>
        </p:nvGraphicFramePr>
        <p:xfrm>
          <a:off x="414334" y="1935126"/>
          <a:ext cx="8229600" cy="1543992"/>
        </p:xfrm>
        <a:graphic>
          <a:graphicData uri="http://schemas.openxmlformats.org/presentationml/2006/ole">
            <mc:AlternateContent xmlns:mc="http://schemas.openxmlformats.org/markup-compatibility/2006">
              <mc:Choice xmlns:v="urn:schemas-microsoft-com:vml" Requires="v">
                <p:oleObj spid="_x0000_s57352" name="Worksheet" r:id="rId3" imgW="8629667" imgH="1647810" progId="Excel.Sheet.12">
                  <p:embed/>
                </p:oleObj>
              </mc:Choice>
              <mc:Fallback>
                <p:oleObj name="Worksheet" r:id="rId3" imgW="8629667" imgH="1647810" progId="Excel.Sheet.12">
                  <p:embed/>
                  <p:pic>
                    <p:nvPicPr>
                      <p:cNvPr id="0" name=""/>
                      <p:cNvPicPr/>
                      <p:nvPr/>
                    </p:nvPicPr>
                    <p:blipFill>
                      <a:blip r:embed="rId4"/>
                      <a:stretch>
                        <a:fillRect/>
                      </a:stretch>
                    </p:blipFill>
                    <p:spPr>
                      <a:xfrm>
                        <a:off x="414334" y="1935126"/>
                        <a:ext cx="8229600" cy="1543992"/>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486DE101-0065-48AB-8281-F879EB4E1F2D}"/>
              </a:ext>
            </a:extLst>
          </p:cNvPr>
          <p:cNvSpPr txBox="1">
            <a:spLocks/>
          </p:cNvSpPr>
          <p:nvPr/>
        </p:nvSpPr>
        <p:spPr>
          <a:xfrm>
            <a:off x="417263" y="6360878"/>
            <a:ext cx="8406135" cy="365125"/>
          </a:xfrm>
          <a:prstGeom prst="rect">
            <a:avLst/>
          </a:prstGeom>
        </p:spPr>
        <p:txBody>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L" sz="1050" b="1"/>
              <a:t>Fuente</a:t>
            </a:r>
            <a:r>
              <a:rPr lang="es-CL" sz="1050"/>
              <a:t>: Elaboración propia en base a Informes de ejecución presupuestaria mensual de DIPRES</a:t>
            </a:r>
            <a:endParaRPr lang="es-CL" sz="1050" dirty="0"/>
          </a:p>
        </p:txBody>
      </p:sp>
    </p:spTree>
    <p:extLst>
      <p:ext uri="{BB962C8B-B14F-4D97-AF65-F5344CB8AC3E}">
        <p14:creationId xmlns:p14="http://schemas.microsoft.com/office/powerpoint/2010/main" val="17204821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46</a:t>
            </a:fld>
            <a:endParaRPr lang="es-CL"/>
          </a:p>
        </p:txBody>
      </p:sp>
      <p:sp>
        <p:nvSpPr>
          <p:cNvPr id="6" name="1 Título"/>
          <p:cNvSpPr txBox="1">
            <a:spLocks/>
          </p:cNvSpPr>
          <p:nvPr/>
        </p:nvSpPr>
        <p:spPr>
          <a:xfrm>
            <a:off x="414336" y="555136"/>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18, Programa 01: </a:t>
            </a:r>
          </a:p>
          <a:p>
            <a:pPr algn="ctr" defTabSz="733425" fontAlgn="base">
              <a:spcAft>
                <a:spcPct val="0"/>
              </a:spcAft>
            </a:pPr>
            <a:r>
              <a:rPr lang="es-CL" sz="1800" b="1" dirty="0">
                <a:solidFill>
                  <a:schemeClr val="tx1"/>
                </a:solidFill>
                <a:ea typeface="Verdana" pitchFamily="34" charset="0"/>
                <a:cs typeface="Verdana" pitchFamily="34" charset="0"/>
              </a:rPr>
              <a:t>SERVICIO LOCAL DE EDUCACIÓN BARRANCAS, GASTOS ADMINISTRATIVOS </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25912" y="1500808"/>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a:t>
            </a:r>
          </a:p>
        </p:txBody>
      </p:sp>
      <p:graphicFrame>
        <p:nvGraphicFramePr>
          <p:cNvPr id="2" name="Objeto 1">
            <a:extLst>
              <a:ext uri="{FF2B5EF4-FFF2-40B4-BE49-F238E27FC236}">
                <a16:creationId xmlns:a16="http://schemas.microsoft.com/office/drawing/2014/main" id="{84BF2F9B-137C-43AD-8F4D-5FDB0A73C7DD}"/>
              </a:ext>
            </a:extLst>
          </p:cNvPr>
          <p:cNvGraphicFramePr>
            <a:graphicFrameLocks noChangeAspect="1"/>
          </p:cNvGraphicFramePr>
          <p:nvPr>
            <p:extLst>
              <p:ext uri="{D42A27DB-BD31-4B8C-83A1-F6EECF244321}">
                <p14:modId xmlns:p14="http://schemas.microsoft.com/office/powerpoint/2010/main" val="566063975"/>
              </p:ext>
            </p:extLst>
          </p:nvPr>
        </p:nvGraphicFramePr>
        <p:xfrm>
          <a:off x="414335" y="1956149"/>
          <a:ext cx="8241177" cy="2696988"/>
        </p:xfrm>
        <a:graphic>
          <a:graphicData uri="http://schemas.openxmlformats.org/presentationml/2006/ole">
            <mc:AlternateContent xmlns:mc="http://schemas.openxmlformats.org/markup-compatibility/2006">
              <mc:Choice xmlns:v="urn:schemas-microsoft-com:vml" Requires="v">
                <p:oleObj spid="_x0000_s58376" name="Worksheet" r:id="rId3" imgW="8629667" imgH="2981340" progId="Excel.Sheet.12">
                  <p:embed/>
                </p:oleObj>
              </mc:Choice>
              <mc:Fallback>
                <p:oleObj name="Worksheet" r:id="rId3" imgW="8629667" imgH="2981340" progId="Excel.Sheet.12">
                  <p:embed/>
                  <p:pic>
                    <p:nvPicPr>
                      <p:cNvPr id="0" name=""/>
                      <p:cNvPicPr/>
                      <p:nvPr/>
                    </p:nvPicPr>
                    <p:blipFill>
                      <a:blip r:embed="rId4"/>
                      <a:stretch>
                        <a:fillRect/>
                      </a:stretch>
                    </p:blipFill>
                    <p:spPr>
                      <a:xfrm>
                        <a:off x="414335" y="1956149"/>
                        <a:ext cx="8241177" cy="2696988"/>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94DFA618-2A21-4507-BC75-C77345CE93F1}"/>
              </a:ext>
            </a:extLst>
          </p:cNvPr>
          <p:cNvSpPr txBox="1">
            <a:spLocks/>
          </p:cNvSpPr>
          <p:nvPr/>
        </p:nvSpPr>
        <p:spPr>
          <a:xfrm>
            <a:off x="417263" y="6360878"/>
            <a:ext cx="8406135" cy="365125"/>
          </a:xfrm>
          <a:prstGeom prst="rect">
            <a:avLst/>
          </a:prstGeom>
        </p:spPr>
        <p:txBody>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L" sz="1050" b="1"/>
              <a:t>Fuente</a:t>
            </a:r>
            <a:r>
              <a:rPr lang="es-CL" sz="1050"/>
              <a:t>: Elaboración propia en base a Informes de ejecución presupuestaria mensual de DIPRES</a:t>
            </a:r>
            <a:endParaRPr lang="es-CL" sz="1050" dirty="0"/>
          </a:p>
        </p:txBody>
      </p:sp>
    </p:spTree>
    <p:extLst>
      <p:ext uri="{BB962C8B-B14F-4D97-AF65-F5344CB8AC3E}">
        <p14:creationId xmlns:p14="http://schemas.microsoft.com/office/powerpoint/2010/main" val="34849319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47</a:t>
            </a:fld>
            <a:endParaRPr lang="es-CL"/>
          </a:p>
        </p:txBody>
      </p:sp>
      <p:sp>
        <p:nvSpPr>
          <p:cNvPr id="6" name="1 Título"/>
          <p:cNvSpPr txBox="1">
            <a:spLocks/>
          </p:cNvSpPr>
          <p:nvPr/>
        </p:nvSpPr>
        <p:spPr>
          <a:xfrm>
            <a:off x="414336" y="555136"/>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18, Programa 02: </a:t>
            </a:r>
          </a:p>
          <a:p>
            <a:pPr algn="ctr" defTabSz="733425" fontAlgn="base">
              <a:spcAft>
                <a:spcPct val="0"/>
              </a:spcAft>
            </a:pPr>
            <a:r>
              <a:rPr lang="es-CL" sz="1800" b="1" dirty="0">
                <a:solidFill>
                  <a:schemeClr val="tx1"/>
                </a:solidFill>
                <a:ea typeface="Verdana" pitchFamily="34" charset="0"/>
                <a:cs typeface="Verdana" pitchFamily="34" charset="0"/>
              </a:rPr>
              <a:t>SERVICIO LOCAL DE EDUCACIÓN BARRANCAS, SERVICIO EDUCATIVO</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14336"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a:t>
            </a:r>
          </a:p>
        </p:txBody>
      </p:sp>
      <p:graphicFrame>
        <p:nvGraphicFramePr>
          <p:cNvPr id="2" name="Objeto 1">
            <a:extLst>
              <a:ext uri="{FF2B5EF4-FFF2-40B4-BE49-F238E27FC236}">
                <a16:creationId xmlns:a16="http://schemas.microsoft.com/office/drawing/2014/main" id="{2F3FAEE6-E828-4230-AA99-76FE7DA6C4E1}"/>
              </a:ext>
            </a:extLst>
          </p:cNvPr>
          <p:cNvGraphicFramePr>
            <a:graphicFrameLocks noChangeAspect="1"/>
          </p:cNvGraphicFramePr>
          <p:nvPr>
            <p:extLst>
              <p:ext uri="{D42A27DB-BD31-4B8C-83A1-F6EECF244321}">
                <p14:modId xmlns:p14="http://schemas.microsoft.com/office/powerpoint/2010/main" val="3567967228"/>
              </p:ext>
            </p:extLst>
          </p:nvPr>
        </p:nvGraphicFramePr>
        <p:xfrm>
          <a:off x="414335" y="1940125"/>
          <a:ext cx="8210799" cy="2695222"/>
        </p:xfrm>
        <a:graphic>
          <a:graphicData uri="http://schemas.openxmlformats.org/presentationml/2006/ole">
            <mc:AlternateContent xmlns:mc="http://schemas.openxmlformats.org/markup-compatibility/2006">
              <mc:Choice xmlns:v="urn:schemas-microsoft-com:vml" Requires="v">
                <p:oleObj spid="_x0000_s59400" name="Worksheet" r:id="rId3" imgW="8629667" imgH="2790720" progId="Excel.Sheet.12">
                  <p:embed/>
                </p:oleObj>
              </mc:Choice>
              <mc:Fallback>
                <p:oleObj name="Worksheet" r:id="rId3" imgW="8629667" imgH="2790720" progId="Excel.Sheet.12">
                  <p:embed/>
                  <p:pic>
                    <p:nvPicPr>
                      <p:cNvPr id="0" name=""/>
                      <p:cNvPicPr/>
                      <p:nvPr/>
                    </p:nvPicPr>
                    <p:blipFill>
                      <a:blip r:embed="rId4"/>
                      <a:stretch>
                        <a:fillRect/>
                      </a:stretch>
                    </p:blipFill>
                    <p:spPr>
                      <a:xfrm>
                        <a:off x="414335" y="1940125"/>
                        <a:ext cx="8210799" cy="2695222"/>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BB1D0934-8433-4D28-8C4B-4836080577F6}"/>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3629190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48</a:t>
            </a:fld>
            <a:endParaRPr lang="es-CL"/>
          </a:p>
        </p:txBody>
      </p:sp>
      <p:sp>
        <p:nvSpPr>
          <p:cNvPr id="6" name="1 Título"/>
          <p:cNvSpPr txBox="1">
            <a:spLocks/>
          </p:cNvSpPr>
          <p:nvPr/>
        </p:nvSpPr>
        <p:spPr>
          <a:xfrm>
            <a:off x="414336" y="555136"/>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19, Programa 01: </a:t>
            </a:r>
          </a:p>
          <a:p>
            <a:pPr algn="ctr" defTabSz="733425" fontAlgn="base">
              <a:spcAft>
                <a:spcPct val="0"/>
              </a:spcAft>
            </a:pPr>
            <a:r>
              <a:rPr lang="es-CL" sz="1800" b="1" dirty="0">
                <a:solidFill>
                  <a:schemeClr val="tx1"/>
                </a:solidFill>
                <a:ea typeface="Verdana" pitchFamily="34" charset="0"/>
                <a:cs typeface="Verdana" pitchFamily="34" charset="0"/>
              </a:rPr>
              <a:t>SERVICIO LOCAL DE EDUCACIÓN PUERTO CORDILLERA, GASTOS ADMINISTRATIVOS </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19848"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a:t>
            </a:r>
          </a:p>
        </p:txBody>
      </p:sp>
      <p:graphicFrame>
        <p:nvGraphicFramePr>
          <p:cNvPr id="2" name="Objeto 1">
            <a:extLst>
              <a:ext uri="{FF2B5EF4-FFF2-40B4-BE49-F238E27FC236}">
                <a16:creationId xmlns:a16="http://schemas.microsoft.com/office/drawing/2014/main" id="{8CFAE5F4-C8B2-4F30-8EB2-FA8FF8E35EB1}"/>
              </a:ext>
            </a:extLst>
          </p:cNvPr>
          <p:cNvGraphicFramePr>
            <a:graphicFrameLocks noChangeAspect="1"/>
          </p:cNvGraphicFramePr>
          <p:nvPr>
            <p:extLst>
              <p:ext uri="{D42A27DB-BD31-4B8C-83A1-F6EECF244321}">
                <p14:modId xmlns:p14="http://schemas.microsoft.com/office/powerpoint/2010/main" val="577288693"/>
              </p:ext>
            </p:extLst>
          </p:nvPr>
        </p:nvGraphicFramePr>
        <p:xfrm>
          <a:off x="419848" y="1940124"/>
          <a:ext cx="8229600" cy="1838325"/>
        </p:xfrm>
        <a:graphic>
          <a:graphicData uri="http://schemas.openxmlformats.org/presentationml/2006/ole">
            <mc:AlternateContent xmlns:mc="http://schemas.openxmlformats.org/markup-compatibility/2006">
              <mc:Choice xmlns:v="urn:schemas-microsoft-com:vml" Requires="v">
                <p:oleObj spid="_x0000_s60424" name="Worksheet" r:id="rId3" imgW="8629667" imgH="1838430" progId="Excel.Sheet.12">
                  <p:embed/>
                </p:oleObj>
              </mc:Choice>
              <mc:Fallback>
                <p:oleObj name="Worksheet" r:id="rId3" imgW="8629667" imgH="1838430" progId="Excel.Sheet.12">
                  <p:embed/>
                  <p:pic>
                    <p:nvPicPr>
                      <p:cNvPr id="0" name=""/>
                      <p:cNvPicPr/>
                      <p:nvPr/>
                    </p:nvPicPr>
                    <p:blipFill>
                      <a:blip r:embed="rId4"/>
                      <a:stretch>
                        <a:fillRect/>
                      </a:stretch>
                    </p:blipFill>
                    <p:spPr>
                      <a:xfrm>
                        <a:off x="419848" y="1940124"/>
                        <a:ext cx="8229600" cy="1838325"/>
                      </a:xfrm>
                      <a:prstGeom prst="rect">
                        <a:avLst/>
                      </a:prstGeom>
                    </p:spPr>
                  </p:pic>
                </p:oleObj>
              </mc:Fallback>
            </mc:AlternateContent>
          </a:graphicData>
        </a:graphic>
      </p:graphicFrame>
      <p:sp>
        <p:nvSpPr>
          <p:cNvPr id="9" name="3 Marcador de pie de página">
            <a:extLst>
              <a:ext uri="{FF2B5EF4-FFF2-40B4-BE49-F238E27FC236}">
                <a16:creationId xmlns:a16="http://schemas.microsoft.com/office/drawing/2014/main" id="{93564B1F-9CC8-4A1C-BBBB-AB4CE6672D1F}"/>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4286918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49</a:t>
            </a:fld>
            <a:endParaRPr lang="es-CL"/>
          </a:p>
        </p:txBody>
      </p:sp>
      <p:sp>
        <p:nvSpPr>
          <p:cNvPr id="6" name="1 Título"/>
          <p:cNvSpPr txBox="1">
            <a:spLocks/>
          </p:cNvSpPr>
          <p:nvPr/>
        </p:nvSpPr>
        <p:spPr>
          <a:xfrm>
            <a:off x="414336" y="555136"/>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19, Programa 02: </a:t>
            </a:r>
          </a:p>
          <a:p>
            <a:pPr algn="ctr" defTabSz="733425" fontAlgn="base">
              <a:spcAft>
                <a:spcPct val="0"/>
              </a:spcAft>
            </a:pPr>
            <a:r>
              <a:rPr lang="es-CL" sz="1800" b="1" dirty="0">
                <a:solidFill>
                  <a:schemeClr val="tx1"/>
                </a:solidFill>
                <a:ea typeface="Verdana" pitchFamily="34" charset="0"/>
                <a:cs typeface="Verdana" pitchFamily="34" charset="0"/>
              </a:rPr>
              <a:t>SERVICIO LOCAL DE EDUCACIÓN PUERTO CORDILLERA, SERVICIO EDUCATIVO </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8" name="1 Título"/>
          <p:cNvSpPr txBox="1">
            <a:spLocks/>
          </p:cNvSpPr>
          <p:nvPr/>
        </p:nvSpPr>
        <p:spPr>
          <a:xfrm>
            <a:off x="430173"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a:t>
            </a:r>
          </a:p>
        </p:txBody>
      </p:sp>
      <p:graphicFrame>
        <p:nvGraphicFramePr>
          <p:cNvPr id="2" name="Objeto 1">
            <a:extLst>
              <a:ext uri="{FF2B5EF4-FFF2-40B4-BE49-F238E27FC236}">
                <a16:creationId xmlns:a16="http://schemas.microsoft.com/office/drawing/2014/main" id="{F548813C-FCF0-4817-82D7-8A2909F85D9F}"/>
              </a:ext>
            </a:extLst>
          </p:cNvPr>
          <p:cNvGraphicFramePr>
            <a:graphicFrameLocks noChangeAspect="1"/>
          </p:cNvGraphicFramePr>
          <p:nvPr>
            <p:extLst>
              <p:ext uri="{D42A27DB-BD31-4B8C-83A1-F6EECF244321}">
                <p14:modId xmlns:p14="http://schemas.microsoft.com/office/powerpoint/2010/main" val="553949301"/>
              </p:ext>
            </p:extLst>
          </p:nvPr>
        </p:nvGraphicFramePr>
        <p:xfrm>
          <a:off x="414336" y="1944489"/>
          <a:ext cx="8229601" cy="2608263"/>
        </p:xfrm>
        <a:graphic>
          <a:graphicData uri="http://schemas.openxmlformats.org/presentationml/2006/ole">
            <mc:AlternateContent xmlns:mc="http://schemas.openxmlformats.org/markup-compatibility/2006">
              <mc:Choice xmlns:v="urn:schemas-microsoft-com:vml" Requires="v">
                <p:oleObj spid="_x0000_s61448" name="Worksheet" r:id="rId3" imgW="8629667" imgH="2790720" progId="Excel.Sheet.12">
                  <p:embed/>
                </p:oleObj>
              </mc:Choice>
              <mc:Fallback>
                <p:oleObj name="Worksheet" r:id="rId3" imgW="8629667" imgH="2790720" progId="Excel.Sheet.12">
                  <p:embed/>
                  <p:pic>
                    <p:nvPicPr>
                      <p:cNvPr id="0" name=""/>
                      <p:cNvPicPr/>
                      <p:nvPr/>
                    </p:nvPicPr>
                    <p:blipFill>
                      <a:blip r:embed="rId4"/>
                      <a:stretch>
                        <a:fillRect/>
                      </a:stretch>
                    </p:blipFill>
                    <p:spPr>
                      <a:xfrm>
                        <a:off x="414336" y="1944489"/>
                        <a:ext cx="8229601" cy="2608263"/>
                      </a:xfrm>
                      <a:prstGeom prst="rect">
                        <a:avLst/>
                      </a:prstGeom>
                    </p:spPr>
                  </p:pic>
                </p:oleObj>
              </mc:Fallback>
            </mc:AlternateContent>
          </a:graphicData>
        </a:graphic>
      </p:graphicFrame>
      <p:sp>
        <p:nvSpPr>
          <p:cNvPr id="7" name="3 Marcador de pie de página">
            <a:extLst>
              <a:ext uri="{FF2B5EF4-FFF2-40B4-BE49-F238E27FC236}">
                <a16:creationId xmlns:a16="http://schemas.microsoft.com/office/drawing/2014/main" id="{7271F249-BD7E-4E44-A96B-365C0149B079}"/>
              </a:ext>
            </a:extLst>
          </p:cNvPr>
          <p:cNvSpPr txBox="1">
            <a:spLocks/>
          </p:cNvSpPr>
          <p:nvPr/>
        </p:nvSpPr>
        <p:spPr>
          <a:xfrm>
            <a:off x="417263" y="6360878"/>
            <a:ext cx="8406135" cy="365125"/>
          </a:xfrm>
          <a:prstGeom prst="rect">
            <a:avLst/>
          </a:prstGeom>
        </p:spPr>
        <p:txBody>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L" sz="1050" b="1"/>
              <a:t>Fuente</a:t>
            </a:r>
            <a:r>
              <a:rPr lang="es-CL" sz="1050"/>
              <a:t>: Elaboración propia en base a Informes de ejecución presupuestaria mensual de DIPRES</a:t>
            </a:r>
            <a:endParaRPr lang="es-CL" sz="1050" dirty="0"/>
          </a:p>
        </p:txBody>
      </p:sp>
    </p:spTree>
    <p:extLst>
      <p:ext uri="{BB962C8B-B14F-4D97-AF65-F5344CB8AC3E}">
        <p14:creationId xmlns:p14="http://schemas.microsoft.com/office/powerpoint/2010/main" val="2757418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14338" y="548680"/>
            <a:ext cx="8210798" cy="652648"/>
          </a:xfr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del Ministerio de Educación</a:t>
            </a:r>
            <a:br>
              <a:rPr lang="es-CL" sz="1800" b="1" dirty="0">
                <a:solidFill>
                  <a:schemeClr val="tx1"/>
                </a:solidFill>
                <a:ea typeface="Verdana" pitchFamily="34" charset="0"/>
                <a:cs typeface="Verdana" pitchFamily="34" charset="0"/>
              </a:rPr>
            </a:br>
            <a:r>
              <a:rPr lang="es-CL" sz="1800" b="1" dirty="0">
                <a:solidFill>
                  <a:schemeClr val="tx1"/>
                </a:solidFill>
                <a:ea typeface="Verdana" pitchFamily="34" charset="0"/>
                <a:cs typeface="Verdana" pitchFamily="34" charset="0"/>
              </a:rPr>
              <a:t>acumulada al mes de febrero de 2018 </a:t>
            </a:r>
          </a:p>
        </p:txBody>
      </p:sp>
      <p:sp>
        <p:nvSpPr>
          <p:cNvPr id="4" name="3 Marcador de pie de página"/>
          <p:cNvSpPr>
            <a:spLocks noGrp="1"/>
          </p:cNvSpPr>
          <p:nvPr>
            <p:ph type="ftr" sz="quarter" idx="11"/>
          </p:nvPr>
        </p:nvSpPr>
        <p:spPr>
          <a:xfrm>
            <a:off x="420363" y="4286889"/>
            <a:ext cx="8406135" cy="365125"/>
          </a:xfrm>
        </p:spPr>
        <p:txBody>
          <a:bodyPr/>
          <a:lstStyle/>
          <a:p>
            <a:r>
              <a:rPr lang="es-CL" sz="1050" b="1" dirty="0"/>
              <a:t>Fuente</a:t>
            </a:r>
            <a:r>
              <a:rPr lang="es-CL" sz="1050" dirty="0"/>
              <a:t>: Elaboración propia en base  a Informes de ejecución presupuestaria mensual de DIPRES.</a:t>
            </a:r>
          </a:p>
          <a:p>
            <a:r>
              <a:rPr lang="es-CL" sz="1050" dirty="0"/>
              <a:t>               El cálculo de la ejecución mensual como de la ejecución acumulada se realizó considerando como base el presupuesto inicial.</a:t>
            </a:r>
          </a:p>
        </p:txBody>
      </p:sp>
      <p:sp>
        <p:nvSpPr>
          <p:cNvPr id="5" name="4 Marcador de número de diapositiva"/>
          <p:cNvSpPr>
            <a:spLocks noGrp="1"/>
          </p:cNvSpPr>
          <p:nvPr>
            <p:ph type="sldNum" sz="quarter" idx="12"/>
          </p:nvPr>
        </p:nvSpPr>
        <p:spPr>
          <a:xfrm>
            <a:off x="6510338" y="6309320"/>
            <a:ext cx="2133600" cy="365125"/>
          </a:xfrm>
        </p:spPr>
        <p:txBody>
          <a:bodyPr/>
          <a:lstStyle/>
          <a:p>
            <a:fld id="{66452F03-F775-4AB4-A3E9-A5A78C748C69}" type="slidenum">
              <a:rPr lang="es-CL" smtClean="0"/>
              <a:t>5</a:t>
            </a:fld>
            <a:endParaRPr lang="es-CL"/>
          </a:p>
        </p:txBody>
      </p:sp>
      <p:sp>
        <p:nvSpPr>
          <p:cNvPr id="7" name="1 Título"/>
          <p:cNvSpPr txBox="1">
            <a:spLocks/>
          </p:cNvSpPr>
          <p:nvPr/>
        </p:nvSpPr>
        <p:spPr>
          <a:xfrm>
            <a:off x="395536" y="1340768"/>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Comportamiento de la Ejecución Presupuestaria de la Partida 2017 - 2018</a:t>
            </a:r>
          </a:p>
        </p:txBody>
      </p:sp>
      <p:pic>
        <p:nvPicPr>
          <p:cNvPr id="8" name="Imagen 7">
            <a:extLst>
              <a:ext uri="{FF2B5EF4-FFF2-40B4-BE49-F238E27FC236}">
                <a16:creationId xmlns:a16="http://schemas.microsoft.com/office/drawing/2014/main" id="{14101DD2-9131-4D80-8656-4F83FCB532A6}"/>
              </a:ext>
            </a:extLst>
          </p:cNvPr>
          <p:cNvPicPr>
            <a:picLocks noChangeAspect="1"/>
          </p:cNvPicPr>
          <p:nvPr/>
        </p:nvPicPr>
        <p:blipFill>
          <a:blip r:embed="rId2"/>
          <a:stretch>
            <a:fillRect/>
          </a:stretch>
        </p:blipFill>
        <p:spPr>
          <a:xfrm>
            <a:off x="395535" y="1791252"/>
            <a:ext cx="4067988" cy="2495623"/>
          </a:xfrm>
          <a:prstGeom prst="rect">
            <a:avLst/>
          </a:prstGeom>
        </p:spPr>
      </p:pic>
      <p:pic>
        <p:nvPicPr>
          <p:cNvPr id="9" name="Imagen 8">
            <a:extLst>
              <a:ext uri="{FF2B5EF4-FFF2-40B4-BE49-F238E27FC236}">
                <a16:creationId xmlns:a16="http://schemas.microsoft.com/office/drawing/2014/main" id="{A77CB853-A75B-4DBD-85FC-0BCB7B88D0F2}"/>
              </a:ext>
            </a:extLst>
          </p:cNvPr>
          <p:cNvPicPr>
            <a:picLocks noChangeAspect="1"/>
          </p:cNvPicPr>
          <p:nvPr/>
        </p:nvPicPr>
        <p:blipFill>
          <a:blip r:embed="rId3"/>
          <a:stretch>
            <a:fillRect/>
          </a:stretch>
        </p:blipFill>
        <p:spPr>
          <a:xfrm>
            <a:off x="4679359" y="1791251"/>
            <a:ext cx="4092813" cy="2495623"/>
          </a:xfrm>
          <a:prstGeom prst="rect">
            <a:avLst/>
          </a:prstGeom>
        </p:spPr>
      </p:pic>
    </p:spTree>
    <p:extLst>
      <p:ext uri="{BB962C8B-B14F-4D97-AF65-F5344CB8AC3E}">
        <p14:creationId xmlns:p14="http://schemas.microsoft.com/office/powerpoint/2010/main" val="1099651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14336" y="548680"/>
            <a:ext cx="8210799" cy="652648"/>
          </a:xfr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p>
            <a:pPr algn="ctr" defTabSz="733425" fontAlgn="base">
              <a:spcAft>
                <a:spcPct val="0"/>
              </a:spcAft>
            </a:pPr>
            <a:r>
              <a:rPr lang="es-CL" sz="1800" b="1" dirty="0">
                <a:solidFill>
                  <a:schemeClr val="tx1"/>
                </a:solidFill>
                <a:latin typeface="+mn-lt"/>
                <a:ea typeface="Verdana" pitchFamily="34" charset="0"/>
                <a:cs typeface="Verdana" pitchFamily="34" charset="0"/>
              </a:rPr>
              <a:t>Ejecución Presupuestaria </a:t>
            </a:r>
            <a:r>
              <a:rPr lang="es-CL" sz="1800" b="1" dirty="0">
                <a:solidFill>
                  <a:schemeClr val="tx1"/>
                </a:solidFill>
                <a:ea typeface="Verdana" pitchFamily="34" charset="0"/>
                <a:cs typeface="Verdana" pitchFamily="34" charset="0"/>
              </a:rPr>
              <a:t>de Gastos </a:t>
            </a:r>
            <a:r>
              <a:rPr lang="es-CL" sz="1800" b="1" dirty="0">
                <a:solidFill>
                  <a:schemeClr val="tx1"/>
                </a:solidFill>
                <a:latin typeface="+mn-lt"/>
                <a:ea typeface="Verdana" pitchFamily="34" charset="0"/>
                <a:cs typeface="Verdana" pitchFamily="34" charset="0"/>
              </a:rPr>
              <a:t>Partida 09, Resumen por </a:t>
            </a:r>
            <a:r>
              <a:rPr lang="es-CL" sz="1800" b="1" dirty="0">
                <a:solidFill>
                  <a:schemeClr val="tx1"/>
                </a:solidFill>
                <a:ea typeface="Verdana" pitchFamily="34" charset="0"/>
                <a:cs typeface="Verdana" pitchFamily="34" charset="0"/>
              </a:rPr>
              <a:t>Capítulos</a:t>
            </a:r>
            <a:br>
              <a:rPr lang="es-CL" sz="1800" b="1" dirty="0">
                <a:solidFill>
                  <a:schemeClr val="tx1"/>
                </a:solidFill>
                <a:ea typeface="Verdana" pitchFamily="34" charset="0"/>
                <a:cs typeface="Verdana" pitchFamily="34" charset="0"/>
              </a:rPr>
            </a:br>
            <a:r>
              <a:rPr lang="es-CL" sz="1800" b="1" dirty="0">
                <a:solidFill>
                  <a:schemeClr val="tx1"/>
                </a:solidFill>
                <a:ea typeface="Verdana" pitchFamily="34" charset="0"/>
                <a:cs typeface="Verdana" pitchFamily="34" charset="0"/>
              </a:rPr>
              <a:t>acumulada al mes de febrero de 2018 </a:t>
            </a:r>
            <a:endParaRPr lang="es-CL" sz="1800" b="1" dirty="0">
              <a:solidFill>
                <a:schemeClr val="tx1"/>
              </a:solidFill>
              <a:latin typeface="+mn-lt"/>
              <a:ea typeface="Verdana" pitchFamily="34" charset="0"/>
              <a:cs typeface="Verdana" pitchFamily="34" charset="0"/>
            </a:endParaRPr>
          </a:p>
        </p:txBody>
      </p:sp>
      <p:sp>
        <p:nvSpPr>
          <p:cNvPr id="5" name="4 Marcador de número de diapositiva"/>
          <p:cNvSpPr>
            <a:spLocks noGrp="1"/>
          </p:cNvSpPr>
          <p:nvPr>
            <p:ph type="sldNum" sz="quarter" idx="12"/>
          </p:nvPr>
        </p:nvSpPr>
        <p:spPr/>
        <p:txBody>
          <a:bodyPr/>
          <a:lstStyle/>
          <a:p>
            <a:fld id="{66452F03-F775-4AB4-A3E9-A5A78C748C69}" type="slidenum">
              <a:rPr lang="es-CL" smtClean="0"/>
              <a:t>6</a:t>
            </a:fld>
            <a:endParaRPr lang="es-CL"/>
          </a:p>
        </p:txBody>
      </p:sp>
      <p:sp>
        <p:nvSpPr>
          <p:cNvPr id="6" name="1 Título"/>
          <p:cNvSpPr txBox="1">
            <a:spLocks/>
          </p:cNvSpPr>
          <p:nvPr/>
        </p:nvSpPr>
        <p:spPr>
          <a:xfrm>
            <a:off x="395535" y="1201328"/>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                                                                                                                      …</a:t>
            </a:r>
            <a:r>
              <a:rPr lang="es-CL" sz="1600" b="1" i="1" dirty="0">
                <a:latin typeface="+mn-lt"/>
                <a:ea typeface="Verdana" pitchFamily="34" charset="0"/>
                <a:cs typeface="Verdana" pitchFamily="34" charset="0"/>
              </a:rPr>
              <a:t>1 de 2</a:t>
            </a:r>
          </a:p>
        </p:txBody>
      </p:sp>
      <p:sp>
        <p:nvSpPr>
          <p:cNvPr id="7" name="3 Marcador de pie de página">
            <a:extLst>
              <a:ext uri="{FF2B5EF4-FFF2-40B4-BE49-F238E27FC236}">
                <a16:creationId xmlns:a16="http://schemas.microsoft.com/office/drawing/2014/main" id="{D3E4751D-5A34-4696-BDEF-F762E6E86180}"/>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graphicFrame>
        <p:nvGraphicFramePr>
          <p:cNvPr id="4" name="Objeto 3">
            <a:extLst>
              <a:ext uri="{FF2B5EF4-FFF2-40B4-BE49-F238E27FC236}">
                <a16:creationId xmlns:a16="http://schemas.microsoft.com/office/drawing/2014/main" id="{78F98B77-492F-4BD2-926A-E34503B94118}"/>
              </a:ext>
            </a:extLst>
          </p:cNvPr>
          <p:cNvGraphicFramePr>
            <a:graphicFrameLocks noChangeAspect="1"/>
          </p:cNvGraphicFramePr>
          <p:nvPr>
            <p:extLst>
              <p:ext uri="{D42A27DB-BD31-4B8C-83A1-F6EECF244321}">
                <p14:modId xmlns:p14="http://schemas.microsoft.com/office/powerpoint/2010/main" val="301674539"/>
              </p:ext>
            </p:extLst>
          </p:nvPr>
        </p:nvGraphicFramePr>
        <p:xfrm>
          <a:off x="395535" y="1656667"/>
          <a:ext cx="8229600" cy="4470089"/>
        </p:xfrm>
        <a:graphic>
          <a:graphicData uri="http://schemas.openxmlformats.org/presentationml/2006/ole">
            <mc:AlternateContent xmlns:mc="http://schemas.openxmlformats.org/markup-compatibility/2006">
              <mc:Choice xmlns:v="urn:schemas-microsoft-com:vml" Requires="v">
                <p:oleObj spid="_x0000_s17447" name="Worksheet" r:id="rId4" imgW="10067855" imgH="4695840" progId="Excel.Sheet.12">
                  <p:embed/>
                </p:oleObj>
              </mc:Choice>
              <mc:Fallback>
                <p:oleObj name="Worksheet" r:id="rId4" imgW="10067855" imgH="4695840" progId="Excel.Sheet.12">
                  <p:embed/>
                  <p:pic>
                    <p:nvPicPr>
                      <p:cNvPr id="0" name=""/>
                      <p:cNvPicPr/>
                      <p:nvPr/>
                    </p:nvPicPr>
                    <p:blipFill>
                      <a:blip r:embed="rId5"/>
                      <a:stretch>
                        <a:fillRect/>
                      </a:stretch>
                    </p:blipFill>
                    <p:spPr>
                      <a:xfrm>
                        <a:off x="395535" y="1656667"/>
                        <a:ext cx="8229600" cy="4470089"/>
                      </a:xfrm>
                      <a:prstGeom prst="rect">
                        <a:avLst/>
                      </a:prstGeom>
                    </p:spPr>
                  </p:pic>
                </p:oleObj>
              </mc:Fallback>
            </mc:AlternateContent>
          </a:graphicData>
        </a:graphic>
      </p:graphicFrame>
    </p:spTree>
    <p:extLst>
      <p:ext uri="{BB962C8B-B14F-4D97-AF65-F5344CB8AC3E}">
        <p14:creationId xmlns:p14="http://schemas.microsoft.com/office/powerpoint/2010/main" val="178714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14336" y="548680"/>
            <a:ext cx="8210799" cy="652648"/>
          </a:xfr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p>
            <a:pPr algn="ctr" defTabSz="733425" fontAlgn="base">
              <a:spcAft>
                <a:spcPct val="0"/>
              </a:spcAft>
            </a:pPr>
            <a:r>
              <a:rPr lang="es-CL" sz="1800" b="1" dirty="0">
                <a:solidFill>
                  <a:schemeClr val="tx1"/>
                </a:solidFill>
                <a:latin typeface="+mn-lt"/>
                <a:ea typeface="Verdana" pitchFamily="34" charset="0"/>
                <a:cs typeface="Verdana" pitchFamily="34" charset="0"/>
              </a:rPr>
              <a:t>Ejecución Presupuestaria </a:t>
            </a:r>
            <a:r>
              <a:rPr lang="es-CL" sz="1800" b="1" dirty="0">
                <a:solidFill>
                  <a:schemeClr val="tx1"/>
                </a:solidFill>
                <a:ea typeface="Verdana" pitchFamily="34" charset="0"/>
                <a:cs typeface="Verdana" pitchFamily="34" charset="0"/>
              </a:rPr>
              <a:t>de Gastos</a:t>
            </a:r>
            <a:r>
              <a:rPr lang="es-CL" sz="1800" b="1" dirty="0">
                <a:solidFill>
                  <a:schemeClr val="tx1"/>
                </a:solidFill>
                <a:latin typeface="+mn-lt"/>
                <a:ea typeface="Verdana" pitchFamily="34" charset="0"/>
                <a:cs typeface="Verdana" pitchFamily="34" charset="0"/>
              </a:rPr>
              <a:t> </a:t>
            </a:r>
            <a:r>
              <a:rPr lang="es-CL" sz="1800" b="1" dirty="0">
                <a:solidFill>
                  <a:schemeClr val="tx1"/>
                </a:solidFill>
                <a:ea typeface="Verdana" pitchFamily="34" charset="0"/>
                <a:cs typeface="Verdana" pitchFamily="34" charset="0"/>
              </a:rPr>
              <a:t>Partida 09, Resumen por Capítulos</a:t>
            </a:r>
            <a:br>
              <a:rPr lang="es-CL" sz="1800" b="1" dirty="0">
                <a:solidFill>
                  <a:schemeClr val="tx1"/>
                </a:solidFill>
                <a:ea typeface="Verdana" pitchFamily="34" charset="0"/>
                <a:cs typeface="Verdana" pitchFamily="34" charset="0"/>
              </a:rPr>
            </a:br>
            <a:r>
              <a:rPr lang="es-CL" sz="1800" b="1" dirty="0">
                <a:solidFill>
                  <a:schemeClr val="tx1"/>
                </a:solidFill>
                <a:ea typeface="Verdana" pitchFamily="34" charset="0"/>
                <a:cs typeface="Verdana" pitchFamily="34" charset="0"/>
              </a:rPr>
              <a:t>acumulada </a:t>
            </a:r>
            <a:r>
              <a:rPr lang="es-CL" sz="1800" b="1" dirty="0">
                <a:solidFill>
                  <a:schemeClr val="tx1"/>
                </a:solidFill>
                <a:latin typeface="+mn-lt"/>
                <a:ea typeface="Verdana" pitchFamily="34" charset="0"/>
                <a:cs typeface="Verdana" pitchFamily="34" charset="0"/>
              </a:rPr>
              <a:t>al mes de febrero</a:t>
            </a:r>
            <a:r>
              <a:rPr lang="es-CL" sz="1800" b="1" dirty="0">
                <a:solidFill>
                  <a:schemeClr val="tx1"/>
                </a:solidFill>
                <a:ea typeface="Verdana" pitchFamily="34" charset="0"/>
                <a:cs typeface="Verdana" pitchFamily="34" charset="0"/>
              </a:rPr>
              <a:t> </a:t>
            </a:r>
            <a:r>
              <a:rPr lang="es-CL" sz="1800" b="1" dirty="0">
                <a:solidFill>
                  <a:schemeClr val="tx1"/>
                </a:solidFill>
                <a:latin typeface="+mn-lt"/>
                <a:ea typeface="Verdana" pitchFamily="34" charset="0"/>
                <a:cs typeface="Verdana" pitchFamily="34" charset="0"/>
              </a:rPr>
              <a:t>de 2018 </a:t>
            </a:r>
          </a:p>
        </p:txBody>
      </p:sp>
      <p:sp>
        <p:nvSpPr>
          <p:cNvPr id="5" name="4 Marcador de número de diapositiva"/>
          <p:cNvSpPr>
            <a:spLocks noGrp="1"/>
          </p:cNvSpPr>
          <p:nvPr>
            <p:ph type="sldNum" sz="quarter" idx="12"/>
          </p:nvPr>
        </p:nvSpPr>
        <p:spPr/>
        <p:txBody>
          <a:bodyPr/>
          <a:lstStyle/>
          <a:p>
            <a:fld id="{66452F03-F775-4AB4-A3E9-A5A78C748C69}" type="slidenum">
              <a:rPr lang="es-CL" smtClean="0"/>
              <a:t>7</a:t>
            </a:fld>
            <a:endParaRPr lang="es-CL"/>
          </a:p>
        </p:txBody>
      </p:sp>
      <p:sp>
        <p:nvSpPr>
          <p:cNvPr id="6" name="1 Título"/>
          <p:cNvSpPr txBox="1">
            <a:spLocks/>
          </p:cNvSpPr>
          <p:nvPr/>
        </p:nvSpPr>
        <p:spPr>
          <a:xfrm>
            <a:off x="395535" y="1201328"/>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                                                                                                                      …</a:t>
            </a:r>
            <a:r>
              <a:rPr lang="es-CL" sz="1600" b="1" i="1" dirty="0">
                <a:latin typeface="+mn-lt"/>
                <a:ea typeface="Verdana" pitchFamily="34" charset="0"/>
                <a:cs typeface="Verdana" pitchFamily="34" charset="0"/>
              </a:rPr>
              <a:t>2 de 2</a:t>
            </a:r>
          </a:p>
        </p:txBody>
      </p:sp>
      <p:graphicFrame>
        <p:nvGraphicFramePr>
          <p:cNvPr id="3" name="Objeto 2">
            <a:extLst>
              <a:ext uri="{FF2B5EF4-FFF2-40B4-BE49-F238E27FC236}">
                <a16:creationId xmlns:a16="http://schemas.microsoft.com/office/drawing/2014/main" id="{E016A830-B100-41DA-86A5-8A66534EC86A}"/>
              </a:ext>
            </a:extLst>
          </p:cNvPr>
          <p:cNvGraphicFramePr>
            <a:graphicFrameLocks noChangeAspect="1"/>
          </p:cNvGraphicFramePr>
          <p:nvPr>
            <p:extLst>
              <p:ext uri="{D42A27DB-BD31-4B8C-83A1-F6EECF244321}">
                <p14:modId xmlns:p14="http://schemas.microsoft.com/office/powerpoint/2010/main" val="1049885685"/>
              </p:ext>
            </p:extLst>
          </p:nvPr>
        </p:nvGraphicFramePr>
        <p:xfrm>
          <a:off x="414335" y="1656668"/>
          <a:ext cx="8210799" cy="4148596"/>
        </p:xfrm>
        <a:graphic>
          <a:graphicData uri="http://schemas.openxmlformats.org/presentationml/2006/ole">
            <mc:AlternateContent xmlns:mc="http://schemas.openxmlformats.org/markup-compatibility/2006">
              <mc:Choice xmlns:v="urn:schemas-microsoft-com:vml" Requires="v">
                <p:oleObj spid="_x0000_s18472" name="Worksheet" r:id="rId4" imgW="10067855" imgH="3933900" progId="Excel.Sheet.12">
                  <p:embed/>
                </p:oleObj>
              </mc:Choice>
              <mc:Fallback>
                <p:oleObj name="Worksheet" r:id="rId4" imgW="10067855" imgH="3933900" progId="Excel.Sheet.12">
                  <p:embed/>
                  <p:pic>
                    <p:nvPicPr>
                      <p:cNvPr id="0" name=""/>
                      <p:cNvPicPr/>
                      <p:nvPr/>
                    </p:nvPicPr>
                    <p:blipFill>
                      <a:blip r:embed="rId5"/>
                      <a:stretch>
                        <a:fillRect/>
                      </a:stretch>
                    </p:blipFill>
                    <p:spPr>
                      <a:xfrm>
                        <a:off x="414335" y="1656668"/>
                        <a:ext cx="8210799" cy="4148596"/>
                      </a:xfrm>
                      <a:prstGeom prst="rect">
                        <a:avLst/>
                      </a:prstGeom>
                    </p:spPr>
                  </p:pic>
                </p:oleObj>
              </mc:Fallback>
            </mc:AlternateContent>
          </a:graphicData>
        </a:graphic>
      </p:graphicFrame>
      <p:sp>
        <p:nvSpPr>
          <p:cNvPr id="8" name="3 Marcador de pie de página">
            <a:extLst>
              <a:ext uri="{FF2B5EF4-FFF2-40B4-BE49-F238E27FC236}">
                <a16:creationId xmlns:a16="http://schemas.microsoft.com/office/drawing/2014/main" id="{9510F1DD-FFA3-4F2F-8E25-F7C8F386E49B}"/>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1150609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8</a:t>
            </a:fld>
            <a:endParaRPr lang="es-CL"/>
          </a:p>
        </p:txBody>
      </p:sp>
      <p:sp>
        <p:nvSpPr>
          <p:cNvPr id="7"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01, Programa 01: SUBSECRETARÍA DE EDUCACIÓN</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9" name="1 Título"/>
          <p:cNvSpPr txBox="1">
            <a:spLocks/>
          </p:cNvSpPr>
          <p:nvPr/>
        </p:nvSpPr>
        <p:spPr>
          <a:xfrm>
            <a:off x="414336"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                                                                                                                     </a:t>
            </a:r>
            <a:r>
              <a:rPr lang="es-CL" sz="1600" b="1" i="1" dirty="0">
                <a:latin typeface="+mn-lt"/>
                <a:ea typeface="Verdana" pitchFamily="34" charset="0"/>
                <a:cs typeface="Verdana" pitchFamily="34" charset="0"/>
              </a:rPr>
              <a:t>… 1 de 2</a:t>
            </a:r>
          </a:p>
        </p:txBody>
      </p:sp>
      <p:graphicFrame>
        <p:nvGraphicFramePr>
          <p:cNvPr id="2" name="Objeto 1">
            <a:extLst>
              <a:ext uri="{FF2B5EF4-FFF2-40B4-BE49-F238E27FC236}">
                <a16:creationId xmlns:a16="http://schemas.microsoft.com/office/drawing/2014/main" id="{91E8F026-D059-42F9-B89B-68C4AC497293}"/>
              </a:ext>
            </a:extLst>
          </p:cNvPr>
          <p:cNvGraphicFramePr>
            <a:graphicFrameLocks noChangeAspect="1"/>
          </p:cNvGraphicFramePr>
          <p:nvPr>
            <p:extLst>
              <p:ext uri="{D42A27DB-BD31-4B8C-83A1-F6EECF244321}">
                <p14:modId xmlns:p14="http://schemas.microsoft.com/office/powerpoint/2010/main" val="3538620549"/>
              </p:ext>
            </p:extLst>
          </p:nvPr>
        </p:nvGraphicFramePr>
        <p:xfrm>
          <a:off x="414336" y="1940124"/>
          <a:ext cx="8210799" cy="4362739"/>
        </p:xfrm>
        <a:graphic>
          <a:graphicData uri="http://schemas.openxmlformats.org/presentationml/2006/ole">
            <mc:AlternateContent xmlns:mc="http://schemas.openxmlformats.org/markup-compatibility/2006">
              <mc:Choice xmlns:v="urn:schemas-microsoft-com:vml" Requires="v">
                <p:oleObj spid="_x0000_s20517" name="Worksheet" r:id="rId3" imgW="8963011" imgH="4619700" progId="Excel.Sheet.12">
                  <p:embed/>
                </p:oleObj>
              </mc:Choice>
              <mc:Fallback>
                <p:oleObj name="Worksheet" r:id="rId3" imgW="8963011" imgH="4619700" progId="Excel.Sheet.12">
                  <p:embed/>
                  <p:pic>
                    <p:nvPicPr>
                      <p:cNvPr id="0" name=""/>
                      <p:cNvPicPr/>
                      <p:nvPr/>
                    </p:nvPicPr>
                    <p:blipFill>
                      <a:blip r:embed="rId4"/>
                      <a:stretch>
                        <a:fillRect/>
                      </a:stretch>
                    </p:blipFill>
                    <p:spPr>
                      <a:xfrm>
                        <a:off x="414336" y="1940124"/>
                        <a:ext cx="8210799" cy="4362739"/>
                      </a:xfrm>
                      <a:prstGeom prst="rect">
                        <a:avLst/>
                      </a:prstGeom>
                    </p:spPr>
                  </p:pic>
                </p:oleObj>
              </mc:Fallback>
            </mc:AlternateContent>
          </a:graphicData>
        </a:graphic>
      </p:graphicFrame>
      <p:sp>
        <p:nvSpPr>
          <p:cNvPr id="10" name="3 Marcador de pie de página">
            <a:extLst>
              <a:ext uri="{FF2B5EF4-FFF2-40B4-BE49-F238E27FC236}">
                <a16:creationId xmlns:a16="http://schemas.microsoft.com/office/drawing/2014/main" id="{151922D2-C8FC-46D9-A218-20ABD2456C4E}"/>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827320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66452F03-F775-4AB4-A3E9-A5A78C748C69}" type="slidenum">
              <a:rPr lang="es-CL" smtClean="0"/>
              <a:t>9</a:t>
            </a:fld>
            <a:endParaRPr lang="es-CL"/>
          </a:p>
        </p:txBody>
      </p:sp>
      <p:sp>
        <p:nvSpPr>
          <p:cNvPr id="7" name="1 Título"/>
          <p:cNvSpPr txBox="1">
            <a:spLocks/>
          </p:cNvSpPr>
          <p:nvPr/>
        </p:nvSpPr>
        <p:spPr>
          <a:xfrm>
            <a:off x="414336" y="555137"/>
            <a:ext cx="8210799" cy="929647"/>
          </a:xfrm>
          <a:prstGeom prst="rect">
            <a:avLst/>
          </a:prstGeom>
          <a:solidFill>
            <a:schemeClr val="bg1">
              <a:lumMod val="95000"/>
            </a:schemeClr>
          </a:solidFill>
          <a:ln w="9525">
            <a:solidFill>
              <a:schemeClr val="bg1">
                <a:lumMod val="95000"/>
              </a:schemeClr>
            </a:solidFill>
            <a:miter lim="800000"/>
            <a:headEnd/>
            <a:tailEn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7701" tIns="48848" rIns="97701" bIns="48848" numCol="1" anchor="ctr" anchorCtr="0" compatLnSpc="1">
            <a:prstTxWarp prst="textNoShape">
              <a:avLst/>
            </a:prstTxWarp>
            <a:spAutoFit/>
          </a:bodyPr>
          <a:lstStyle>
            <a:lvl1pPr algn="l"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733425" fontAlgn="base">
              <a:spcAft>
                <a:spcPct val="0"/>
              </a:spcAft>
            </a:pPr>
            <a:r>
              <a:rPr lang="es-CL" sz="1800" b="1" dirty="0">
                <a:solidFill>
                  <a:schemeClr val="tx1"/>
                </a:solidFill>
                <a:ea typeface="Verdana" pitchFamily="34" charset="0"/>
                <a:cs typeface="Verdana" pitchFamily="34" charset="0"/>
              </a:rPr>
              <a:t>Ejecución Presupuestaria de Gastos Partida 09, Capítulo 01, Programa 01: SUBSECRETARÍA DE EDUCACIÓN</a:t>
            </a:r>
          </a:p>
          <a:p>
            <a:pPr algn="ctr" defTabSz="733425" fontAlgn="base">
              <a:spcAft>
                <a:spcPct val="0"/>
              </a:spcAft>
            </a:pPr>
            <a:r>
              <a:rPr lang="es-CL" sz="1800" b="1" dirty="0">
                <a:solidFill>
                  <a:schemeClr val="tx1"/>
                </a:solidFill>
                <a:ea typeface="Verdana" pitchFamily="34" charset="0"/>
                <a:cs typeface="Verdana" pitchFamily="34" charset="0"/>
              </a:rPr>
              <a:t>acumulada al mes de febrero de 2018 </a:t>
            </a:r>
          </a:p>
        </p:txBody>
      </p:sp>
      <p:sp>
        <p:nvSpPr>
          <p:cNvPr id="9" name="1 Título"/>
          <p:cNvSpPr txBox="1">
            <a:spLocks/>
          </p:cNvSpPr>
          <p:nvPr/>
        </p:nvSpPr>
        <p:spPr>
          <a:xfrm>
            <a:off x="422143" y="1484784"/>
            <a:ext cx="8229600" cy="455340"/>
          </a:xfrm>
          <a:prstGeom prst="rect">
            <a:avLst/>
          </a:prstGeom>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s-CL" sz="1600" b="1" dirty="0">
                <a:latin typeface="+mn-lt"/>
                <a:ea typeface="Verdana" pitchFamily="34" charset="0"/>
                <a:cs typeface="Verdana" pitchFamily="34" charset="0"/>
              </a:rPr>
              <a:t>en miles de pesos 2018                                                                                                                     </a:t>
            </a:r>
            <a:r>
              <a:rPr lang="es-CL" sz="1600" b="1" i="1" dirty="0">
                <a:latin typeface="+mn-lt"/>
                <a:ea typeface="Verdana" pitchFamily="34" charset="0"/>
                <a:cs typeface="Verdana" pitchFamily="34" charset="0"/>
              </a:rPr>
              <a:t>… 2 de 2</a:t>
            </a:r>
          </a:p>
        </p:txBody>
      </p:sp>
      <p:graphicFrame>
        <p:nvGraphicFramePr>
          <p:cNvPr id="3" name="Objeto 2">
            <a:extLst>
              <a:ext uri="{FF2B5EF4-FFF2-40B4-BE49-F238E27FC236}">
                <a16:creationId xmlns:a16="http://schemas.microsoft.com/office/drawing/2014/main" id="{A49CE363-CDCD-4AED-B753-7563A0B1F2BE}"/>
              </a:ext>
            </a:extLst>
          </p:cNvPr>
          <p:cNvGraphicFramePr>
            <a:graphicFrameLocks noChangeAspect="1"/>
          </p:cNvGraphicFramePr>
          <p:nvPr>
            <p:extLst>
              <p:ext uri="{D42A27DB-BD31-4B8C-83A1-F6EECF244321}">
                <p14:modId xmlns:p14="http://schemas.microsoft.com/office/powerpoint/2010/main" val="439215850"/>
              </p:ext>
            </p:extLst>
          </p:nvPr>
        </p:nvGraphicFramePr>
        <p:xfrm>
          <a:off x="414336" y="1920631"/>
          <a:ext cx="8210799" cy="2876522"/>
        </p:xfrm>
        <a:graphic>
          <a:graphicData uri="http://schemas.openxmlformats.org/presentationml/2006/ole">
            <mc:AlternateContent xmlns:mc="http://schemas.openxmlformats.org/markup-compatibility/2006">
              <mc:Choice xmlns:v="urn:schemas-microsoft-com:vml" Requires="v">
                <p:oleObj spid="_x0000_s21541" name="Worksheet" r:id="rId3" imgW="8963011" imgH="2981340" progId="Excel.Sheet.12">
                  <p:embed/>
                </p:oleObj>
              </mc:Choice>
              <mc:Fallback>
                <p:oleObj name="Worksheet" r:id="rId3" imgW="8963011" imgH="2981340" progId="Excel.Sheet.12">
                  <p:embed/>
                  <p:pic>
                    <p:nvPicPr>
                      <p:cNvPr id="0" name=""/>
                      <p:cNvPicPr/>
                      <p:nvPr/>
                    </p:nvPicPr>
                    <p:blipFill>
                      <a:blip r:embed="rId4"/>
                      <a:stretch>
                        <a:fillRect/>
                      </a:stretch>
                    </p:blipFill>
                    <p:spPr>
                      <a:xfrm>
                        <a:off x="414336" y="1920631"/>
                        <a:ext cx="8210799" cy="2876522"/>
                      </a:xfrm>
                      <a:prstGeom prst="rect">
                        <a:avLst/>
                      </a:prstGeom>
                    </p:spPr>
                  </p:pic>
                </p:oleObj>
              </mc:Fallback>
            </mc:AlternateContent>
          </a:graphicData>
        </a:graphic>
      </p:graphicFrame>
      <p:sp>
        <p:nvSpPr>
          <p:cNvPr id="10" name="3 Marcador de pie de página">
            <a:extLst>
              <a:ext uri="{FF2B5EF4-FFF2-40B4-BE49-F238E27FC236}">
                <a16:creationId xmlns:a16="http://schemas.microsoft.com/office/drawing/2014/main" id="{92888DBA-16B4-4601-8FBD-211842238ED4}"/>
              </a:ext>
            </a:extLst>
          </p:cNvPr>
          <p:cNvSpPr>
            <a:spLocks noGrp="1"/>
          </p:cNvSpPr>
          <p:nvPr>
            <p:ph type="ftr" sz="quarter" idx="11"/>
          </p:nvPr>
        </p:nvSpPr>
        <p:spPr>
          <a:xfrm>
            <a:off x="417263" y="6360878"/>
            <a:ext cx="8406135" cy="365125"/>
          </a:xfrm>
        </p:spPr>
        <p:txBody>
          <a:bodyPr/>
          <a:lstStyle/>
          <a:p>
            <a:r>
              <a:rPr lang="es-CL" sz="1050" b="1" dirty="0"/>
              <a:t>Fuente</a:t>
            </a:r>
            <a:r>
              <a:rPr lang="es-CL" sz="1050" dirty="0"/>
              <a:t>: Elaboración propia en base a Informes de ejecución presupuestaria mensual de DIPRES</a:t>
            </a:r>
          </a:p>
        </p:txBody>
      </p:sp>
    </p:spTree>
    <p:extLst>
      <p:ext uri="{BB962C8B-B14F-4D97-AF65-F5344CB8AC3E}">
        <p14:creationId xmlns:p14="http://schemas.microsoft.com/office/powerpoint/2010/main" val="1054653847"/>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4248</TotalTime>
  <Words>2542</Words>
  <Application>Microsoft Office PowerPoint</Application>
  <PresentationFormat>Presentación en pantalla (4:3)</PresentationFormat>
  <Paragraphs>274</Paragraphs>
  <Slides>49</Slides>
  <Notes>4</Notes>
  <HiddenSlides>0</HiddenSlides>
  <MMClips>0</MMClips>
  <ScaleCrop>false</ScaleCrop>
  <HeadingPairs>
    <vt:vector size="8" baseType="variant">
      <vt:variant>
        <vt:lpstr>Fuentes usadas</vt:lpstr>
      </vt:variant>
      <vt:variant>
        <vt:i4>5</vt:i4>
      </vt:variant>
      <vt:variant>
        <vt:lpstr>Tema</vt:lpstr>
      </vt:variant>
      <vt:variant>
        <vt:i4>2</vt:i4>
      </vt:variant>
      <vt:variant>
        <vt:lpstr>Servidores OLE incrustados</vt:lpstr>
      </vt:variant>
      <vt:variant>
        <vt:i4>2</vt:i4>
      </vt:variant>
      <vt:variant>
        <vt:lpstr>Títulos de diapositiva</vt:lpstr>
      </vt:variant>
      <vt:variant>
        <vt:i4>49</vt:i4>
      </vt:variant>
    </vt:vector>
  </HeadingPairs>
  <TitlesOfParts>
    <vt:vector size="58" baseType="lpstr">
      <vt:lpstr>Andalus</vt:lpstr>
      <vt:lpstr>Arial</vt:lpstr>
      <vt:lpstr>Calibri</vt:lpstr>
      <vt:lpstr>Times New Roman</vt:lpstr>
      <vt:lpstr>Verdana</vt:lpstr>
      <vt:lpstr>1_Tema de Office</vt:lpstr>
      <vt:lpstr>Tema de Office</vt:lpstr>
      <vt:lpstr>Imagen de mapa de bits</vt:lpstr>
      <vt:lpstr>Worksheet</vt:lpstr>
      <vt:lpstr>EJECUCIÓN PRESUPUESTARIA DE GASTOS  acumulada al mes de Febrero de 2018 Partida 09: MINISTERIO DE EDUCACIÓN</vt:lpstr>
      <vt:lpstr>Ejecución Presupuestaria de Gastos del Ministerio de Educación acumulada al mes de febrero de 2018 </vt:lpstr>
      <vt:lpstr>Ejecución Presupuestaria de Gastos del Ministerio de Educación acumulada al mes de febrero de 2018 </vt:lpstr>
      <vt:lpstr>Ejecución Presupuestaria de Gastos del Ministerio de Educación acumulada al mes de febrero de 2018 </vt:lpstr>
      <vt:lpstr>Ejecución Presupuestaria de Gastos del Ministerio de Educación acumulada al mes de febrero de 2018 </vt:lpstr>
      <vt:lpstr>Ejecución Presupuestaria de Gastos Partida 09, Resumen por Capítulos acumulada al mes de febrero de 2018 </vt:lpstr>
      <vt:lpstr>Ejecución Presupuestaria de Gastos Partida 09, Resumen por Capítulos acumulada al mes de febrero de 2018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PRESUPUESTO1</dc:creator>
  <cp:lastModifiedBy>rodrigo ruiz</cp:lastModifiedBy>
  <cp:revision>220</cp:revision>
  <cp:lastPrinted>2018-06-11T15:48:09Z</cp:lastPrinted>
  <dcterms:created xsi:type="dcterms:W3CDTF">2016-06-23T13:38:47Z</dcterms:created>
  <dcterms:modified xsi:type="dcterms:W3CDTF">2018-08-09T16:05:35Z</dcterms:modified>
</cp:coreProperties>
</file>