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9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MODERNIZACIÓN SECTOR PÚBLICO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205A40-097F-4D96-8F5A-DB21CC33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61D84E-7B94-4FA5-904C-353EECD46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22203"/>
              </p:ext>
            </p:extLst>
          </p:nvPr>
        </p:nvGraphicFramePr>
        <p:xfrm>
          <a:off x="513360" y="1913220"/>
          <a:ext cx="8019082" cy="3483288"/>
        </p:xfrm>
        <a:graphic>
          <a:graphicData uri="http://schemas.openxmlformats.org/drawingml/2006/table">
            <a:tbl>
              <a:tblPr/>
              <a:tblGrid>
                <a:gridCol w="278441">
                  <a:extLst>
                    <a:ext uri="{9D8B030D-6E8A-4147-A177-3AD203B41FA5}">
                      <a16:colId xmlns:a16="http://schemas.microsoft.com/office/drawing/2014/main" val="485572850"/>
                    </a:ext>
                  </a:extLst>
                </a:gridCol>
                <a:gridCol w="278441">
                  <a:extLst>
                    <a:ext uri="{9D8B030D-6E8A-4147-A177-3AD203B41FA5}">
                      <a16:colId xmlns:a16="http://schemas.microsoft.com/office/drawing/2014/main" val="1059049593"/>
                    </a:ext>
                  </a:extLst>
                </a:gridCol>
                <a:gridCol w="278441">
                  <a:extLst>
                    <a:ext uri="{9D8B030D-6E8A-4147-A177-3AD203B41FA5}">
                      <a16:colId xmlns:a16="http://schemas.microsoft.com/office/drawing/2014/main" val="750329829"/>
                    </a:ext>
                  </a:extLst>
                </a:gridCol>
                <a:gridCol w="2918053">
                  <a:extLst>
                    <a:ext uri="{9D8B030D-6E8A-4147-A177-3AD203B41FA5}">
                      <a16:colId xmlns:a16="http://schemas.microsoft.com/office/drawing/2014/main" val="1622624989"/>
                    </a:ext>
                  </a:extLst>
                </a:gridCol>
                <a:gridCol w="746220">
                  <a:extLst>
                    <a:ext uri="{9D8B030D-6E8A-4147-A177-3AD203B41FA5}">
                      <a16:colId xmlns:a16="http://schemas.microsoft.com/office/drawing/2014/main" val="1459589368"/>
                    </a:ext>
                  </a:extLst>
                </a:gridCol>
                <a:gridCol w="746220">
                  <a:extLst>
                    <a:ext uri="{9D8B030D-6E8A-4147-A177-3AD203B41FA5}">
                      <a16:colId xmlns:a16="http://schemas.microsoft.com/office/drawing/2014/main" val="3680922089"/>
                    </a:ext>
                  </a:extLst>
                </a:gridCol>
                <a:gridCol w="746220">
                  <a:extLst>
                    <a:ext uri="{9D8B030D-6E8A-4147-A177-3AD203B41FA5}">
                      <a16:colId xmlns:a16="http://schemas.microsoft.com/office/drawing/2014/main" val="4122037346"/>
                    </a:ext>
                  </a:extLst>
                </a:gridCol>
                <a:gridCol w="668256">
                  <a:extLst>
                    <a:ext uri="{9D8B030D-6E8A-4147-A177-3AD203B41FA5}">
                      <a16:colId xmlns:a16="http://schemas.microsoft.com/office/drawing/2014/main" val="4192108198"/>
                    </a:ext>
                  </a:extLst>
                </a:gridCol>
                <a:gridCol w="679395">
                  <a:extLst>
                    <a:ext uri="{9D8B030D-6E8A-4147-A177-3AD203B41FA5}">
                      <a16:colId xmlns:a16="http://schemas.microsoft.com/office/drawing/2014/main" val="1495604420"/>
                    </a:ext>
                  </a:extLst>
                </a:gridCol>
                <a:gridCol w="679395">
                  <a:extLst>
                    <a:ext uri="{9D8B030D-6E8A-4147-A177-3AD203B41FA5}">
                      <a16:colId xmlns:a16="http://schemas.microsoft.com/office/drawing/2014/main" val="3875437368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1546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854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1.197.604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788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8240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604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7.899.078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7.899.078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720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376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2639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645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724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5315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228.520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45850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5325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9415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310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191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6944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378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54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431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EXPORTACIÓN DE SERVICIOS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94ED209-2B20-46BB-B8CB-0DCF0393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928BF0-81F3-4688-95A7-EEC01E1F1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67197"/>
              </p:ext>
            </p:extLst>
          </p:nvPr>
        </p:nvGraphicFramePr>
        <p:xfrm>
          <a:off x="493920" y="1916832"/>
          <a:ext cx="8038524" cy="2563174"/>
        </p:xfrm>
        <a:graphic>
          <a:graphicData uri="http://schemas.openxmlformats.org/drawingml/2006/table">
            <a:tbl>
              <a:tblPr/>
              <a:tblGrid>
                <a:gridCol w="279116">
                  <a:extLst>
                    <a:ext uri="{9D8B030D-6E8A-4147-A177-3AD203B41FA5}">
                      <a16:colId xmlns:a16="http://schemas.microsoft.com/office/drawing/2014/main" val="2550880986"/>
                    </a:ext>
                  </a:extLst>
                </a:gridCol>
                <a:gridCol w="279116">
                  <a:extLst>
                    <a:ext uri="{9D8B030D-6E8A-4147-A177-3AD203B41FA5}">
                      <a16:colId xmlns:a16="http://schemas.microsoft.com/office/drawing/2014/main" val="3396372255"/>
                    </a:ext>
                  </a:extLst>
                </a:gridCol>
                <a:gridCol w="279116">
                  <a:extLst>
                    <a:ext uri="{9D8B030D-6E8A-4147-A177-3AD203B41FA5}">
                      <a16:colId xmlns:a16="http://schemas.microsoft.com/office/drawing/2014/main" val="187081088"/>
                    </a:ext>
                  </a:extLst>
                </a:gridCol>
                <a:gridCol w="2925128">
                  <a:extLst>
                    <a:ext uri="{9D8B030D-6E8A-4147-A177-3AD203B41FA5}">
                      <a16:colId xmlns:a16="http://schemas.microsoft.com/office/drawing/2014/main" val="1170744896"/>
                    </a:ext>
                  </a:extLst>
                </a:gridCol>
                <a:gridCol w="748029">
                  <a:extLst>
                    <a:ext uri="{9D8B030D-6E8A-4147-A177-3AD203B41FA5}">
                      <a16:colId xmlns:a16="http://schemas.microsoft.com/office/drawing/2014/main" val="252407423"/>
                    </a:ext>
                  </a:extLst>
                </a:gridCol>
                <a:gridCol w="748029">
                  <a:extLst>
                    <a:ext uri="{9D8B030D-6E8A-4147-A177-3AD203B41FA5}">
                      <a16:colId xmlns:a16="http://schemas.microsoft.com/office/drawing/2014/main" val="553620852"/>
                    </a:ext>
                  </a:extLst>
                </a:gridCol>
                <a:gridCol w="748029">
                  <a:extLst>
                    <a:ext uri="{9D8B030D-6E8A-4147-A177-3AD203B41FA5}">
                      <a16:colId xmlns:a16="http://schemas.microsoft.com/office/drawing/2014/main" val="1791520456"/>
                    </a:ext>
                  </a:extLst>
                </a:gridCol>
                <a:gridCol w="669877">
                  <a:extLst>
                    <a:ext uri="{9D8B030D-6E8A-4147-A177-3AD203B41FA5}">
                      <a16:colId xmlns:a16="http://schemas.microsoft.com/office/drawing/2014/main" val="1928887572"/>
                    </a:ext>
                  </a:extLst>
                </a:gridCol>
                <a:gridCol w="681042">
                  <a:extLst>
                    <a:ext uri="{9D8B030D-6E8A-4147-A177-3AD203B41FA5}">
                      <a16:colId xmlns:a16="http://schemas.microsoft.com/office/drawing/2014/main" val="1817204654"/>
                    </a:ext>
                  </a:extLst>
                </a:gridCol>
                <a:gridCol w="681042">
                  <a:extLst>
                    <a:ext uri="{9D8B030D-6E8A-4147-A177-3AD203B41FA5}">
                      <a16:colId xmlns:a16="http://schemas.microsoft.com/office/drawing/2014/main" val="1931063067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62302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723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232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682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221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276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406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392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0934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86357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758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4058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961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761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4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PRESUPUESTOS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C61E6B2-7391-4E2C-ACE5-A22ADDA5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BDB3AB-E06E-405D-9C77-9B6C71E9F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79799"/>
              </p:ext>
            </p:extLst>
          </p:nvPr>
        </p:nvGraphicFramePr>
        <p:xfrm>
          <a:off x="500062" y="1869268"/>
          <a:ext cx="8032377" cy="2398868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950223870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061008518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4170456593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2617831250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95972567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91943321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484873475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2180112175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2017233317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37283779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9711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875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5.252.971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8281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14.209.285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-70.270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1.937.303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9294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9231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1705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61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177.036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217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6862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7785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2.987.153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354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7220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3101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2.987.153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78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9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IMPUESTOS INTERNOS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6852D33-C43D-4166-9596-F5FB14BC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74FF80-3F33-4827-87C8-E17B04AF9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18971"/>
              </p:ext>
            </p:extLst>
          </p:nvPr>
        </p:nvGraphicFramePr>
        <p:xfrm>
          <a:off x="500062" y="1866497"/>
          <a:ext cx="8032377" cy="4243117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3588607508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145574609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1529943320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3570353333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09402925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63701558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04946898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349557802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794495058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250156561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8016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0533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40.866.521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358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165.454.787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162.954.787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26.141.199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871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16.410.944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16.644.444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3.366.329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281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4.702.798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04562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4.702.798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0420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690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07134"/>
                  </a:ext>
                </a:extLst>
              </a:tr>
              <a:tr h="20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7569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4003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1059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9430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2226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740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3.632.783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731.773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0067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1260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8705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01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288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527.819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474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32578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0353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790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7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ADUANAS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54B005C-D33F-4C8F-BBF1-A1E80BF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073045-4E89-4025-BA96-8E3E3AD7E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444844"/>
              </p:ext>
            </p:extLst>
          </p:nvPr>
        </p:nvGraphicFramePr>
        <p:xfrm>
          <a:off x="500062" y="1885463"/>
          <a:ext cx="8032377" cy="2398868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2445676430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677985595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019258408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392783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509042924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478272689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565697239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3627226756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246204134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35792532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76705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809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11.859.163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300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58.036.155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58.036.155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8.084.738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4379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234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5295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6033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8538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159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7900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371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207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2534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550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TESORERÍAS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A0AC8CF-9C03-4086-81A7-910B1703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1D2909-F4EB-4098-8388-5D7E2B169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80716"/>
              </p:ext>
            </p:extLst>
          </p:nvPr>
        </p:nvGraphicFramePr>
        <p:xfrm>
          <a:off x="500062" y="1935039"/>
          <a:ext cx="8032377" cy="2398868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223372357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496454089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965896118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3380877411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182494705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082843722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474015497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2025955898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233441778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47643095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37773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460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9.062.834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3743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5.603.344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43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5836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1.270.273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5752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1.270.273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243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92809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949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807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102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6105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125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77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COMPRAS Y CONTRATACIÓN PÚBLICA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104BEE-0D03-47D0-91F9-CF62AE25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2C655D-9EEA-45EF-A020-EDABDFF13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221978"/>
              </p:ext>
            </p:extLst>
          </p:nvPr>
        </p:nvGraphicFramePr>
        <p:xfrm>
          <a:off x="489806" y="1951044"/>
          <a:ext cx="8042635" cy="2070256"/>
        </p:xfrm>
        <a:graphic>
          <a:graphicData uri="http://schemas.openxmlformats.org/drawingml/2006/table">
            <a:tbl>
              <a:tblPr/>
              <a:tblGrid>
                <a:gridCol w="279258">
                  <a:extLst>
                    <a:ext uri="{9D8B030D-6E8A-4147-A177-3AD203B41FA5}">
                      <a16:colId xmlns:a16="http://schemas.microsoft.com/office/drawing/2014/main" val="3856376481"/>
                    </a:ext>
                  </a:extLst>
                </a:gridCol>
                <a:gridCol w="279258">
                  <a:extLst>
                    <a:ext uri="{9D8B030D-6E8A-4147-A177-3AD203B41FA5}">
                      <a16:colId xmlns:a16="http://schemas.microsoft.com/office/drawing/2014/main" val="2657877776"/>
                    </a:ext>
                  </a:extLst>
                </a:gridCol>
                <a:gridCol w="279258">
                  <a:extLst>
                    <a:ext uri="{9D8B030D-6E8A-4147-A177-3AD203B41FA5}">
                      <a16:colId xmlns:a16="http://schemas.microsoft.com/office/drawing/2014/main" val="4249793792"/>
                    </a:ext>
                  </a:extLst>
                </a:gridCol>
                <a:gridCol w="2926625">
                  <a:extLst>
                    <a:ext uri="{9D8B030D-6E8A-4147-A177-3AD203B41FA5}">
                      <a16:colId xmlns:a16="http://schemas.microsoft.com/office/drawing/2014/main" val="3912271447"/>
                    </a:ext>
                  </a:extLst>
                </a:gridCol>
                <a:gridCol w="748412">
                  <a:extLst>
                    <a:ext uri="{9D8B030D-6E8A-4147-A177-3AD203B41FA5}">
                      <a16:colId xmlns:a16="http://schemas.microsoft.com/office/drawing/2014/main" val="1292900827"/>
                    </a:ext>
                  </a:extLst>
                </a:gridCol>
                <a:gridCol w="748412">
                  <a:extLst>
                    <a:ext uri="{9D8B030D-6E8A-4147-A177-3AD203B41FA5}">
                      <a16:colId xmlns:a16="http://schemas.microsoft.com/office/drawing/2014/main" val="883965005"/>
                    </a:ext>
                  </a:extLst>
                </a:gridCol>
                <a:gridCol w="748412">
                  <a:extLst>
                    <a:ext uri="{9D8B030D-6E8A-4147-A177-3AD203B41FA5}">
                      <a16:colId xmlns:a16="http://schemas.microsoft.com/office/drawing/2014/main" val="1063148694"/>
                    </a:ext>
                  </a:extLst>
                </a:gridCol>
                <a:gridCol w="670220">
                  <a:extLst>
                    <a:ext uri="{9D8B030D-6E8A-4147-A177-3AD203B41FA5}">
                      <a16:colId xmlns:a16="http://schemas.microsoft.com/office/drawing/2014/main" val="2622055815"/>
                    </a:ext>
                  </a:extLst>
                </a:gridCol>
                <a:gridCol w="681390">
                  <a:extLst>
                    <a:ext uri="{9D8B030D-6E8A-4147-A177-3AD203B41FA5}">
                      <a16:colId xmlns:a16="http://schemas.microsoft.com/office/drawing/2014/main" val="3467792611"/>
                    </a:ext>
                  </a:extLst>
                </a:gridCol>
                <a:gridCol w="681390">
                  <a:extLst>
                    <a:ext uri="{9D8B030D-6E8A-4147-A177-3AD203B41FA5}">
                      <a16:colId xmlns:a16="http://schemas.microsoft.com/office/drawing/2014/main" val="2585442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731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828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1.097.738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815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707.832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9908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1074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114.984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514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114.984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413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78.083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887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783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7824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8546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071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VALORES Y SEGUROS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EC22A55-306F-458B-B96E-4D025439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B4126E-B01F-4628-B22F-9186E75A2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07873"/>
              </p:ext>
            </p:extLst>
          </p:nvPr>
        </p:nvGraphicFramePr>
        <p:xfrm>
          <a:off x="500062" y="1944998"/>
          <a:ext cx="8032377" cy="2727480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4142490408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450890725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2042673193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1486313657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562192553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884570505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453192566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3320342518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248997342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655849203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1258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7039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7934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2604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453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493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21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894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049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197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4475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754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4025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422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5177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5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BANCOS E INSTITUCIONES FINANCIERAS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19BFE4-CD2A-4E75-ACA1-3528FCBC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CCA773-DECB-4C99-AF17-D5F0BEE01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02331"/>
              </p:ext>
            </p:extLst>
          </p:nvPr>
        </p:nvGraphicFramePr>
        <p:xfrm>
          <a:off x="557674" y="1916832"/>
          <a:ext cx="7974766" cy="3220398"/>
        </p:xfrm>
        <a:graphic>
          <a:graphicData uri="http://schemas.openxmlformats.org/drawingml/2006/table">
            <a:tbl>
              <a:tblPr/>
              <a:tblGrid>
                <a:gridCol w="276902">
                  <a:extLst>
                    <a:ext uri="{9D8B030D-6E8A-4147-A177-3AD203B41FA5}">
                      <a16:colId xmlns:a16="http://schemas.microsoft.com/office/drawing/2014/main" val="1774315227"/>
                    </a:ext>
                  </a:extLst>
                </a:gridCol>
                <a:gridCol w="276902">
                  <a:extLst>
                    <a:ext uri="{9D8B030D-6E8A-4147-A177-3AD203B41FA5}">
                      <a16:colId xmlns:a16="http://schemas.microsoft.com/office/drawing/2014/main" val="3207698636"/>
                    </a:ext>
                  </a:extLst>
                </a:gridCol>
                <a:gridCol w="276902">
                  <a:extLst>
                    <a:ext uri="{9D8B030D-6E8A-4147-A177-3AD203B41FA5}">
                      <a16:colId xmlns:a16="http://schemas.microsoft.com/office/drawing/2014/main" val="3636045353"/>
                    </a:ext>
                  </a:extLst>
                </a:gridCol>
                <a:gridCol w="2901928">
                  <a:extLst>
                    <a:ext uri="{9D8B030D-6E8A-4147-A177-3AD203B41FA5}">
                      <a16:colId xmlns:a16="http://schemas.microsoft.com/office/drawing/2014/main" val="399954018"/>
                    </a:ext>
                  </a:extLst>
                </a:gridCol>
                <a:gridCol w="742096">
                  <a:extLst>
                    <a:ext uri="{9D8B030D-6E8A-4147-A177-3AD203B41FA5}">
                      <a16:colId xmlns:a16="http://schemas.microsoft.com/office/drawing/2014/main" val="580969040"/>
                    </a:ext>
                  </a:extLst>
                </a:gridCol>
                <a:gridCol w="742096">
                  <a:extLst>
                    <a:ext uri="{9D8B030D-6E8A-4147-A177-3AD203B41FA5}">
                      <a16:colId xmlns:a16="http://schemas.microsoft.com/office/drawing/2014/main" val="3347777262"/>
                    </a:ext>
                  </a:extLst>
                </a:gridCol>
                <a:gridCol w="742096">
                  <a:extLst>
                    <a:ext uri="{9D8B030D-6E8A-4147-A177-3AD203B41FA5}">
                      <a16:colId xmlns:a16="http://schemas.microsoft.com/office/drawing/2014/main" val="3038353080"/>
                    </a:ext>
                  </a:extLst>
                </a:gridCol>
                <a:gridCol w="664564">
                  <a:extLst>
                    <a:ext uri="{9D8B030D-6E8A-4147-A177-3AD203B41FA5}">
                      <a16:colId xmlns:a16="http://schemas.microsoft.com/office/drawing/2014/main" val="2698154276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1966411175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1990889927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47580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211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036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2.021.776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0873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420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959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8714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7161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8191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1460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7597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083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1603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604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1075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5626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9966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50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41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NACIONAL DEL SERVICIO CIVIL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5722D6D-63F9-41BA-A33D-CE723BF6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F10451-1DCF-4A37-83DE-AD2E08C33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88679"/>
              </p:ext>
            </p:extLst>
          </p:nvPr>
        </p:nvGraphicFramePr>
        <p:xfrm>
          <a:off x="500062" y="1955096"/>
          <a:ext cx="8032377" cy="1977962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653828305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3755086767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3851110916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1712526066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079019668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466906689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863465775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117394520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234551497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174335224"/>
                    </a:ext>
                  </a:extLst>
                </a:gridCol>
              </a:tblGrid>
              <a:tr h="170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271178"/>
                  </a:ext>
                </a:extLst>
              </a:tr>
              <a:tr h="2728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1617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1.388.492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32018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059864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55137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9670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089690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550413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775824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425713"/>
                  </a:ext>
                </a:extLst>
              </a:tr>
              <a:tr h="170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1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en febrero ascendió a </a:t>
            </a:r>
            <a:r>
              <a:rPr lang="es-CL" sz="1600" b="1" dirty="0">
                <a:latin typeface="+mn-lt"/>
              </a:rPr>
              <a:t>$34.134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6,8%</a:t>
            </a:r>
            <a:r>
              <a:rPr lang="es-CL" sz="1600" dirty="0">
                <a:latin typeface="+mn-lt"/>
              </a:rPr>
              <a:t> respecto al presupuesto inicial, erogación en línea con la registrada a igual mes del año 2017, levemente inferior en 0,1 puntos porcentuales respecto al gasto acumulado a igual periodo del año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considera modificaciones por </a:t>
            </a:r>
            <a:r>
              <a:rPr lang="es-CL" sz="1600" b="1" dirty="0">
                <a:latin typeface="+mn-lt"/>
              </a:rPr>
              <a:t>$345 millones</a:t>
            </a:r>
            <a:r>
              <a:rPr lang="es-CL" sz="1600" dirty="0">
                <a:latin typeface="+mn-lt"/>
              </a:rPr>
              <a:t>, incrementando principalmente los subtítulos 29 “adquisición de activos no financieros” ($2.266 millones); 23 “prestaciones de seguridad social” ($365 millones); y, 22 “bienes y servicios de consumo” ($179 millones); mientras que el subtítulo que presenta reducciones es el 21 “gastos en personal” ($2.570 millones)</a:t>
            </a:r>
            <a:r>
              <a:rPr lang="es-CL" sz="16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Respecto a los subtítulos, a la fecha el mayor gasto se registra en los subtítulo 34 “servicio de la deuda” con una ejecución de</a:t>
            </a:r>
            <a:r>
              <a:rPr lang="es-CL" sz="1600" b="1" dirty="0">
                <a:latin typeface="+mn-lt"/>
              </a:rPr>
              <a:t> 568,7%</a:t>
            </a:r>
            <a:r>
              <a:rPr lang="es-CL" sz="1600" dirty="0">
                <a:latin typeface="+mn-lt"/>
              </a:rPr>
              <a:t> gasto </a:t>
            </a:r>
            <a:r>
              <a:rPr lang="es-CL" sz="1600" dirty="0"/>
              <a:t>destinado a</a:t>
            </a:r>
            <a:r>
              <a:rPr lang="es-CL" sz="1600" dirty="0">
                <a:latin typeface="+mn-lt"/>
              </a:rPr>
              <a:t>l pago de las obligaciones devengadas al 31 de diciembre de 2017 </a:t>
            </a:r>
            <a:r>
              <a:rPr lang="es-CL" sz="1600" dirty="0"/>
              <a:t>(deuda flotante), de los cuales solo se registra </a:t>
            </a:r>
            <a:r>
              <a:rPr lang="es-CL" sz="1600" u="sng" dirty="0"/>
              <a:t>los Decretos modificatorios respectivos</a:t>
            </a:r>
            <a:r>
              <a:rPr lang="es-CL" sz="1600" dirty="0"/>
              <a:t> en </a:t>
            </a:r>
            <a:r>
              <a:rPr lang="es-CL" sz="1600" b="1" u="sng" dirty="0"/>
              <a:t>Unidad de Análisis Financiero.</a:t>
            </a:r>
            <a:r>
              <a:rPr lang="es-CL" sz="1600" dirty="0"/>
              <a:t> Por su parte, el subtítulo </a:t>
            </a:r>
            <a:r>
              <a:rPr lang="es-CL" sz="1600" dirty="0">
                <a:latin typeface="+mn-lt"/>
              </a:rPr>
              <a:t>23 “prestaciones de seguridad social” registra una ejecución de </a:t>
            </a:r>
            <a:r>
              <a:rPr lang="es-CL" sz="1600" b="1" dirty="0">
                <a:latin typeface="+mn-lt"/>
              </a:rPr>
              <a:t>1.684,1% </a:t>
            </a:r>
            <a:r>
              <a:rPr lang="es-CL" sz="1600" dirty="0">
                <a:latin typeface="+mn-lt"/>
              </a:rPr>
              <a:t>explicada por la aplicación de la ley de Incentivo al Retiro.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DE ANÁLISIS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3D6BF88-7942-4E98-A2B2-864C66D56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5A9234-7F30-4AA2-B85D-E8D622BC0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00420"/>
              </p:ext>
            </p:extLst>
          </p:nvPr>
        </p:nvGraphicFramePr>
        <p:xfrm>
          <a:off x="500062" y="1916426"/>
          <a:ext cx="8032377" cy="2234562"/>
        </p:xfrm>
        <a:graphic>
          <a:graphicData uri="http://schemas.openxmlformats.org/drawingml/2006/table">
            <a:tbl>
              <a:tblPr/>
              <a:tblGrid>
                <a:gridCol w="278902">
                  <a:extLst>
                    <a:ext uri="{9D8B030D-6E8A-4147-A177-3AD203B41FA5}">
                      <a16:colId xmlns:a16="http://schemas.microsoft.com/office/drawing/2014/main" val="83877853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1178944913"/>
                    </a:ext>
                  </a:extLst>
                </a:gridCol>
                <a:gridCol w="278902">
                  <a:extLst>
                    <a:ext uri="{9D8B030D-6E8A-4147-A177-3AD203B41FA5}">
                      <a16:colId xmlns:a16="http://schemas.microsoft.com/office/drawing/2014/main" val="3165706612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1701283235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86750605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275599948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054645325"/>
                    </a:ext>
                  </a:extLst>
                </a:gridCol>
                <a:gridCol w="669365">
                  <a:extLst>
                    <a:ext uri="{9D8B030D-6E8A-4147-A177-3AD203B41FA5}">
                      <a16:colId xmlns:a16="http://schemas.microsoft.com/office/drawing/2014/main" val="3563779756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863790000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249550060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6490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306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559.225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9683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389.425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0527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6892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671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437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9751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73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2113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9411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542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56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17: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CASINOS DE JUEGO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AACECF0-6125-44D3-9241-D53E4172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6AE6FD-76E8-4AA3-9E9C-1F46A2473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12950"/>
              </p:ext>
            </p:extLst>
          </p:nvPr>
        </p:nvGraphicFramePr>
        <p:xfrm>
          <a:off x="517238" y="2009452"/>
          <a:ext cx="8015203" cy="1887599"/>
        </p:xfrm>
        <a:graphic>
          <a:graphicData uri="http://schemas.openxmlformats.org/drawingml/2006/table">
            <a:tbl>
              <a:tblPr/>
              <a:tblGrid>
                <a:gridCol w="275626">
                  <a:extLst>
                    <a:ext uri="{9D8B030D-6E8A-4147-A177-3AD203B41FA5}">
                      <a16:colId xmlns:a16="http://schemas.microsoft.com/office/drawing/2014/main" val="458658415"/>
                    </a:ext>
                  </a:extLst>
                </a:gridCol>
                <a:gridCol w="275626">
                  <a:extLst>
                    <a:ext uri="{9D8B030D-6E8A-4147-A177-3AD203B41FA5}">
                      <a16:colId xmlns:a16="http://schemas.microsoft.com/office/drawing/2014/main" val="1100668851"/>
                    </a:ext>
                  </a:extLst>
                </a:gridCol>
                <a:gridCol w="275626">
                  <a:extLst>
                    <a:ext uri="{9D8B030D-6E8A-4147-A177-3AD203B41FA5}">
                      <a16:colId xmlns:a16="http://schemas.microsoft.com/office/drawing/2014/main" val="305922592"/>
                    </a:ext>
                  </a:extLst>
                </a:gridCol>
                <a:gridCol w="2888559">
                  <a:extLst>
                    <a:ext uri="{9D8B030D-6E8A-4147-A177-3AD203B41FA5}">
                      <a16:colId xmlns:a16="http://schemas.microsoft.com/office/drawing/2014/main" val="1558403236"/>
                    </a:ext>
                  </a:extLst>
                </a:gridCol>
                <a:gridCol w="738678">
                  <a:extLst>
                    <a:ext uri="{9D8B030D-6E8A-4147-A177-3AD203B41FA5}">
                      <a16:colId xmlns:a16="http://schemas.microsoft.com/office/drawing/2014/main" val="2756850110"/>
                    </a:ext>
                  </a:extLst>
                </a:gridCol>
                <a:gridCol w="738678">
                  <a:extLst>
                    <a:ext uri="{9D8B030D-6E8A-4147-A177-3AD203B41FA5}">
                      <a16:colId xmlns:a16="http://schemas.microsoft.com/office/drawing/2014/main" val="2914838596"/>
                    </a:ext>
                  </a:extLst>
                </a:gridCol>
                <a:gridCol w="738678">
                  <a:extLst>
                    <a:ext uri="{9D8B030D-6E8A-4147-A177-3AD203B41FA5}">
                      <a16:colId xmlns:a16="http://schemas.microsoft.com/office/drawing/2014/main" val="523854368"/>
                    </a:ext>
                  </a:extLst>
                </a:gridCol>
                <a:gridCol w="738678">
                  <a:extLst>
                    <a:ext uri="{9D8B030D-6E8A-4147-A177-3AD203B41FA5}">
                      <a16:colId xmlns:a16="http://schemas.microsoft.com/office/drawing/2014/main" val="159480598"/>
                    </a:ext>
                  </a:extLst>
                </a:gridCol>
                <a:gridCol w="672527">
                  <a:extLst>
                    <a:ext uri="{9D8B030D-6E8A-4147-A177-3AD203B41FA5}">
                      <a16:colId xmlns:a16="http://schemas.microsoft.com/office/drawing/2014/main" val="2928138854"/>
                    </a:ext>
                  </a:extLst>
                </a:gridCol>
                <a:gridCol w="672527">
                  <a:extLst>
                    <a:ext uri="{9D8B030D-6E8A-4147-A177-3AD203B41FA5}">
                      <a16:colId xmlns:a16="http://schemas.microsoft.com/office/drawing/2014/main" val="55468466"/>
                    </a:ext>
                  </a:extLst>
                </a:gridCol>
              </a:tblGrid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705593"/>
                  </a:ext>
                </a:extLst>
              </a:tr>
              <a:tr h="260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31895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743.031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5084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423.473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8798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1.441.743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1.386.909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03753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02981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1123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6657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13481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6710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23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DEFENSA DEL ESTADO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064B0460-1E27-4446-8CD2-E3B51B3F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EFB632-D3C0-42BF-A87C-A34C4F82D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12541"/>
              </p:ext>
            </p:extLst>
          </p:nvPr>
        </p:nvGraphicFramePr>
        <p:xfrm>
          <a:off x="500062" y="1992272"/>
          <a:ext cx="8032380" cy="1652755"/>
        </p:xfrm>
        <a:graphic>
          <a:graphicData uri="http://schemas.openxmlformats.org/drawingml/2006/table">
            <a:tbl>
              <a:tblPr/>
              <a:tblGrid>
                <a:gridCol w="276217">
                  <a:extLst>
                    <a:ext uri="{9D8B030D-6E8A-4147-A177-3AD203B41FA5}">
                      <a16:colId xmlns:a16="http://schemas.microsoft.com/office/drawing/2014/main" val="711607691"/>
                    </a:ext>
                  </a:extLst>
                </a:gridCol>
                <a:gridCol w="276217">
                  <a:extLst>
                    <a:ext uri="{9D8B030D-6E8A-4147-A177-3AD203B41FA5}">
                      <a16:colId xmlns:a16="http://schemas.microsoft.com/office/drawing/2014/main" val="2887744864"/>
                    </a:ext>
                  </a:extLst>
                </a:gridCol>
                <a:gridCol w="276217">
                  <a:extLst>
                    <a:ext uri="{9D8B030D-6E8A-4147-A177-3AD203B41FA5}">
                      <a16:colId xmlns:a16="http://schemas.microsoft.com/office/drawing/2014/main" val="2429577226"/>
                    </a:ext>
                  </a:extLst>
                </a:gridCol>
                <a:gridCol w="2894749">
                  <a:extLst>
                    <a:ext uri="{9D8B030D-6E8A-4147-A177-3AD203B41FA5}">
                      <a16:colId xmlns:a16="http://schemas.microsoft.com/office/drawing/2014/main" val="2982998160"/>
                    </a:ext>
                  </a:extLst>
                </a:gridCol>
                <a:gridCol w="740261">
                  <a:extLst>
                    <a:ext uri="{9D8B030D-6E8A-4147-A177-3AD203B41FA5}">
                      <a16:colId xmlns:a16="http://schemas.microsoft.com/office/drawing/2014/main" val="1220251966"/>
                    </a:ext>
                  </a:extLst>
                </a:gridCol>
                <a:gridCol w="740261">
                  <a:extLst>
                    <a:ext uri="{9D8B030D-6E8A-4147-A177-3AD203B41FA5}">
                      <a16:colId xmlns:a16="http://schemas.microsoft.com/office/drawing/2014/main" val="2454198689"/>
                    </a:ext>
                  </a:extLst>
                </a:gridCol>
                <a:gridCol w="740261">
                  <a:extLst>
                    <a:ext uri="{9D8B030D-6E8A-4147-A177-3AD203B41FA5}">
                      <a16:colId xmlns:a16="http://schemas.microsoft.com/office/drawing/2014/main" val="1043764397"/>
                    </a:ext>
                  </a:extLst>
                </a:gridCol>
                <a:gridCol w="740261">
                  <a:extLst>
                    <a:ext uri="{9D8B030D-6E8A-4147-A177-3AD203B41FA5}">
                      <a16:colId xmlns:a16="http://schemas.microsoft.com/office/drawing/2014/main" val="2144122170"/>
                    </a:ext>
                  </a:extLst>
                </a:gridCol>
                <a:gridCol w="673968">
                  <a:extLst>
                    <a:ext uri="{9D8B030D-6E8A-4147-A177-3AD203B41FA5}">
                      <a16:colId xmlns:a16="http://schemas.microsoft.com/office/drawing/2014/main" val="2001087439"/>
                    </a:ext>
                  </a:extLst>
                </a:gridCol>
                <a:gridCol w="673968">
                  <a:extLst>
                    <a:ext uri="{9D8B030D-6E8A-4147-A177-3AD203B41FA5}">
                      <a16:colId xmlns:a16="http://schemas.microsoft.com/office/drawing/2014/main" val="2744276057"/>
                    </a:ext>
                  </a:extLst>
                </a:gridCol>
              </a:tblGrid>
              <a:tr h="17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383539"/>
                  </a:ext>
                </a:extLst>
              </a:tr>
              <a:tr h="2754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03967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3.241.548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498658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2.928.979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645710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149.004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341215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941577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71983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38972"/>
                  </a:ext>
                </a:extLst>
              </a:tr>
              <a:tr h="17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54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PARA EL MERCADO FINANCIERO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5B82FF6-F108-4A54-B3DA-8FCF3607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71B16A-40CE-4E63-879D-EC934D70A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20370"/>
              </p:ext>
            </p:extLst>
          </p:nvPr>
        </p:nvGraphicFramePr>
        <p:xfrm>
          <a:off x="484094" y="1973992"/>
          <a:ext cx="8048346" cy="2701219"/>
        </p:xfrm>
        <a:graphic>
          <a:graphicData uri="http://schemas.openxmlformats.org/drawingml/2006/table">
            <a:tbl>
              <a:tblPr/>
              <a:tblGrid>
                <a:gridCol w="276766">
                  <a:extLst>
                    <a:ext uri="{9D8B030D-6E8A-4147-A177-3AD203B41FA5}">
                      <a16:colId xmlns:a16="http://schemas.microsoft.com/office/drawing/2014/main" val="2953484132"/>
                    </a:ext>
                  </a:extLst>
                </a:gridCol>
                <a:gridCol w="276766">
                  <a:extLst>
                    <a:ext uri="{9D8B030D-6E8A-4147-A177-3AD203B41FA5}">
                      <a16:colId xmlns:a16="http://schemas.microsoft.com/office/drawing/2014/main" val="1386679382"/>
                    </a:ext>
                  </a:extLst>
                </a:gridCol>
                <a:gridCol w="276766">
                  <a:extLst>
                    <a:ext uri="{9D8B030D-6E8A-4147-A177-3AD203B41FA5}">
                      <a16:colId xmlns:a16="http://schemas.microsoft.com/office/drawing/2014/main" val="2149311276"/>
                    </a:ext>
                  </a:extLst>
                </a:gridCol>
                <a:gridCol w="2900504">
                  <a:extLst>
                    <a:ext uri="{9D8B030D-6E8A-4147-A177-3AD203B41FA5}">
                      <a16:colId xmlns:a16="http://schemas.microsoft.com/office/drawing/2014/main" val="1694903779"/>
                    </a:ext>
                  </a:extLst>
                </a:gridCol>
                <a:gridCol w="741732">
                  <a:extLst>
                    <a:ext uri="{9D8B030D-6E8A-4147-A177-3AD203B41FA5}">
                      <a16:colId xmlns:a16="http://schemas.microsoft.com/office/drawing/2014/main" val="3996477655"/>
                    </a:ext>
                  </a:extLst>
                </a:gridCol>
                <a:gridCol w="741732">
                  <a:extLst>
                    <a:ext uri="{9D8B030D-6E8A-4147-A177-3AD203B41FA5}">
                      <a16:colId xmlns:a16="http://schemas.microsoft.com/office/drawing/2014/main" val="3515376151"/>
                    </a:ext>
                  </a:extLst>
                </a:gridCol>
                <a:gridCol w="741732">
                  <a:extLst>
                    <a:ext uri="{9D8B030D-6E8A-4147-A177-3AD203B41FA5}">
                      <a16:colId xmlns:a16="http://schemas.microsoft.com/office/drawing/2014/main" val="2655835405"/>
                    </a:ext>
                  </a:extLst>
                </a:gridCol>
                <a:gridCol w="741732">
                  <a:extLst>
                    <a:ext uri="{9D8B030D-6E8A-4147-A177-3AD203B41FA5}">
                      <a16:colId xmlns:a16="http://schemas.microsoft.com/office/drawing/2014/main" val="3532335522"/>
                    </a:ext>
                  </a:extLst>
                </a:gridCol>
                <a:gridCol w="675308">
                  <a:extLst>
                    <a:ext uri="{9D8B030D-6E8A-4147-A177-3AD203B41FA5}">
                      <a16:colId xmlns:a16="http://schemas.microsoft.com/office/drawing/2014/main" val="1877764858"/>
                    </a:ext>
                  </a:extLst>
                </a:gridCol>
                <a:gridCol w="675308">
                  <a:extLst>
                    <a:ext uri="{9D8B030D-6E8A-4147-A177-3AD203B41FA5}">
                      <a16:colId xmlns:a16="http://schemas.microsoft.com/office/drawing/2014/main" val="1903285752"/>
                    </a:ext>
                  </a:extLst>
                </a:gridCol>
              </a:tblGrid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290976"/>
                  </a:ext>
                </a:extLst>
              </a:tr>
              <a:tr h="260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7642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2.520.971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8726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2.325.466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3206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177.730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62710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49871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40540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6697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34618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00571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9350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4921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84225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84461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1577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64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75,3%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(36,9%),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(14%), el </a:t>
            </a:r>
            <a:r>
              <a:rPr lang="es-CL" sz="1600" b="1" dirty="0"/>
              <a:t>Servicio de Tesorería </a:t>
            </a:r>
            <a:r>
              <a:rPr lang="es-CL" sz="1600" dirty="0"/>
              <a:t>(10,8%)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(13,5%), los que al mes de febrero alcanzaron niveles de ejecución de </a:t>
            </a:r>
            <a:r>
              <a:rPr lang="es-CL" sz="1600" b="1" dirty="0"/>
              <a:t>22%, 16,8%, 16,6% y 4,4%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</a:t>
            </a:r>
            <a:r>
              <a:rPr lang="es-CL" sz="1600" b="1" dirty="0"/>
              <a:t>Sistema Integrado de Comercio Exterior (SICEX) </a:t>
            </a:r>
            <a:r>
              <a:rPr lang="es-CL" sz="1600" dirty="0"/>
              <a:t>es el programa que presenta el mayor avance con un 25,2%, explicado principalmente por el gasto en “servicio de la deuda” que a la fecha observa una ejecución de $776 millones, gasto que representa el 94,4% de la erogación efectuada a la fecha en el Programa.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Finalmente, el </a:t>
            </a:r>
            <a:r>
              <a:rPr lang="es-CL" sz="1600" b="1" dirty="0"/>
              <a:t>Programa Exportación de Servicios </a:t>
            </a:r>
            <a:r>
              <a:rPr lang="es-CL" sz="1600" dirty="0"/>
              <a:t>es el que presenta la erogación menor con un 0,2%.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0EE8BD-33FE-44BD-92D2-825EBC1BA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52632"/>
              </p:ext>
            </p:extLst>
          </p:nvPr>
        </p:nvGraphicFramePr>
        <p:xfrm>
          <a:off x="500062" y="1868117"/>
          <a:ext cx="8032375" cy="2496982"/>
        </p:xfrm>
        <a:graphic>
          <a:graphicData uri="http://schemas.openxmlformats.org/drawingml/2006/table">
            <a:tbl>
              <a:tblPr/>
              <a:tblGrid>
                <a:gridCol w="789973">
                  <a:extLst>
                    <a:ext uri="{9D8B030D-6E8A-4147-A177-3AD203B41FA5}">
                      <a16:colId xmlns:a16="http://schemas.microsoft.com/office/drawing/2014/main" val="3805314210"/>
                    </a:ext>
                  </a:extLst>
                </a:gridCol>
                <a:gridCol w="2644052">
                  <a:extLst>
                    <a:ext uri="{9D8B030D-6E8A-4147-A177-3AD203B41FA5}">
                      <a16:colId xmlns:a16="http://schemas.microsoft.com/office/drawing/2014/main" val="2986209637"/>
                    </a:ext>
                  </a:extLst>
                </a:gridCol>
                <a:gridCol w="789973">
                  <a:extLst>
                    <a:ext uri="{9D8B030D-6E8A-4147-A177-3AD203B41FA5}">
                      <a16:colId xmlns:a16="http://schemas.microsoft.com/office/drawing/2014/main" val="786631170"/>
                    </a:ext>
                  </a:extLst>
                </a:gridCol>
                <a:gridCol w="789973">
                  <a:extLst>
                    <a:ext uri="{9D8B030D-6E8A-4147-A177-3AD203B41FA5}">
                      <a16:colId xmlns:a16="http://schemas.microsoft.com/office/drawing/2014/main" val="1088531791"/>
                    </a:ext>
                  </a:extLst>
                </a:gridCol>
                <a:gridCol w="789973">
                  <a:extLst>
                    <a:ext uri="{9D8B030D-6E8A-4147-A177-3AD203B41FA5}">
                      <a16:colId xmlns:a16="http://schemas.microsoft.com/office/drawing/2014/main" val="2202717700"/>
                    </a:ext>
                  </a:extLst>
                </a:gridCol>
                <a:gridCol w="789973">
                  <a:extLst>
                    <a:ext uri="{9D8B030D-6E8A-4147-A177-3AD203B41FA5}">
                      <a16:colId xmlns:a16="http://schemas.microsoft.com/office/drawing/2014/main" val="3394880341"/>
                    </a:ext>
                  </a:extLst>
                </a:gridCol>
                <a:gridCol w="719229">
                  <a:extLst>
                    <a:ext uri="{9D8B030D-6E8A-4147-A177-3AD203B41FA5}">
                      <a16:colId xmlns:a16="http://schemas.microsoft.com/office/drawing/2014/main" val="2958488833"/>
                    </a:ext>
                  </a:extLst>
                </a:gridCol>
                <a:gridCol w="719229">
                  <a:extLst>
                    <a:ext uri="{9D8B030D-6E8A-4147-A177-3AD203B41FA5}">
                      <a16:colId xmlns:a16="http://schemas.microsoft.com/office/drawing/2014/main" val="3392032586"/>
                    </a:ext>
                  </a:extLst>
                </a:gridCol>
              </a:tblGrid>
              <a:tr h="18671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49942"/>
                  </a:ext>
                </a:extLst>
              </a:tr>
              <a:tr h="4431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03848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500.945.726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501.290.983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345.257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83.541.808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813039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346.094.259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343.523.989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-2.570.270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52.183.429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696743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68.240.360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68.419.026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7.922.775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234480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6.151.961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1684,1%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136755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20.941.678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20.941.678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2.049.707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84091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609796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89917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13.065.155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15.331.655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914.286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698951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301498"/>
                  </a:ext>
                </a:extLst>
              </a:tr>
              <a:tr h="18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2.467.092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2.517.324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14.316.475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97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Hacienda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28764970-A4C6-49A3-9892-D10C3C36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A0B41A-52F8-4940-8E9E-6ACB2B9D4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6" y="1882101"/>
            <a:ext cx="4087440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7CECDA-234F-4A81-AA27-57413C902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221" y="1882101"/>
            <a:ext cx="4087441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C691897D-A044-4029-ACFC-A70D9332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01D9D4-6926-48A8-A6C2-228D63CA1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101571"/>
              </p:ext>
            </p:extLst>
          </p:nvPr>
        </p:nvGraphicFramePr>
        <p:xfrm>
          <a:off x="500062" y="1700808"/>
          <a:ext cx="8032379" cy="3911720"/>
        </p:xfrm>
        <a:graphic>
          <a:graphicData uri="http://schemas.openxmlformats.org/drawingml/2006/table">
            <a:tbl>
              <a:tblPr/>
              <a:tblGrid>
                <a:gridCol w="302311">
                  <a:extLst>
                    <a:ext uri="{9D8B030D-6E8A-4147-A177-3AD203B41FA5}">
                      <a16:colId xmlns:a16="http://schemas.microsoft.com/office/drawing/2014/main" val="852724262"/>
                    </a:ext>
                  </a:extLst>
                </a:gridCol>
                <a:gridCol w="302311">
                  <a:extLst>
                    <a:ext uri="{9D8B030D-6E8A-4147-A177-3AD203B41FA5}">
                      <a16:colId xmlns:a16="http://schemas.microsoft.com/office/drawing/2014/main" val="932412257"/>
                    </a:ext>
                  </a:extLst>
                </a:gridCol>
                <a:gridCol w="2711721">
                  <a:extLst>
                    <a:ext uri="{9D8B030D-6E8A-4147-A177-3AD203B41FA5}">
                      <a16:colId xmlns:a16="http://schemas.microsoft.com/office/drawing/2014/main" val="4185059255"/>
                    </a:ext>
                  </a:extLst>
                </a:gridCol>
                <a:gridCol w="810191">
                  <a:extLst>
                    <a:ext uri="{9D8B030D-6E8A-4147-A177-3AD203B41FA5}">
                      <a16:colId xmlns:a16="http://schemas.microsoft.com/office/drawing/2014/main" val="1003792632"/>
                    </a:ext>
                  </a:extLst>
                </a:gridCol>
                <a:gridCol w="810191">
                  <a:extLst>
                    <a:ext uri="{9D8B030D-6E8A-4147-A177-3AD203B41FA5}">
                      <a16:colId xmlns:a16="http://schemas.microsoft.com/office/drawing/2014/main" val="783142194"/>
                    </a:ext>
                  </a:extLst>
                </a:gridCol>
                <a:gridCol w="810191">
                  <a:extLst>
                    <a:ext uri="{9D8B030D-6E8A-4147-A177-3AD203B41FA5}">
                      <a16:colId xmlns:a16="http://schemas.microsoft.com/office/drawing/2014/main" val="1092549950"/>
                    </a:ext>
                  </a:extLst>
                </a:gridCol>
                <a:gridCol w="810191">
                  <a:extLst>
                    <a:ext uri="{9D8B030D-6E8A-4147-A177-3AD203B41FA5}">
                      <a16:colId xmlns:a16="http://schemas.microsoft.com/office/drawing/2014/main" val="3678471316"/>
                    </a:ext>
                  </a:extLst>
                </a:gridCol>
                <a:gridCol w="737636">
                  <a:extLst>
                    <a:ext uri="{9D8B030D-6E8A-4147-A177-3AD203B41FA5}">
                      <a16:colId xmlns:a16="http://schemas.microsoft.com/office/drawing/2014/main" val="424077068"/>
                    </a:ext>
                  </a:extLst>
                </a:gridCol>
                <a:gridCol w="737636">
                  <a:extLst>
                    <a:ext uri="{9D8B030D-6E8A-4147-A177-3AD203B41FA5}">
                      <a16:colId xmlns:a16="http://schemas.microsoft.com/office/drawing/2014/main" val="2468457813"/>
                    </a:ext>
                  </a:extLst>
                </a:gridCol>
              </a:tblGrid>
              <a:tr h="184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88404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572387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34.989.066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34.989.066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4.179.570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882269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y Administración General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883.465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1661"/>
                  </a:ext>
                </a:extLst>
              </a:tr>
              <a:tr h="295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Unidad Administradora de los Tribunales Tributarios y Aduaneros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1.266.028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207519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Integrado de Comercio Exterior (SICEX)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821.292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629254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Modernización Sector Público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1.197.604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474536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Exportación de Servicios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783088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21.241.124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295.025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5.252.971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412379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40.866.521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86085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11.859.163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937840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9.062.834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10318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1.097.738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718084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13176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3.000.151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28292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1.388.492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370087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3.436.659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559.225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644326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743.031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01772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3.241.548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957710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2.520.971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96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D2AA644-0A10-4832-841D-BB90112D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C19AF4-CB02-4EEA-82D2-8B266DA95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6794"/>
              </p:ext>
            </p:extLst>
          </p:nvPr>
        </p:nvGraphicFramePr>
        <p:xfrm>
          <a:off x="500063" y="1877223"/>
          <a:ext cx="8032379" cy="3154676"/>
        </p:xfrm>
        <a:graphic>
          <a:graphicData uri="http://schemas.openxmlformats.org/drawingml/2006/table">
            <a:tbl>
              <a:tblPr/>
              <a:tblGrid>
                <a:gridCol w="278903">
                  <a:extLst>
                    <a:ext uri="{9D8B030D-6E8A-4147-A177-3AD203B41FA5}">
                      <a16:colId xmlns:a16="http://schemas.microsoft.com/office/drawing/2014/main" val="3105799160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1143278449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1418946780"/>
                    </a:ext>
                  </a:extLst>
                </a:gridCol>
                <a:gridCol w="2922893">
                  <a:extLst>
                    <a:ext uri="{9D8B030D-6E8A-4147-A177-3AD203B41FA5}">
                      <a16:colId xmlns:a16="http://schemas.microsoft.com/office/drawing/2014/main" val="2525253342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056182240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1740978188"/>
                    </a:ext>
                  </a:extLst>
                </a:gridCol>
                <a:gridCol w="747457">
                  <a:extLst>
                    <a:ext uri="{9D8B030D-6E8A-4147-A177-3AD203B41FA5}">
                      <a16:colId xmlns:a16="http://schemas.microsoft.com/office/drawing/2014/main" val="3250449048"/>
                    </a:ext>
                  </a:extLst>
                </a:gridCol>
                <a:gridCol w="669364">
                  <a:extLst>
                    <a:ext uri="{9D8B030D-6E8A-4147-A177-3AD203B41FA5}">
                      <a16:colId xmlns:a16="http://schemas.microsoft.com/office/drawing/2014/main" val="3206343555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3389269791"/>
                    </a:ext>
                  </a:extLst>
                </a:gridCol>
                <a:gridCol w="680521">
                  <a:extLst>
                    <a:ext uri="{9D8B030D-6E8A-4147-A177-3AD203B41FA5}">
                      <a16:colId xmlns:a16="http://schemas.microsoft.com/office/drawing/2014/main" val="107300380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8394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277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883.465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004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688.882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768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2319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8706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406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125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768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4295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2955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8155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Fondos Soberanos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2370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- OCDE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168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561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058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9023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7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06: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UNIDAD ADMINISTRADORA DE LOS TRIBUNALES TRIBUTARIOS Y ADUANEROS 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73EE509-E3EE-491C-B9BF-7FF9E7B18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BF8994-FB19-4C94-8E49-2A548C922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79915"/>
              </p:ext>
            </p:extLst>
          </p:nvPr>
        </p:nvGraphicFramePr>
        <p:xfrm>
          <a:off x="500094" y="1972840"/>
          <a:ext cx="8032344" cy="1413032"/>
        </p:xfrm>
        <a:graphic>
          <a:graphicData uri="http://schemas.openxmlformats.org/drawingml/2006/table">
            <a:tbl>
              <a:tblPr/>
              <a:tblGrid>
                <a:gridCol w="278901">
                  <a:extLst>
                    <a:ext uri="{9D8B030D-6E8A-4147-A177-3AD203B41FA5}">
                      <a16:colId xmlns:a16="http://schemas.microsoft.com/office/drawing/2014/main" val="1366654762"/>
                    </a:ext>
                  </a:extLst>
                </a:gridCol>
                <a:gridCol w="278901">
                  <a:extLst>
                    <a:ext uri="{9D8B030D-6E8A-4147-A177-3AD203B41FA5}">
                      <a16:colId xmlns:a16="http://schemas.microsoft.com/office/drawing/2014/main" val="3098007257"/>
                    </a:ext>
                  </a:extLst>
                </a:gridCol>
                <a:gridCol w="278901">
                  <a:extLst>
                    <a:ext uri="{9D8B030D-6E8A-4147-A177-3AD203B41FA5}">
                      <a16:colId xmlns:a16="http://schemas.microsoft.com/office/drawing/2014/main" val="1889949334"/>
                    </a:ext>
                  </a:extLst>
                </a:gridCol>
                <a:gridCol w="2922881">
                  <a:extLst>
                    <a:ext uri="{9D8B030D-6E8A-4147-A177-3AD203B41FA5}">
                      <a16:colId xmlns:a16="http://schemas.microsoft.com/office/drawing/2014/main" val="2134020782"/>
                    </a:ext>
                  </a:extLst>
                </a:gridCol>
                <a:gridCol w="747454">
                  <a:extLst>
                    <a:ext uri="{9D8B030D-6E8A-4147-A177-3AD203B41FA5}">
                      <a16:colId xmlns:a16="http://schemas.microsoft.com/office/drawing/2014/main" val="808473616"/>
                    </a:ext>
                  </a:extLst>
                </a:gridCol>
                <a:gridCol w="747454">
                  <a:extLst>
                    <a:ext uri="{9D8B030D-6E8A-4147-A177-3AD203B41FA5}">
                      <a16:colId xmlns:a16="http://schemas.microsoft.com/office/drawing/2014/main" val="2436280590"/>
                    </a:ext>
                  </a:extLst>
                </a:gridCol>
                <a:gridCol w="747454">
                  <a:extLst>
                    <a:ext uri="{9D8B030D-6E8A-4147-A177-3AD203B41FA5}">
                      <a16:colId xmlns:a16="http://schemas.microsoft.com/office/drawing/2014/main" val="906005908"/>
                    </a:ext>
                  </a:extLst>
                </a:gridCol>
                <a:gridCol w="669362">
                  <a:extLst>
                    <a:ext uri="{9D8B030D-6E8A-4147-A177-3AD203B41FA5}">
                      <a16:colId xmlns:a16="http://schemas.microsoft.com/office/drawing/2014/main" val="1884228886"/>
                    </a:ext>
                  </a:extLst>
                </a:gridCol>
                <a:gridCol w="680518">
                  <a:extLst>
                    <a:ext uri="{9D8B030D-6E8A-4147-A177-3AD203B41FA5}">
                      <a16:colId xmlns:a16="http://schemas.microsoft.com/office/drawing/2014/main" val="26142403"/>
                    </a:ext>
                  </a:extLst>
                </a:gridCol>
                <a:gridCol w="680518">
                  <a:extLst>
                    <a:ext uri="{9D8B030D-6E8A-4147-A177-3AD203B41FA5}">
                      <a16:colId xmlns:a16="http://schemas.microsoft.com/office/drawing/2014/main" val="3255657956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73807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2185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1.266.028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1810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191.570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928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482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1.062.778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464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1.062.778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4315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1.062.778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73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08,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INTEGRADO DE COMERCIO EXTERIOR (SICEX)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9B50637-679F-483E-A151-61BE025E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24717B-94A3-4DF7-9870-58DFB0970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22049"/>
              </p:ext>
            </p:extLst>
          </p:nvPr>
        </p:nvGraphicFramePr>
        <p:xfrm>
          <a:off x="524102" y="1916832"/>
          <a:ext cx="8008339" cy="1905950"/>
        </p:xfrm>
        <a:graphic>
          <a:graphicData uri="http://schemas.openxmlformats.org/drawingml/2006/table">
            <a:tbl>
              <a:tblPr/>
              <a:tblGrid>
                <a:gridCol w="278068">
                  <a:extLst>
                    <a:ext uri="{9D8B030D-6E8A-4147-A177-3AD203B41FA5}">
                      <a16:colId xmlns:a16="http://schemas.microsoft.com/office/drawing/2014/main" val="1499508455"/>
                    </a:ext>
                  </a:extLst>
                </a:gridCol>
                <a:gridCol w="278068">
                  <a:extLst>
                    <a:ext uri="{9D8B030D-6E8A-4147-A177-3AD203B41FA5}">
                      <a16:colId xmlns:a16="http://schemas.microsoft.com/office/drawing/2014/main" val="420018119"/>
                    </a:ext>
                  </a:extLst>
                </a:gridCol>
                <a:gridCol w="278068">
                  <a:extLst>
                    <a:ext uri="{9D8B030D-6E8A-4147-A177-3AD203B41FA5}">
                      <a16:colId xmlns:a16="http://schemas.microsoft.com/office/drawing/2014/main" val="2935895987"/>
                    </a:ext>
                  </a:extLst>
                </a:gridCol>
                <a:gridCol w="2914145">
                  <a:extLst>
                    <a:ext uri="{9D8B030D-6E8A-4147-A177-3AD203B41FA5}">
                      <a16:colId xmlns:a16="http://schemas.microsoft.com/office/drawing/2014/main" val="3598693659"/>
                    </a:ext>
                  </a:extLst>
                </a:gridCol>
                <a:gridCol w="745220">
                  <a:extLst>
                    <a:ext uri="{9D8B030D-6E8A-4147-A177-3AD203B41FA5}">
                      <a16:colId xmlns:a16="http://schemas.microsoft.com/office/drawing/2014/main" val="2583352169"/>
                    </a:ext>
                  </a:extLst>
                </a:gridCol>
                <a:gridCol w="745220">
                  <a:extLst>
                    <a:ext uri="{9D8B030D-6E8A-4147-A177-3AD203B41FA5}">
                      <a16:colId xmlns:a16="http://schemas.microsoft.com/office/drawing/2014/main" val="16282448"/>
                    </a:ext>
                  </a:extLst>
                </a:gridCol>
                <a:gridCol w="745220">
                  <a:extLst>
                    <a:ext uri="{9D8B030D-6E8A-4147-A177-3AD203B41FA5}">
                      <a16:colId xmlns:a16="http://schemas.microsoft.com/office/drawing/2014/main" val="674376591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94484251"/>
                    </a:ext>
                  </a:extLst>
                </a:gridCol>
                <a:gridCol w="678484">
                  <a:extLst>
                    <a:ext uri="{9D8B030D-6E8A-4147-A177-3AD203B41FA5}">
                      <a16:colId xmlns:a16="http://schemas.microsoft.com/office/drawing/2014/main" val="598154263"/>
                    </a:ext>
                  </a:extLst>
                </a:gridCol>
                <a:gridCol w="678484">
                  <a:extLst>
                    <a:ext uri="{9D8B030D-6E8A-4147-A177-3AD203B41FA5}">
                      <a16:colId xmlns:a16="http://schemas.microsoft.com/office/drawing/2014/main" val="3023720058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59120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0535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821.292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6103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5308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353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2508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306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7181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1048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4503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67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5108</Words>
  <Application>Microsoft Office PowerPoint</Application>
  <PresentationFormat>Presentación en pantalla (4:3)</PresentationFormat>
  <Paragraphs>2787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febrero de 2018 Partida 08: MINISTERIO DE HACIENDA</vt:lpstr>
      <vt:lpstr>Ejecución Presupuestaria de Gastos del Ministerio de Hacienda  acumulada al mes de febrero de 2018</vt:lpstr>
      <vt:lpstr>Presentación de PowerPoint</vt:lpstr>
      <vt:lpstr>Ejecución Presupuestaria de Gastos del Ministerio de Hacienda  acumulada al mes de febrero de 2018</vt:lpstr>
      <vt:lpstr>Ejecución Presupuestaria de Gastos del Ministerio de Hacienda  acumulada al mes de febrero de 2018</vt:lpstr>
      <vt:lpstr>Ejecución Presupuestaria de Gastos Partida 08, Resumen por Capítulos acumulada al mes de febrero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176</cp:revision>
  <cp:lastPrinted>2016-07-04T14:42:46Z</cp:lastPrinted>
  <dcterms:created xsi:type="dcterms:W3CDTF">2016-06-23T13:38:47Z</dcterms:created>
  <dcterms:modified xsi:type="dcterms:W3CDTF">2018-08-10T12:09:47Z</dcterms:modified>
</cp:coreProperties>
</file>