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6"/>
  </p:notesMasterIdLst>
  <p:handoutMasterIdLst>
    <p:handoutMasterId r:id="rId27"/>
  </p:handoutMasterIdLst>
  <p:sldIdLst>
    <p:sldId id="256" r:id="rId3"/>
    <p:sldId id="298" r:id="rId4"/>
    <p:sldId id="299" r:id="rId5"/>
    <p:sldId id="264" r:id="rId6"/>
    <p:sldId id="300" r:id="rId7"/>
    <p:sldId id="263" r:id="rId8"/>
    <p:sldId id="265" r:id="rId9"/>
    <p:sldId id="267" r:id="rId10"/>
    <p:sldId id="268" r:id="rId11"/>
    <p:sldId id="269" r:id="rId12"/>
    <p:sldId id="301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72" r:id="rId21"/>
    <p:sldId id="280" r:id="rId22"/>
    <p:sldId id="281" r:id="rId23"/>
    <p:sldId id="282" r:id="rId24"/>
    <p:sldId id="302" r:id="rId2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9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febrero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HACIENDA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19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01, Programa 08: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DE MODERNIZACIÓN SECTOR PÚBLICO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5205A40-097F-4D96-8F5A-DB21CC332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161D84E-7B94-4FA5-904C-353EECD462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922203"/>
              </p:ext>
            </p:extLst>
          </p:nvPr>
        </p:nvGraphicFramePr>
        <p:xfrm>
          <a:off x="513360" y="1913220"/>
          <a:ext cx="8019082" cy="3483288"/>
        </p:xfrm>
        <a:graphic>
          <a:graphicData uri="http://schemas.openxmlformats.org/drawingml/2006/table">
            <a:tbl>
              <a:tblPr/>
              <a:tblGrid>
                <a:gridCol w="278441">
                  <a:extLst>
                    <a:ext uri="{9D8B030D-6E8A-4147-A177-3AD203B41FA5}">
                      <a16:colId xmlns:a16="http://schemas.microsoft.com/office/drawing/2014/main" val="485572850"/>
                    </a:ext>
                  </a:extLst>
                </a:gridCol>
                <a:gridCol w="278441">
                  <a:extLst>
                    <a:ext uri="{9D8B030D-6E8A-4147-A177-3AD203B41FA5}">
                      <a16:colId xmlns:a16="http://schemas.microsoft.com/office/drawing/2014/main" val="1059049593"/>
                    </a:ext>
                  </a:extLst>
                </a:gridCol>
                <a:gridCol w="278441">
                  <a:extLst>
                    <a:ext uri="{9D8B030D-6E8A-4147-A177-3AD203B41FA5}">
                      <a16:colId xmlns:a16="http://schemas.microsoft.com/office/drawing/2014/main" val="750329829"/>
                    </a:ext>
                  </a:extLst>
                </a:gridCol>
                <a:gridCol w="2918053">
                  <a:extLst>
                    <a:ext uri="{9D8B030D-6E8A-4147-A177-3AD203B41FA5}">
                      <a16:colId xmlns:a16="http://schemas.microsoft.com/office/drawing/2014/main" val="1622624989"/>
                    </a:ext>
                  </a:extLst>
                </a:gridCol>
                <a:gridCol w="746220">
                  <a:extLst>
                    <a:ext uri="{9D8B030D-6E8A-4147-A177-3AD203B41FA5}">
                      <a16:colId xmlns:a16="http://schemas.microsoft.com/office/drawing/2014/main" val="1459589368"/>
                    </a:ext>
                  </a:extLst>
                </a:gridCol>
                <a:gridCol w="746220">
                  <a:extLst>
                    <a:ext uri="{9D8B030D-6E8A-4147-A177-3AD203B41FA5}">
                      <a16:colId xmlns:a16="http://schemas.microsoft.com/office/drawing/2014/main" val="3680922089"/>
                    </a:ext>
                  </a:extLst>
                </a:gridCol>
                <a:gridCol w="746220">
                  <a:extLst>
                    <a:ext uri="{9D8B030D-6E8A-4147-A177-3AD203B41FA5}">
                      <a16:colId xmlns:a16="http://schemas.microsoft.com/office/drawing/2014/main" val="4122037346"/>
                    </a:ext>
                  </a:extLst>
                </a:gridCol>
                <a:gridCol w="668256">
                  <a:extLst>
                    <a:ext uri="{9D8B030D-6E8A-4147-A177-3AD203B41FA5}">
                      <a16:colId xmlns:a16="http://schemas.microsoft.com/office/drawing/2014/main" val="4192108198"/>
                    </a:ext>
                  </a:extLst>
                </a:gridCol>
                <a:gridCol w="679395">
                  <a:extLst>
                    <a:ext uri="{9D8B030D-6E8A-4147-A177-3AD203B41FA5}">
                      <a16:colId xmlns:a16="http://schemas.microsoft.com/office/drawing/2014/main" val="1495604420"/>
                    </a:ext>
                  </a:extLst>
                </a:gridCol>
                <a:gridCol w="679395">
                  <a:extLst>
                    <a:ext uri="{9D8B030D-6E8A-4147-A177-3AD203B41FA5}">
                      <a16:colId xmlns:a16="http://schemas.microsoft.com/office/drawing/2014/main" val="3875437368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215468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98546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9.054.085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9.054.085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1.197.604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97888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371.793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371.793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49.694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82400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450.973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450.973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86043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7.899.078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7.899.078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1.019.343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87209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7.388.495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7.388.495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1.019.343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53760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1.595.222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1.595.222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104.897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26391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Consumidor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622.075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622.075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118.200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16458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Compras y Contrataciones Públicas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1.792.592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1.792.592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230.407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77246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Seguridad Social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1.093.753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1.093.753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224.102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53153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1.546.630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1.546.630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228.520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458508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Chile Atiende-Secretaría General de la Presidencia de la República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113.217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53255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09415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93101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41915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Técnica OCDE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86944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332.241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332.241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126.253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7378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232.489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232.489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69.272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9549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99.752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431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01, Programa 09: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EXPORTACIÓN DE SERVICIOS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94ED209-2B20-46BB-B8CB-0DCF03938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0928BF0-81F3-4688-95A7-EEC01E1F18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67197"/>
              </p:ext>
            </p:extLst>
          </p:nvPr>
        </p:nvGraphicFramePr>
        <p:xfrm>
          <a:off x="493920" y="1916832"/>
          <a:ext cx="8038524" cy="2563174"/>
        </p:xfrm>
        <a:graphic>
          <a:graphicData uri="http://schemas.openxmlformats.org/drawingml/2006/table">
            <a:tbl>
              <a:tblPr/>
              <a:tblGrid>
                <a:gridCol w="279116">
                  <a:extLst>
                    <a:ext uri="{9D8B030D-6E8A-4147-A177-3AD203B41FA5}">
                      <a16:colId xmlns:a16="http://schemas.microsoft.com/office/drawing/2014/main" val="2550880986"/>
                    </a:ext>
                  </a:extLst>
                </a:gridCol>
                <a:gridCol w="279116">
                  <a:extLst>
                    <a:ext uri="{9D8B030D-6E8A-4147-A177-3AD203B41FA5}">
                      <a16:colId xmlns:a16="http://schemas.microsoft.com/office/drawing/2014/main" val="3396372255"/>
                    </a:ext>
                  </a:extLst>
                </a:gridCol>
                <a:gridCol w="279116">
                  <a:extLst>
                    <a:ext uri="{9D8B030D-6E8A-4147-A177-3AD203B41FA5}">
                      <a16:colId xmlns:a16="http://schemas.microsoft.com/office/drawing/2014/main" val="187081088"/>
                    </a:ext>
                  </a:extLst>
                </a:gridCol>
                <a:gridCol w="2925128">
                  <a:extLst>
                    <a:ext uri="{9D8B030D-6E8A-4147-A177-3AD203B41FA5}">
                      <a16:colId xmlns:a16="http://schemas.microsoft.com/office/drawing/2014/main" val="1170744896"/>
                    </a:ext>
                  </a:extLst>
                </a:gridCol>
                <a:gridCol w="748029">
                  <a:extLst>
                    <a:ext uri="{9D8B030D-6E8A-4147-A177-3AD203B41FA5}">
                      <a16:colId xmlns:a16="http://schemas.microsoft.com/office/drawing/2014/main" val="252407423"/>
                    </a:ext>
                  </a:extLst>
                </a:gridCol>
                <a:gridCol w="748029">
                  <a:extLst>
                    <a:ext uri="{9D8B030D-6E8A-4147-A177-3AD203B41FA5}">
                      <a16:colId xmlns:a16="http://schemas.microsoft.com/office/drawing/2014/main" val="553620852"/>
                    </a:ext>
                  </a:extLst>
                </a:gridCol>
                <a:gridCol w="748029">
                  <a:extLst>
                    <a:ext uri="{9D8B030D-6E8A-4147-A177-3AD203B41FA5}">
                      <a16:colId xmlns:a16="http://schemas.microsoft.com/office/drawing/2014/main" val="1791520456"/>
                    </a:ext>
                  </a:extLst>
                </a:gridCol>
                <a:gridCol w="669877">
                  <a:extLst>
                    <a:ext uri="{9D8B030D-6E8A-4147-A177-3AD203B41FA5}">
                      <a16:colId xmlns:a16="http://schemas.microsoft.com/office/drawing/2014/main" val="1928887572"/>
                    </a:ext>
                  </a:extLst>
                </a:gridCol>
                <a:gridCol w="681042">
                  <a:extLst>
                    <a:ext uri="{9D8B030D-6E8A-4147-A177-3AD203B41FA5}">
                      <a16:colId xmlns:a16="http://schemas.microsoft.com/office/drawing/2014/main" val="1817204654"/>
                    </a:ext>
                  </a:extLst>
                </a:gridCol>
                <a:gridCol w="681042">
                  <a:extLst>
                    <a:ext uri="{9D8B030D-6E8A-4147-A177-3AD203B41FA5}">
                      <a16:colId xmlns:a16="http://schemas.microsoft.com/office/drawing/2014/main" val="1931063067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623023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07230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4.677.754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4.677.754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11.181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42324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126.996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126.996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46828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130.916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72217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4.318.896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4.318.896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12766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4.318.896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4.318.896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34064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628.051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628.051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53926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ProChile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846.324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846.324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0934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1.521.634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1.521.634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86357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1.163.815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1.163.815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57580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la Cultura y las Artes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40589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100.946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100.946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19616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52.602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67613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48.344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48.344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746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681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DE PRESUPUESTOS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C61E6B2-7391-4E2C-ACE5-A22ADDA57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8BDB3AB-E06E-405D-9C77-9B6C71E9FA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479799"/>
              </p:ext>
            </p:extLst>
          </p:nvPr>
        </p:nvGraphicFramePr>
        <p:xfrm>
          <a:off x="500062" y="1869268"/>
          <a:ext cx="8032377" cy="2398868"/>
        </p:xfrm>
        <a:graphic>
          <a:graphicData uri="http://schemas.openxmlformats.org/drawingml/2006/table">
            <a:tbl>
              <a:tblPr/>
              <a:tblGrid>
                <a:gridCol w="278902">
                  <a:extLst>
                    <a:ext uri="{9D8B030D-6E8A-4147-A177-3AD203B41FA5}">
                      <a16:colId xmlns:a16="http://schemas.microsoft.com/office/drawing/2014/main" val="950223870"/>
                    </a:ext>
                  </a:extLst>
                </a:gridCol>
                <a:gridCol w="278902">
                  <a:extLst>
                    <a:ext uri="{9D8B030D-6E8A-4147-A177-3AD203B41FA5}">
                      <a16:colId xmlns:a16="http://schemas.microsoft.com/office/drawing/2014/main" val="2061008518"/>
                    </a:ext>
                  </a:extLst>
                </a:gridCol>
                <a:gridCol w="278902">
                  <a:extLst>
                    <a:ext uri="{9D8B030D-6E8A-4147-A177-3AD203B41FA5}">
                      <a16:colId xmlns:a16="http://schemas.microsoft.com/office/drawing/2014/main" val="4170456593"/>
                    </a:ext>
                  </a:extLst>
                </a:gridCol>
                <a:gridCol w="2922893">
                  <a:extLst>
                    <a:ext uri="{9D8B030D-6E8A-4147-A177-3AD203B41FA5}">
                      <a16:colId xmlns:a16="http://schemas.microsoft.com/office/drawing/2014/main" val="2617831250"/>
                    </a:ext>
                  </a:extLst>
                </a:gridCol>
                <a:gridCol w="747457">
                  <a:extLst>
                    <a:ext uri="{9D8B030D-6E8A-4147-A177-3AD203B41FA5}">
                      <a16:colId xmlns:a16="http://schemas.microsoft.com/office/drawing/2014/main" val="2959725676"/>
                    </a:ext>
                  </a:extLst>
                </a:gridCol>
                <a:gridCol w="747457">
                  <a:extLst>
                    <a:ext uri="{9D8B030D-6E8A-4147-A177-3AD203B41FA5}">
                      <a16:colId xmlns:a16="http://schemas.microsoft.com/office/drawing/2014/main" val="919433216"/>
                    </a:ext>
                  </a:extLst>
                </a:gridCol>
                <a:gridCol w="747457">
                  <a:extLst>
                    <a:ext uri="{9D8B030D-6E8A-4147-A177-3AD203B41FA5}">
                      <a16:colId xmlns:a16="http://schemas.microsoft.com/office/drawing/2014/main" val="484873475"/>
                    </a:ext>
                  </a:extLst>
                </a:gridCol>
                <a:gridCol w="669365">
                  <a:extLst>
                    <a:ext uri="{9D8B030D-6E8A-4147-A177-3AD203B41FA5}">
                      <a16:colId xmlns:a16="http://schemas.microsoft.com/office/drawing/2014/main" val="2180112175"/>
                    </a:ext>
                  </a:extLst>
                </a:gridCol>
                <a:gridCol w="680521">
                  <a:extLst>
                    <a:ext uri="{9D8B030D-6E8A-4147-A177-3AD203B41FA5}">
                      <a16:colId xmlns:a16="http://schemas.microsoft.com/office/drawing/2014/main" val="2017233317"/>
                    </a:ext>
                  </a:extLst>
                </a:gridCol>
                <a:gridCol w="680521">
                  <a:extLst>
                    <a:ext uri="{9D8B030D-6E8A-4147-A177-3AD203B41FA5}">
                      <a16:colId xmlns:a16="http://schemas.microsoft.com/office/drawing/2014/main" val="1372837799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897116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68754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20.946.099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21.241.124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295.025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5.252.971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82813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14.209.285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14.139.015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-70.270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1.937.303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92944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6.193.344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6.193.344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149.625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92313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365.295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365.295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178.890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17057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2616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365.295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365.295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177.036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62171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502.811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502.811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76862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502.811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502.811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67785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40.659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40.659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2.987.153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7346,8%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7346,8%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63544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39.660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39.660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72200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31016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2.987.153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178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2191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DE IMPUESTOS INTERNOS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115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6852D33-C43D-4166-9596-F5FB14BCF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174FF80-3F33-4827-87C8-E17B04AF96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318971"/>
              </p:ext>
            </p:extLst>
          </p:nvPr>
        </p:nvGraphicFramePr>
        <p:xfrm>
          <a:off x="500062" y="1866497"/>
          <a:ext cx="8032377" cy="4243117"/>
        </p:xfrm>
        <a:graphic>
          <a:graphicData uri="http://schemas.openxmlformats.org/drawingml/2006/table">
            <a:tbl>
              <a:tblPr/>
              <a:tblGrid>
                <a:gridCol w="278902">
                  <a:extLst>
                    <a:ext uri="{9D8B030D-6E8A-4147-A177-3AD203B41FA5}">
                      <a16:colId xmlns:a16="http://schemas.microsoft.com/office/drawing/2014/main" val="3588607508"/>
                    </a:ext>
                  </a:extLst>
                </a:gridCol>
                <a:gridCol w="278902">
                  <a:extLst>
                    <a:ext uri="{9D8B030D-6E8A-4147-A177-3AD203B41FA5}">
                      <a16:colId xmlns:a16="http://schemas.microsoft.com/office/drawing/2014/main" val="145574609"/>
                    </a:ext>
                  </a:extLst>
                </a:gridCol>
                <a:gridCol w="278902">
                  <a:extLst>
                    <a:ext uri="{9D8B030D-6E8A-4147-A177-3AD203B41FA5}">
                      <a16:colId xmlns:a16="http://schemas.microsoft.com/office/drawing/2014/main" val="1529943320"/>
                    </a:ext>
                  </a:extLst>
                </a:gridCol>
                <a:gridCol w="2922893">
                  <a:extLst>
                    <a:ext uri="{9D8B030D-6E8A-4147-A177-3AD203B41FA5}">
                      <a16:colId xmlns:a16="http://schemas.microsoft.com/office/drawing/2014/main" val="3570353333"/>
                    </a:ext>
                  </a:extLst>
                </a:gridCol>
                <a:gridCol w="747457">
                  <a:extLst>
                    <a:ext uri="{9D8B030D-6E8A-4147-A177-3AD203B41FA5}">
                      <a16:colId xmlns:a16="http://schemas.microsoft.com/office/drawing/2014/main" val="2094029256"/>
                    </a:ext>
                  </a:extLst>
                </a:gridCol>
                <a:gridCol w="747457">
                  <a:extLst>
                    <a:ext uri="{9D8B030D-6E8A-4147-A177-3AD203B41FA5}">
                      <a16:colId xmlns:a16="http://schemas.microsoft.com/office/drawing/2014/main" val="2637015586"/>
                    </a:ext>
                  </a:extLst>
                </a:gridCol>
                <a:gridCol w="747457">
                  <a:extLst>
                    <a:ext uri="{9D8B030D-6E8A-4147-A177-3AD203B41FA5}">
                      <a16:colId xmlns:a16="http://schemas.microsoft.com/office/drawing/2014/main" val="204946898"/>
                    </a:ext>
                  </a:extLst>
                </a:gridCol>
                <a:gridCol w="669365">
                  <a:extLst>
                    <a:ext uri="{9D8B030D-6E8A-4147-A177-3AD203B41FA5}">
                      <a16:colId xmlns:a16="http://schemas.microsoft.com/office/drawing/2014/main" val="349557802"/>
                    </a:ext>
                  </a:extLst>
                </a:gridCol>
                <a:gridCol w="680521">
                  <a:extLst>
                    <a:ext uri="{9D8B030D-6E8A-4147-A177-3AD203B41FA5}">
                      <a16:colId xmlns:a16="http://schemas.microsoft.com/office/drawing/2014/main" val="3794495058"/>
                    </a:ext>
                  </a:extLst>
                </a:gridCol>
                <a:gridCol w="680521">
                  <a:extLst>
                    <a:ext uri="{9D8B030D-6E8A-4147-A177-3AD203B41FA5}">
                      <a16:colId xmlns:a16="http://schemas.microsoft.com/office/drawing/2014/main" val="2501565619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280169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05339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185.747.499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185.747.499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40.866.521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13588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165.454.787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162.954.787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-2.500.000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26.141.199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58711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16.410.944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16.644.444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233.500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3.366.329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82813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4.702.798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04562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4.702.798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04204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26905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507134"/>
                  </a:ext>
                </a:extLst>
              </a:tr>
              <a:tr h="201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la Organización para la Cooperación y el Desarrollo Económicos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127.224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75696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40031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10593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94307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22261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7407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3.632.783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5.899.283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2.266.500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731.773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60067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1.691.500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1.691.500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12609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87050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19.747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03014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465.435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465.435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184.207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32889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3.167.348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3.167.348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527.819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64741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121.751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121.751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32578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121.751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121.751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03534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5.909.389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17909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5.909.389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775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 ADUANAS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5640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54B005C-D33F-4C8F-BBF1-A1E80BFC9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E073045-4E89-4025-BA96-8E3E3AD7EC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444844"/>
              </p:ext>
            </p:extLst>
          </p:nvPr>
        </p:nvGraphicFramePr>
        <p:xfrm>
          <a:off x="500062" y="1885463"/>
          <a:ext cx="8032377" cy="2398868"/>
        </p:xfrm>
        <a:graphic>
          <a:graphicData uri="http://schemas.openxmlformats.org/drawingml/2006/table">
            <a:tbl>
              <a:tblPr/>
              <a:tblGrid>
                <a:gridCol w="278902">
                  <a:extLst>
                    <a:ext uri="{9D8B030D-6E8A-4147-A177-3AD203B41FA5}">
                      <a16:colId xmlns:a16="http://schemas.microsoft.com/office/drawing/2014/main" val="2445676430"/>
                    </a:ext>
                  </a:extLst>
                </a:gridCol>
                <a:gridCol w="278902">
                  <a:extLst>
                    <a:ext uri="{9D8B030D-6E8A-4147-A177-3AD203B41FA5}">
                      <a16:colId xmlns:a16="http://schemas.microsoft.com/office/drawing/2014/main" val="677985595"/>
                    </a:ext>
                  </a:extLst>
                </a:gridCol>
                <a:gridCol w="278902">
                  <a:extLst>
                    <a:ext uri="{9D8B030D-6E8A-4147-A177-3AD203B41FA5}">
                      <a16:colId xmlns:a16="http://schemas.microsoft.com/office/drawing/2014/main" val="2019258408"/>
                    </a:ext>
                  </a:extLst>
                </a:gridCol>
                <a:gridCol w="2922893">
                  <a:extLst>
                    <a:ext uri="{9D8B030D-6E8A-4147-A177-3AD203B41FA5}">
                      <a16:colId xmlns:a16="http://schemas.microsoft.com/office/drawing/2014/main" val="3927836"/>
                    </a:ext>
                  </a:extLst>
                </a:gridCol>
                <a:gridCol w="747457">
                  <a:extLst>
                    <a:ext uri="{9D8B030D-6E8A-4147-A177-3AD203B41FA5}">
                      <a16:colId xmlns:a16="http://schemas.microsoft.com/office/drawing/2014/main" val="509042924"/>
                    </a:ext>
                  </a:extLst>
                </a:gridCol>
                <a:gridCol w="747457">
                  <a:extLst>
                    <a:ext uri="{9D8B030D-6E8A-4147-A177-3AD203B41FA5}">
                      <a16:colId xmlns:a16="http://schemas.microsoft.com/office/drawing/2014/main" val="1478272689"/>
                    </a:ext>
                  </a:extLst>
                </a:gridCol>
                <a:gridCol w="747457">
                  <a:extLst>
                    <a:ext uri="{9D8B030D-6E8A-4147-A177-3AD203B41FA5}">
                      <a16:colId xmlns:a16="http://schemas.microsoft.com/office/drawing/2014/main" val="565697239"/>
                    </a:ext>
                  </a:extLst>
                </a:gridCol>
                <a:gridCol w="669365">
                  <a:extLst>
                    <a:ext uri="{9D8B030D-6E8A-4147-A177-3AD203B41FA5}">
                      <a16:colId xmlns:a16="http://schemas.microsoft.com/office/drawing/2014/main" val="3627226756"/>
                    </a:ext>
                  </a:extLst>
                </a:gridCol>
                <a:gridCol w="680521">
                  <a:extLst>
                    <a:ext uri="{9D8B030D-6E8A-4147-A177-3AD203B41FA5}">
                      <a16:colId xmlns:a16="http://schemas.microsoft.com/office/drawing/2014/main" val="3246204134"/>
                    </a:ext>
                  </a:extLst>
                </a:gridCol>
                <a:gridCol w="680521">
                  <a:extLst>
                    <a:ext uri="{9D8B030D-6E8A-4147-A177-3AD203B41FA5}">
                      <a16:colId xmlns:a16="http://schemas.microsoft.com/office/drawing/2014/main" val="3357925320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767053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08093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70.397.883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70.397.883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11.859.163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3006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58.036.155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58.036.155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8.084.738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84379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9.177.772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9.177.772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873.320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82344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2.623.159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2.623.159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149.747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52954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195.207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195.207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60339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85380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2.016.358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2.016.358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142.565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61596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395.274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395.274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79002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560.797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560.797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43711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560.797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560.797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32079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2.751.358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25349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2.751.358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550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7104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DE TESORERÍAS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A0AC8CF-9C03-4086-81A7-910B170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91D2909-F4EB-4098-8388-5D7E2B169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180716"/>
              </p:ext>
            </p:extLst>
          </p:nvPr>
        </p:nvGraphicFramePr>
        <p:xfrm>
          <a:off x="500062" y="1935039"/>
          <a:ext cx="8032377" cy="2398868"/>
        </p:xfrm>
        <a:graphic>
          <a:graphicData uri="http://schemas.openxmlformats.org/drawingml/2006/table">
            <a:tbl>
              <a:tblPr/>
              <a:tblGrid>
                <a:gridCol w="278902">
                  <a:extLst>
                    <a:ext uri="{9D8B030D-6E8A-4147-A177-3AD203B41FA5}">
                      <a16:colId xmlns:a16="http://schemas.microsoft.com/office/drawing/2014/main" val="223372357"/>
                    </a:ext>
                  </a:extLst>
                </a:gridCol>
                <a:gridCol w="278902">
                  <a:extLst>
                    <a:ext uri="{9D8B030D-6E8A-4147-A177-3AD203B41FA5}">
                      <a16:colId xmlns:a16="http://schemas.microsoft.com/office/drawing/2014/main" val="496454089"/>
                    </a:ext>
                  </a:extLst>
                </a:gridCol>
                <a:gridCol w="278902">
                  <a:extLst>
                    <a:ext uri="{9D8B030D-6E8A-4147-A177-3AD203B41FA5}">
                      <a16:colId xmlns:a16="http://schemas.microsoft.com/office/drawing/2014/main" val="2965896118"/>
                    </a:ext>
                  </a:extLst>
                </a:gridCol>
                <a:gridCol w="2922893">
                  <a:extLst>
                    <a:ext uri="{9D8B030D-6E8A-4147-A177-3AD203B41FA5}">
                      <a16:colId xmlns:a16="http://schemas.microsoft.com/office/drawing/2014/main" val="3380877411"/>
                    </a:ext>
                  </a:extLst>
                </a:gridCol>
                <a:gridCol w="747457">
                  <a:extLst>
                    <a:ext uri="{9D8B030D-6E8A-4147-A177-3AD203B41FA5}">
                      <a16:colId xmlns:a16="http://schemas.microsoft.com/office/drawing/2014/main" val="1182494705"/>
                    </a:ext>
                  </a:extLst>
                </a:gridCol>
                <a:gridCol w="747457">
                  <a:extLst>
                    <a:ext uri="{9D8B030D-6E8A-4147-A177-3AD203B41FA5}">
                      <a16:colId xmlns:a16="http://schemas.microsoft.com/office/drawing/2014/main" val="2082843722"/>
                    </a:ext>
                  </a:extLst>
                </a:gridCol>
                <a:gridCol w="747457">
                  <a:extLst>
                    <a:ext uri="{9D8B030D-6E8A-4147-A177-3AD203B41FA5}">
                      <a16:colId xmlns:a16="http://schemas.microsoft.com/office/drawing/2014/main" val="3474015497"/>
                    </a:ext>
                  </a:extLst>
                </a:gridCol>
                <a:gridCol w="669365">
                  <a:extLst>
                    <a:ext uri="{9D8B030D-6E8A-4147-A177-3AD203B41FA5}">
                      <a16:colId xmlns:a16="http://schemas.microsoft.com/office/drawing/2014/main" val="2025955898"/>
                    </a:ext>
                  </a:extLst>
                </a:gridCol>
                <a:gridCol w="680521">
                  <a:extLst>
                    <a:ext uri="{9D8B030D-6E8A-4147-A177-3AD203B41FA5}">
                      <a16:colId xmlns:a16="http://schemas.microsoft.com/office/drawing/2014/main" val="233441778"/>
                    </a:ext>
                  </a:extLst>
                </a:gridCol>
                <a:gridCol w="680521">
                  <a:extLst>
                    <a:ext uri="{9D8B030D-6E8A-4147-A177-3AD203B41FA5}">
                      <a16:colId xmlns:a16="http://schemas.microsoft.com/office/drawing/2014/main" val="3476430954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377730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4600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54.524.754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54.524.754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9.062.834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37436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38.426.599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38.426.599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5.603.344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58430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11.408.526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11.408.526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1.289.018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58363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1.270.273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57528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1.270.273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72430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4.689.629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4.689.629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92809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36.243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36.243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39499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21.746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21.746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88074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1.465.757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1.465.757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41029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3.165.883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3.165.883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61055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41251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895.240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877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07: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DE COMPRAS Y CONTRATACIÓN PÚBLICA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4104BEE-0D03-47D0-91F9-CF62AE25F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A2C655D-9EEA-45EF-A020-EDABDFF133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221978"/>
              </p:ext>
            </p:extLst>
          </p:nvPr>
        </p:nvGraphicFramePr>
        <p:xfrm>
          <a:off x="489806" y="1951044"/>
          <a:ext cx="8042635" cy="2070256"/>
        </p:xfrm>
        <a:graphic>
          <a:graphicData uri="http://schemas.openxmlformats.org/drawingml/2006/table">
            <a:tbl>
              <a:tblPr/>
              <a:tblGrid>
                <a:gridCol w="279258">
                  <a:extLst>
                    <a:ext uri="{9D8B030D-6E8A-4147-A177-3AD203B41FA5}">
                      <a16:colId xmlns:a16="http://schemas.microsoft.com/office/drawing/2014/main" val="3856376481"/>
                    </a:ext>
                  </a:extLst>
                </a:gridCol>
                <a:gridCol w="279258">
                  <a:extLst>
                    <a:ext uri="{9D8B030D-6E8A-4147-A177-3AD203B41FA5}">
                      <a16:colId xmlns:a16="http://schemas.microsoft.com/office/drawing/2014/main" val="2657877776"/>
                    </a:ext>
                  </a:extLst>
                </a:gridCol>
                <a:gridCol w="279258">
                  <a:extLst>
                    <a:ext uri="{9D8B030D-6E8A-4147-A177-3AD203B41FA5}">
                      <a16:colId xmlns:a16="http://schemas.microsoft.com/office/drawing/2014/main" val="4249793792"/>
                    </a:ext>
                  </a:extLst>
                </a:gridCol>
                <a:gridCol w="2926625">
                  <a:extLst>
                    <a:ext uri="{9D8B030D-6E8A-4147-A177-3AD203B41FA5}">
                      <a16:colId xmlns:a16="http://schemas.microsoft.com/office/drawing/2014/main" val="3912271447"/>
                    </a:ext>
                  </a:extLst>
                </a:gridCol>
                <a:gridCol w="748412">
                  <a:extLst>
                    <a:ext uri="{9D8B030D-6E8A-4147-A177-3AD203B41FA5}">
                      <a16:colId xmlns:a16="http://schemas.microsoft.com/office/drawing/2014/main" val="1292900827"/>
                    </a:ext>
                  </a:extLst>
                </a:gridCol>
                <a:gridCol w="748412">
                  <a:extLst>
                    <a:ext uri="{9D8B030D-6E8A-4147-A177-3AD203B41FA5}">
                      <a16:colId xmlns:a16="http://schemas.microsoft.com/office/drawing/2014/main" val="883965005"/>
                    </a:ext>
                  </a:extLst>
                </a:gridCol>
                <a:gridCol w="748412">
                  <a:extLst>
                    <a:ext uri="{9D8B030D-6E8A-4147-A177-3AD203B41FA5}">
                      <a16:colId xmlns:a16="http://schemas.microsoft.com/office/drawing/2014/main" val="1063148694"/>
                    </a:ext>
                  </a:extLst>
                </a:gridCol>
                <a:gridCol w="670220">
                  <a:extLst>
                    <a:ext uri="{9D8B030D-6E8A-4147-A177-3AD203B41FA5}">
                      <a16:colId xmlns:a16="http://schemas.microsoft.com/office/drawing/2014/main" val="2622055815"/>
                    </a:ext>
                  </a:extLst>
                </a:gridCol>
                <a:gridCol w="681390">
                  <a:extLst>
                    <a:ext uri="{9D8B030D-6E8A-4147-A177-3AD203B41FA5}">
                      <a16:colId xmlns:a16="http://schemas.microsoft.com/office/drawing/2014/main" val="3467792611"/>
                    </a:ext>
                  </a:extLst>
                </a:gridCol>
                <a:gridCol w="681390">
                  <a:extLst>
                    <a:ext uri="{9D8B030D-6E8A-4147-A177-3AD203B41FA5}">
                      <a16:colId xmlns:a16="http://schemas.microsoft.com/office/drawing/2014/main" val="25854420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07310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88284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10.429.518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10.429.518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1.097.738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88152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4.510.992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4.510.992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707.832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99085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3.382.159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3.382.159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274.922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10743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2.315.597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2.315.597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114.984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55147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2.315.597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2.315.597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114.984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24131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Compras Públicas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511.005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511.005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78.083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58877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Boletas de Garantía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87838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1.792.592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1.792.592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36.901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17824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220.770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220.770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85468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220.770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220.770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071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 VALORES Y SEGUROS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707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EC22A55-306F-458B-B96E-4D0254395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5B4126E-B01F-4628-B22F-9186E75A2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507873"/>
              </p:ext>
            </p:extLst>
          </p:nvPr>
        </p:nvGraphicFramePr>
        <p:xfrm>
          <a:off x="500062" y="1944998"/>
          <a:ext cx="8032377" cy="2727480"/>
        </p:xfrm>
        <a:graphic>
          <a:graphicData uri="http://schemas.openxmlformats.org/drawingml/2006/table">
            <a:tbl>
              <a:tblPr/>
              <a:tblGrid>
                <a:gridCol w="278902">
                  <a:extLst>
                    <a:ext uri="{9D8B030D-6E8A-4147-A177-3AD203B41FA5}">
                      <a16:colId xmlns:a16="http://schemas.microsoft.com/office/drawing/2014/main" val="4142490408"/>
                    </a:ext>
                  </a:extLst>
                </a:gridCol>
                <a:gridCol w="278902">
                  <a:extLst>
                    <a:ext uri="{9D8B030D-6E8A-4147-A177-3AD203B41FA5}">
                      <a16:colId xmlns:a16="http://schemas.microsoft.com/office/drawing/2014/main" val="2450890725"/>
                    </a:ext>
                  </a:extLst>
                </a:gridCol>
                <a:gridCol w="278902">
                  <a:extLst>
                    <a:ext uri="{9D8B030D-6E8A-4147-A177-3AD203B41FA5}">
                      <a16:colId xmlns:a16="http://schemas.microsoft.com/office/drawing/2014/main" val="2042673193"/>
                    </a:ext>
                  </a:extLst>
                </a:gridCol>
                <a:gridCol w="2922893">
                  <a:extLst>
                    <a:ext uri="{9D8B030D-6E8A-4147-A177-3AD203B41FA5}">
                      <a16:colId xmlns:a16="http://schemas.microsoft.com/office/drawing/2014/main" val="1486313657"/>
                    </a:ext>
                  </a:extLst>
                </a:gridCol>
                <a:gridCol w="747457">
                  <a:extLst>
                    <a:ext uri="{9D8B030D-6E8A-4147-A177-3AD203B41FA5}">
                      <a16:colId xmlns:a16="http://schemas.microsoft.com/office/drawing/2014/main" val="3562192553"/>
                    </a:ext>
                  </a:extLst>
                </a:gridCol>
                <a:gridCol w="747457">
                  <a:extLst>
                    <a:ext uri="{9D8B030D-6E8A-4147-A177-3AD203B41FA5}">
                      <a16:colId xmlns:a16="http://schemas.microsoft.com/office/drawing/2014/main" val="884570505"/>
                    </a:ext>
                  </a:extLst>
                </a:gridCol>
                <a:gridCol w="747457">
                  <a:extLst>
                    <a:ext uri="{9D8B030D-6E8A-4147-A177-3AD203B41FA5}">
                      <a16:colId xmlns:a16="http://schemas.microsoft.com/office/drawing/2014/main" val="453192566"/>
                    </a:ext>
                  </a:extLst>
                </a:gridCol>
                <a:gridCol w="669365">
                  <a:extLst>
                    <a:ext uri="{9D8B030D-6E8A-4147-A177-3AD203B41FA5}">
                      <a16:colId xmlns:a16="http://schemas.microsoft.com/office/drawing/2014/main" val="3320342518"/>
                    </a:ext>
                  </a:extLst>
                </a:gridCol>
                <a:gridCol w="680521">
                  <a:extLst>
                    <a:ext uri="{9D8B030D-6E8A-4147-A177-3AD203B41FA5}">
                      <a16:colId xmlns:a16="http://schemas.microsoft.com/office/drawing/2014/main" val="3248997342"/>
                    </a:ext>
                  </a:extLst>
                </a:gridCol>
                <a:gridCol w="680521">
                  <a:extLst>
                    <a:ext uri="{9D8B030D-6E8A-4147-A177-3AD203B41FA5}">
                      <a16:colId xmlns:a16="http://schemas.microsoft.com/office/drawing/2014/main" val="1655849203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612589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70399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-18.059.563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79340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15.022.291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-15.022.291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26044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2.802.713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-2.802.713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4534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41.512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-41.512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04937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-1.425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52159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de Seguros de América Latina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-1.425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28943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40.087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-40.087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90490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Comisiones de Valores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16.817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61973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Supervisores de Seguros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23.270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-23.270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44752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27542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40257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172.937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-172.937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34226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108.543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-108.543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51776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64.394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-64.394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150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11: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 BANCOS E INSTITUCIONES FINANCIERAS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D519BFE4-CD2A-4E75-ACA1-3528FCBCE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9CCA773-DECB-4C99-AF17-D5F0BEE016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502331"/>
              </p:ext>
            </p:extLst>
          </p:nvPr>
        </p:nvGraphicFramePr>
        <p:xfrm>
          <a:off x="557674" y="1916832"/>
          <a:ext cx="7974766" cy="3220398"/>
        </p:xfrm>
        <a:graphic>
          <a:graphicData uri="http://schemas.openxmlformats.org/drawingml/2006/table">
            <a:tbl>
              <a:tblPr/>
              <a:tblGrid>
                <a:gridCol w="276902">
                  <a:extLst>
                    <a:ext uri="{9D8B030D-6E8A-4147-A177-3AD203B41FA5}">
                      <a16:colId xmlns:a16="http://schemas.microsoft.com/office/drawing/2014/main" val="1774315227"/>
                    </a:ext>
                  </a:extLst>
                </a:gridCol>
                <a:gridCol w="276902">
                  <a:extLst>
                    <a:ext uri="{9D8B030D-6E8A-4147-A177-3AD203B41FA5}">
                      <a16:colId xmlns:a16="http://schemas.microsoft.com/office/drawing/2014/main" val="3207698636"/>
                    </a:ext>
                  </a:extLst>
                </a:gridCol>
                <a:gridCol w="276902">
                  <a:extLst>
                    <a:ext uri="{9D8B030D-6E8A-4147-A177-3AD203B41FA5}">
                      <a16:colId xmlns:a16="http://schemas.microsoft.com/office/drawing/2014/main" val="3636045353"/>
                    </a:ext>
                  </a:extLst>
                </a:gridCol>
                <a:gridCol w="2901928">
                  <a:extLst>
                    <a:ext uri="{9D8B030D-6E8A-4147-A177-3AD203B41FA5}">
                      <a16:colId xmlns:a16="http://schemas.microsoft.com/office/drawing/2014/main" val="399954018"/>
                    </a:ext>
                  </a:extLst>
                </a:gridCol>
                <a:gridCol w="742096">
                  <a:extLst>
                    <a:ext uri="{9D8B030D-6E8A-4147-A177-3AD203B41FA5}">
                      <a16:colId xmlns:a16="http://schemas.microsoft.com/office/drawing/2014/main" val="580969040"/>
                    </a:ext>
                  </a:extLst>
                </a:gridCol>
                <a:gridCol w="742096">
                  <a:extLst>
                    <a:ext uri="{9D8B030D-6E8A-4147-A177-3AD203B41FA5}">
                      <a16:colId xmlns:a16="http://schemas.microsoft.com/office/drawing/2014/main" val="3347777262"/>
                    </a:ext>
                  </a:extLst>
                </a:gridCol>
                <a:gridCol w="742096">
                  <a:extLst>
                    <a:ext uri="{9D8B030D-6E8A-4147-A177-3AD203B41FA5}">
                      <a16:colId xmlns:a16="http://schemas.microsoft.com/office/drawing/2014/main" val="3038353080"/>
                    </a:ext>
                  </a:extLst>
                </a:gridCol>
                <a:gridCol w="664564">
                  <a:extLst>
                    <a:ext uri="{9D8B030D-6E8A-4147-A177-3AD203B41FA5}">
                      <a16:colId xmlns:a16="http://schemas.microsoft.com/office/drawing/2014/main" val="2698154276"/>
                    </a:ext>
                  </a:extLst>
                </a:gridCol>
                <a:gridCol w="675640">
                  <a:extLst>
                    <a:ext uri="{9D8B030D-6E8A-4147-A177-3AD203B41FA5}">
                      <a16:colId xmlns:a16="http://schemas.microsoft.com/office/drawing/2014/main" val="1966411175"/>
                    </a:ext>
                  </a:extLst>
                </a:gridCol>
                <a:gridCol w="675640">
                  <a:extLst>
                    <a:ext uri="{9D8B030D-6E8A-4147-A177-3AD203B41FA5}">
                      <a16:colId xmlns:a16="http://schemas.microsoft.com/office/drawing/2014/main" val="1990889927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475803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72115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67.930.394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67.930.394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3.000.151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20363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13.516.816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13.516.816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2.021.776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08733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4.895.342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4.895.342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483.647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64205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39590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87146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Estudios Bancarios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71610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35.167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35.167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81910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Bancarios de las Américas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30.370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30.370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14601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Internacional de Educación Financiera  - OCDE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75971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49.454.624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49.454.624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10834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16037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Excedentes de Caja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49.454.554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49.454.554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56044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24.829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10754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9.439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56269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99664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1508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470.408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413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15: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NACIONAL DEL SERVICIO CIVIL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D5722D6D-63F9-41BA-A33D-CE723BF6F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BF10451-1DCF-4A37-83DE-AD2E08C33E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888679"/>
              </p:ext>
            </p:extLst>
          </p:nvPr>
        </p:nvGraphicFramePr>
        <p:xfrm>
          <a:off x="500062" y="1955096"/>
          <a:ext cx="8032377" cy="1977962"/>
        </p:xfrm>
        <a:graphic>
          <a:graphicData uri="http://schemas.openxmlformats.org/drawingml/2006/table">
            <a:tbl>
              <a:tblPr/>
              <a:tblGrid>
                <a:gridCol w="278902">
                  <a:extLst>
                    <a:ext uri="{9D8B030D-6E8A-4147-A177-3AD203B41FA5}">
                      <a16:colId xmlns:a16="http://schemas.microsoft.com/office/drawing/2014/main" val="653828305"/>
                    </a:ext>
                  </a:extLst>
                </a:gridCol>
                <a:gridCol w="278902">
                  <a:extLst>
                    <a:ext uri="{9D8B030D-6E8A-4147-A177-3AD203B41FA5}">
                      <a16:colId xmlns:a16="http://schemas.microsoft.com/office/drawing/2014/main" val="3755086767"/>
                    </a:ext>
                  </a:extLst>
                </a:gridCol>
                <a:gridCol w="278902">
                  <a:extLst>
                    <a:ext uri="{9D8B030D-6E8A-4147-A177-3AD203B41FA5}">
                      <a16:colId xmlns:a16="http://schemas.microsoft.com/office/drawing/2014/main" val="3851110916"/>
                    </a:ext>
                  </a:extLst>
                </a:gridCol>
                <a:gridCol w="2922893">
                  <a:extLst>
                    <a:ext uri="{9D8B030D-6E8A-4147-A177-3AD203B41FA5}">
                      <a16:colId xmlns:a16="http://schemas.microsoft.com/office/drawing/2014/main" val="1712526066"/>
                    </a:ext>
                  </a:extLst>
                </a:gridCol>
                <a:gridCol w="747457">
                  <a:extLst>
                    <a:ext uri="{9D8B030D-6E8A-4147-A177-3AD203B41FA5}">
                      <a16:colId xmlns:a16="http://schemas.microsoft.com/office/drawing/2014/main" val="3079019668"/>
                    </a:ext>
                  </a:extLst>
                </a:gridCol>
                <a:gridCol w="747457">
                  <a:extLst>
                    <a:ext uri="{9D8B030D-6E8A-4147-A177-3AD203B41FA5}">
                      <a16:colId xmlns:a16="http://schemas.microsoft.com/office/drawing/2014/main" val="1466906689"/>
                    </a:ext>
                  </a:extLst>
                </a:gridCol>
                <a:gridCol w="747457">
                  <a:extLst>
                    <a:ext uri="{9D8B030D-6E8A-4147-A177-3AD203B41FA5}">
                      <a16:colId xmlns:a16="http://schemas.microsoft.com/office/drawing/2014/main" val="863465775"/>
                    </a:ext>
                  </a:extLst>
                </a:gridCol>
                <a:gridCol w="669365">
                  <a:extLst>
                    <a:ext uri="{9D8B030D-6E8A-4147-A177-3AD203B41FA5}">
                      <a16:colId xmlns:a16="http://schemas.microsoft.com/office/drawing/2014/main" val="117394520"/>
                    </a:ext>
                  </a:extLst>
                </a:gridCol>
                <a:gridCol w="680521">
                  <a:extLst>
                    <a:ext uri="{9D8B030D-6E8A-4147-A177-3AD203B41FA5}">
                      <a16:colId xmlns:a16="http://schemas.microsoft.com/office/drawing/2014/main" val="1234551497"/>
                    </a:ext>
                  </a:extLst>
                </a:gridCol>
                <a:gridCol w="680521">
                  <a:extLst>
                    <a:ext uri="{9D8B030D-6E8A-4147-A177-3AD203B41FA5}">
                      <a16:colId xmlns:a16="http://schemas.microsoft.com/office/drawing/2014/main" val="3174335224"/>
                    </a:ext>
                  </a:extLst>
                </a:gridCol>
              </a:tblGrid>
              <a:tr h="1705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271178"/>
                  </a:ext>
                </a:extLst>
              </a:tr>
              <a:tr h="2728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1617"/>
                  </a:ext>
                </a:extLst>
              </a:tr>
              <a:tr h="1705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11.089.091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11.089.091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1.388.492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432018"/>
                  </a:ext>
                </a:extLst>
              </a:tr>
              <a:tr h="170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5.169.524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5.169.524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646.272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059864"/>
                  </a:ext>
                </a:extLst>
              </a:tr>
              <a:tr h="170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5.521.679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5.521.679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714.413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155137"/>
                  </a:ext>
                </a:extLst>
              </a:tr>
              <a:tr h="170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274.065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274.065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27.807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839670"/>
                  </a:ext>
                </a:extLst>
              </a:tr>
              <a:tr h="170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41.040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41.040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089690"/>
                  </a:ext>
                </a:extLst>
              </a:tr>
              <a:tr h="170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233.025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233.025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27.807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550413"/>
                  </a:ext>
                </a:extLst>
              </a:tr>
              <a:tr h="170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123.823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123.823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775824"/>
                  </a:ext>
                </a:extLst>
              </a:tr>
              <a:tr h="170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425713"/>
                  </a:ext>
                </a:extLst>
              </a:tr>
              <a:tr h="170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14.838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14.838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710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Hacienda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 en febrero ascendió a </a:t>
            </a:r>
            <a:r>
              <a:rPr lang="es-CL" sz="1600" b="1" dirty="0">
                <a:latin typeface="+mn-lt"/>
              </a:rPr>
              <a:t>$34.134 millones</a:t>
            </a:r>
            <a:r>
              <a:rPr lang="es-CL" sz="1600" dirty="0">
                <a:latin typeface="+mn-lt"/>
              </a:rPr>
              <a:t>, equivalente a un gasto de </a:t>
            </a:r>
            <a:r>
              <a:rPr lang="es-CL" sz="1600" b="1" dirty="0">
                <a:latin typeface="+mn-lt"/>
              </a:rPr>
              <a:t>6,8%</a:t>
            </a:r>
            <a:r>
              <a:rPr lang="es-CL" sz="1600" dirty="0">
                <a:latin typeface="+mn-lt"/>
              </a:rPr>
              <a:t> respecto al presupuesto inicial, erogación en línea con la registrada a igual mes del año 2017, levemente inferior en 0,1 puntos porcentuales respecto al gasto acumulado a igual periodo del año anterior.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A nivel consolidado, el presupuesto vigente considera modificaciones por </a:t>
            </a:r>
            <a:r>
              <a:rPr lang="es-CL" sz="1600" b="1" dirty="0">
                <a:latin typeface="+mn-lt"/>
              </a:rPr>
              <a:t>$345 millones</a:t>
            </a:r>
            <a:r>
              <a:rPr lang="es-CL" sz="1600" dirty="0">
                <a:latin typeface="+mn-lt"/>
              </a:rPr>
              <a:t>, incrementando principalmente los subtítulos 29 “adquisición de activos no financieros” ($2.266 millones); 23 “prestaciones de seguridad social” ($365 millones); y, 22 “bienes y servicios de consumo” ($179 millones); mientras que el subtítulo que presenta reducciones es el 21 “gastos en personal” ($2.570 millones)</a:t>
            </a:r>
            <a:r>
              <a:rPr lang="es-CL" sz="1600" b="1" dirty="0">
                <a:latin typeface="+mn-lt"/>
              </a:rPr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Respecto a los subtítulos, a la fecha el mayor gasto se registra en los subtítulo 34 “servicio de la deuda” con una ejecución de</a:t>
            </a:r>
            <a:r>
              <a:rPr lang="es-CL" sz="1600" b="1" dirty="0">
                <a:latin typeface="+mn-lt"/>
              </a:rPr>
              <a:t> 568,7%</a:t>
            </a:r>
            <a:r>
              <a:rPr lang="es-CL" sz="1600" dirty="0">
                <a:latin typeface="+mn-lt"/>
              </a:rPr>
              <a:t> gasto </a:t>
            </a:r>
            <a:r>
              <a:rPr lang="es-CL" sz="1600" dirty="0"/>
              <a:t>destinado a</a:t>
            </a:r>
            <a:r>
              <a:rPr lang="es-CL" sz="1600" dirty="0">
                <a:latin typeface="+mn-lt"/>
              </a:rPr>
              <a:t>l pago de las obligaciones devengadas al 31 de diciembre de 2017 </a:t>
            </a:r>
            <a:r>
              <a:rPr lang="es-CL" sz="1600" dirty="0"/>
              <a:t>(deuda flotante), de los cuales solo se registra </a:t>
            </a:r>
            <a:r>
              <a:rPr lang="es-CL" sz="1600" u="sng" dirty="0"/>
              <a:t>los Decretos modificatorios respectivos</a:t>
            </a:r>
            <a:r>
              <a:rPr lang="es-CL" sz="1600" dirty="0"/>
              <a:t> en </a:t>
            </a:r>
            <a:r>
              <a:rPr lang="es-CL" sz="1600" b="1" u="sng" dirty="0"/>
              <a:t>Unidad de Análisis Financiero.</a:t>
            </a:r>
            <a:r>
              <a:rPr lang="es-CL" sz="1600" dirty="0"/>
              <a:t> Por su parte, el subtítulo </a:t>
            </a:r>
            <a:r>
              <a:rPr lang="es-CL" sz="1600" dirty="0">
                <a:latin typeface="+mn-lt"/>
              </a:rPr>
              <a:t>23 “prestaciones de seguridad social” registra una ejecución de </a:t>
            </a:r>
            <a:r>
              <a:rPr lang="es-CL" sz="1600" b="1" dirty="0">
                <a:latin typeface="+mn-lt"/>
              </a:rPr>
              <a:t>1.684,1% </a:t>
            </a:r>
            <a:r>
              <a:rPr lang="es-CL" sz="1600" dirty="0">
                <a:latin typeface="+mn-lt"/>
              </a:rPr>
              <a:t>explicada por la aplicación de la ley de Incentivo al Retiro.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16: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UNIDAD DE ANÁLISIS FINANCIERO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0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3D6BF88-7942-4E98-A2B2-864C66D56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95A9234-7F30-4AA2-B85D-E8D622BC09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200420"/>
              </p:ext>
            </p:extLst>
          </p:nvPr>
        </p:nvGraphicFramePr>
        <p:xfrm>
          <a:off x="500062" y="1916426"/>
          <a:ext cx="8032377" cy="2234562"/>
        </p:xfrm>
        <a:graphic>
          <a:graphicData uri="http://schemas.openxmlformats.org/drawingml/2006/table">
            <a:tbl>
              <a:tblPr/>
              <a:tblGrid>
                <a:gridCol w="278902">
                  <a:extLst>
                    <a:ext uri="{9D8B030D-6E8A-4147-A177-3AD203B41FA5}">
                      <a16:colId xmlns:a16="http://schemas.microsoft.com/office/drawing/2014/main" val="83877853"/>
                    </a:ext>
                  </a:extLst>
                </a:gridCol>
                <a:gridCol w="278902">
                  <a:extLst>
                    <a:ext uri="{9D8B030D-6E8A-4147-A177-3AD203B41FA5}">
                      <a16:colId xmlns:a16="http://schemas.microsoft.com/office/drawing/2014/main" val="1178944913"/>
                    </a:ext>
                  </a:extLst>
                </a:gridCol>
                <a:gridCol w="278902">
                  <a:extLst>
                    <a:ext uri="{9D8B030D-6E8A-4147-A177-3AD203B41FA5}">
                      <a16:colId xmlns:a16="http://schemas.microsoft.com/office/drawing/2014/main" val="3165706612"/>
                    </a:ext>
                  </a:extLst>
                </a:gridCol>
                <a:gridCol w="2922893">
                  <a:extLst>
                    <a:ext uri="{9D8B030D-6E8A-4147-A177-3AD203B41FA5}">
                      <a16:colId xmlns:a16="http://schemas.microsoft.com/office/drawing/2014/main" val="1701283235"/>
                    </a:ext>
                  </a:extLst>
                </a:gridCol>
                <a:gridCol w="747457">
                  <a:extLst>
                    <a:ext uri="{9D8B030D-6E8A-4147-A177-3AD203B41FA5}">
                      <a16:colId xmlns:a16="http://schemas.microsoft.com/office/drawing/2014/main" val="86750605"/>
                    </a:ext>
                  </a:extLst>
                </a:gridCol>
                <a:gridCol w="747457">
                  <a:extLst>
                    <a:ext uri="{9D8B030D-6E8A-4147-A177-3AD203B41FA5}">
                      <a16:colId xmlns:a16="http://schemas.microsoft.com/office/drawing/2014/main" val="275599948"/>
                    </a:ext>
                  </a:extLst>
                </a:gridCol>
                <a:gridCol w="747457">
                  <a:extLst>
                    <a:ext uri="{9D8B030D-6E8A-4147-A177-3AD203B41FA5}">
                      <a16:colId xmlns:a16="http://schemas.microsoft.com/office/drawing/2014/main" val="1054645325"/>
                    </a:ext>
                  </a:extLst>
                </a:gridCol>
                <a:gridCol w="669365">
                  <a:extLst>
                    <a:ext uri="{9D8B030D-6E8A-4147-A177-3AD203B41FA5}">
                      <a16:colId xmlns:a16="http://schemas.microsoft.com/office/drawing/2014/main" val="3563779756"/>
                    </a:ext>
                  </a:extLst>
                </a:gridCol>
                <a:gridCol w="680521">
                  <a:extLst>
                    <a:ext uri="{9D8B030D-6E8A-4147-A177-3AD203B41FA5}">
                      <a16:colId xmlns:a16="http://schemas.microsoft.com/office/drawing/2014/main" val="1863790000"/>
                    </a:ext>
                  </a:extLst>
                </a:gridCol>
                <a:gridCol w="680521">
                  <a:extLst>
                    <a:ext uri="{9D8B030D-6E8A-4147-A177-3AD203B41FA5}">
                      <a16:colId xmlns:a16="http://schemas.microsoft.com/office/drawing/2014/main" val="2495500602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64906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3069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3.386.427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3.436.659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559.225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96839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2.615.394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2.615.394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389.425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0527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756.348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756.348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169.800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68924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86712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34376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del Grupo Egmont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97511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8.987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7731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21136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94116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5421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569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17: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 CASINOS DE JUEGO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270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AACECF0-6125-44D3-9241-D53E4172D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26AE6FD-76E8-4AA3-9E9C-1F46A2473B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812950"/>
              </p:ext>
            </p:extLst>
          </p:nvPr>
        </p:nvGraphicFramePr>
        <p:xfrm>
          <a:off x="517238" y="2009452"/>
          <a:ext cx="8015203" cy="1887599"/>
        </p:xfrm>
        <a:graphic>
          <a:graphicData uri="http://schemas.openxmlformats.org/drawingml/2006/table">
            <a:tbl>
              <a:tblPr/>
              <a:tblGrid>
                <a:gridCol w="275626">
                  <a:extLst>
                    <a:ext uri="{9D8B030D-6E8A-4147-A177-3AD203B41FA5}">
                      <a16:colId xmlns:a16="http://schemas.microsoft.com/office/drawing/2014/main" val="458658415"/>
                    </a:ext>
                  </a:extLst>
                </a:gridCol>
                <a:gridCol w="275626">
                  <a:extLst>
                    <a:ext uri="{9D8B030D-6E8A-4147-A177-3AD203B41FA5}">
                      <a16:colId xmlns:a16="http://schemas.microsoft.com/office/drawing/2014/main" val="1100668851"/>
                    </a:ext>
                  </a:extLst>
                </a:gridCol>
                <a:gridCol w="275626">
                  <a:extLst>
                    <a:ext uri="{9D8B030D-6E8A-4147-A177-3AD203B41FA5}">
                      <a16:colId xmlns:a16="http://schemas.microsoft.com/office/drawing/2014/main" val="305922592"/>
                    </a:ext>
                  </a:extLst>
                </a:gridCol>
                <a:gridCol w="2888559">
                  <a:extLst>
                    <a:ext uri="{9D8B030D-6E8A-4147-A177-3AD203B41FA5}">
                      <a16:colId xmlns:a16="http://schemas.microsoft.com/office/drawing/2014/main" val="1558403236"/>
                    </a:ext>
                  </a:extLst>
                </a:gridCol>
                <a:gridCol w="738678">
                  <a:extLst>
                    <a:ext uri="{9D8B030D-6E8A-4147-A177-3AD203B41FA5}">
                      <a16:colId xmlns:a16="http://schemas.microsoft.com/office/drawing/2014/main" val="2756850110"/>
                    </a:ext>
                  </a:extLst>
                </a:gridCol>
                <a:gridCol w="738678">
                  <a:extLst>
                    <a:ext uri="{9D8B030D-6E8A-4147-A177-3AD203B41FA5}">
                      <a16:colId xmlns:a16="http://schemas.microsoft.com/office/drawing/2014/main" val="2914838596"/>
                    </a:ext>
                  </a:extLst>
                </a:gridCol>
                <a:gridCol w="738678">
                  <a:extLst>
                    <a:ext uri="{9D8B030D-6E8A-4147-A177-3AD203B41FA5}">
                      <a16:colId xmlns:a16="http://schemas.microsoft.com/office/drawing/2014/main" val="523854368"/>
                    </a:ext>
                  </a:extLst>
                </a:gridCol>
                <a:gridCol w="738678">
                  <a:extLst>
                    <a:ext uri="{9D8B030D-6E8A-4147-A177-3AD203B41FA5}">
                      <a16:colId xmlns:a16="http://schemas.microsoft.com/office/drawing/2014/main" val="159480598"/>
                    </a:ext>
                  </a:extLst>
                </a:gridCol>
                <a:gridCol w="672527">
                  <a:extLst>
                    <a:ext uri="{9D8B030D-6E8A-4147-A177-3AD203B41FA5}">
                      <a16:colId xmlns:a16="http://schemas.microsoft.com/office/drawing/2014/main" val="2928138854"/>
                    </a:ext>
                  </a:extLst>
                </a:gridCol>
                <a:gridCol w="672527">
                  <a:extLst>
                    <a:ext uri="{9D8B030D-6E8A-4147-A177-3AD203B41FA5}">
                      <a16:colId xmlns:a16="http://schemas.microsoft.com/office/drawing/2014/main" val="55468466"/>
                    </a:ext>
                  </a:extLst>
                </a:gridCol>
              </a:tblGrid>
              <a:tr h="162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705593"/>
                  </a:ext>
                </a:extLst>
              </a:tr>
              <a:tr h="2603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318958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4.161.836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4.161.836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743.031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950844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2.555.859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2.555.859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423.473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687984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1.441.743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1.386.909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-54.834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82.377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037530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029812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011237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164.234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164.234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966574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164.234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164.234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513481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237.181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067108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237.181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23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30: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DEFENSA DEL ESTADO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064B0460-1E27-4446-8CD2-E3B51B3F1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3EFB632-D3C0-42BF-A87C-A34C4F82DA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312541"/>
              </p:ext>
            </p:extLst>
          </p:nvPr>
        </p:nvGraphicFramePr>
        <p:xfrm>
          <a:off x="500062" y="1992272"/>
          <a:ext cx="8032380" cy="1652755"/>
        </p:xfrm>
        <a:graphic>
          <a:graphicData uri="http://schemas.openxmlformats.org/drawingml/2006/table">
            <a:tbl>
              <a:tblPr/>
              <a:tblGrid>
                <a:gridCol w="276217">
                  <a:extLst>
                    <a:ext uri="{9D8B030D-6E8A-4147-A177-3AD203B41FA5}">
                      <a16:colId xmlns:a16="http://schemas.microsoft.com/office/drawing/2014/main" val="711607691"/>
                    </a:ext>
                  </a:extLst>
                </a:gridCol>
                <a:gridCol w="276217">
                  <a:extLst>
                    <a:ext uri="{9D8B030D-6E8A-4147-A177-3AD203B41FA5}">
                      <a16:colId xmlns:a16="http://schemas.microsoft.com/office/drawing/2014/main" val="2887744864"/>
                    </a:ext>
                  </a:extLst>
                </a:gridCol>
                <a:gridCol w="276217">
                  <a:extLst>
                    <a:ext uri="{9D8B030D-6E8A-4147-A177-3AD203B41FA5}">
                      <a16:colId xmlns:a16="http://schemas.microsoft.com/office/drawing/2014/main" val="2429577226"/>
                    </a:ext>
                  </a:extLst>
                </a:gridCol>
                <a:gridCol w="2894749">
                  <a:extLst>
                    <a:ext uri="{9D8B030D-6E8A-4147-A177-3AD203B41FA5}">
                      <a16:colId xmlns:a16="http://schemas.microsoft.com/office/drawing/2014/main" val="2982998160"/>
                    </a:ext>
                  </a:extLst>
                </a:gridCol>
                <a:gridCol w="740261">
                  <a:extLst>
                    <a:ext uri="{9D8B030D-6E8A-4147-A177-3AD203B41FA5}">
                      <a16:colId xmlns:a16="http://schemas.microsoft.com/office/drawing/2014/main" val="1220251966"/>
                    </a:ext>
                  </a:extLst>
                </a:gridCol>
                <a:gridCol w="740261">
                  <a:extLst>
                    <a:ext uri="{9D8B030D-6E8A-4147-A177-3AD203B41FA5}">
                      <a16:colId xmlns:a16="http://schemas.microsoft.com/office/drawing/2014/main" val="2454198689"/>
                    </a:ext>
                  </a:extLst>
                </a:gridCol>
                <a:gridCol w="740261">
                  <a:extLst>
                    <a:ext uri="{9D8B030D-6E8A-4147-A177-3AD203B41FA5}">
                      <a16:colId xmlns:a16="http://schemas.microsoft.com/office/drawing/2014/main" val="1043764397"/>
                    </a:ext>
                  </a:extLst>
                </a:gridCol>
                <a:gridCol w="740261">
                  <a:extLst>
                    <a:ext uri="{9D8B030D-6E8A-4147-A177-3AD203B41FA5}">
                      <a16:colId xmlns:a16="http://schemas.microsoft.com/office/drawing/2014/main" val="2144122170"/>
                    </a:ext>
                  </a:extLst>
                </a:gridCol>
                <a:gridCol w="673968">
                  <a:extLst>
                    <a:ext uri="{9D8B030D-6E8A-4147-A177-3AD203B41FA5}">
                      <a16:colId xmlns:a16="http://schemas.microsoft.com/office/drawing/2014/main" val="2001087439"/>
                    </a:ext>
                  </a:extLst>
                </a:gridCol>
                <a:gridCol w="673968">
                  <a:extLst>
                    <a:ext uri="{9D8B030D-6E8A-4147-A177-3AD203B41FA5}">
                      <a16:colId xmlns:a16="http://schemas.microsoft.com/office/drawing/2014/main" val="2744276057"/>
                    </a:ext>
                  </a:extLst>
                </a:gridCol>
              </a:tblGrid>
              <a:tr h="172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383539"/>
                  </a:ext>
                </a:extLst>
              </a:tr>
              <a:tr h="2754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903967"/>
                  </a:ext>
                </a:extLst>
              </a:tr>
              <a:tr h="172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21.076.188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21.076.188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3.241.548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498658"/>
                  </a:ext>
                </a:extLst>
              </a:tr>
              <a:tr h="172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18.106.630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18.106.630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2.928.979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645710"/>
                  </a:ext>
                </a:extLst>
              </a:tr>
              <a:tr h="172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2.219.128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2.219.128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149.004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341215"/>
                  </a:ext>
                </a:extLst>
              </a:tr>
              <a:tr h="172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750.430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750.430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941577"/>
                  </a:ext>
                </a:extLst>
              </a:tr>
              <a:tr h="172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750.430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750.430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871983"/>
                  </a:ext>
                </a:extLst>
              </a:tr>
              <a:tr h="172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438972"/>
                  </a:ext>
                </a:extLst>
              </a:tr>
              <a:tr h="172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163.565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546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31: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COMISIÓN PARA EL MERCADO FINANCIERO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5B82FF6-F108-4A54-B3DA-8FCF36075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371B16A-40CE-4E63-879D-EC934D70A1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020370"/>
              </p:ext>
            </p:extLst>
          </p:nvPr>
        </p:nvGraphicFramePr>
        <p:xfrm>
          <a:off x="484094" y="1973992"/>
          <a:ext cx="8048346" cy="2701219"/>
        </p:xfrm>
        <a:graphic>
          <a:graphicData uri="http://schemas.openxmlformats.org/drawingml/2006/table">
            <a:tbl>
              <a:tblPr/>
              <a:tblGrid>
                <a:gridCol w="276766">
                  <a:extLst>
                    <a:ext uri="{9D8B030D-6E8A-4147-A177-3AD203B41FA5}">
                      <a16:colId xmlns:a16="http://schemas.microsoft.com/office/drawing/2014/main" val="2953484132"/>
                    </a:ext>
                  </a:extLst>
                </a:gridCol>
                <a:gridCol w="276766">
                  <a:extLst>
                    <a:ext uri="{9D8B030D-6E8A-4147-A177-3AD203B41FA5}">
                      <a16:colId xmlns:a16="http://schemas.microsoft.com/office/drawing/2014/main" val="1386679382"/>
                    </a:ext>
                  </a:extLst>
                </a:gridCol>
                <a:gridCol w="276766">
                  <a:extLst>
                    <a:ext uri="{9D8B030D-6E8A-4147-A177-3AD203B41FA5}">
                      <a16:colId xmlns:a16="http://schemas.microsoft.com/office/drawing/2014/main" val="2149311276"/>
                    </a:ext>
                  </a:extLst>
                </a:gridCol>
                <a:gridCol w="2900504">
                  <a:extLst>
                    <a:ext uri="{9D8B030D-6E8A-4147-A177-3AD203B41FA5}">
                      <a16:colId xmlns:a16="http://schemas.microsoft.com/office/drawing/2014/main" val="1694903779"/>
                    </a:ext>
                  </a:extLst>
                </a:gridCol>
                <a:gridCol w="741732">
                  <a:extLst>
                    <a:ext uri="{9D8B030D-6E8A-4147-A177-3AD203B41FA5}">
                      <a16:colId xmlns:a16="http://schemas.microsoft.com/office/drawing/2014/main" val="3996477655"/>
                    </a:ext>
                  </a:extLst>
                </a:gridCol>
                <a:gridCol w="741732">
                  <a:extLst>
                    <a:ext uri="{9D8B030D-6E8A-4147-A177-3AD203B41FA5}">
                      <a16:colId xmlns:a16="http://schemas.microsoft.com/office/drawing/2014/main" val="3515376151"/>
                    </a:ext>
                  </a:extLst>
                </a:gridCol>
                <a:gridCol w="741732">
                  <a:extLst>
                    <a:ext uri="{9D8B030D-6E8A-4147-A177-3AD203B41FA5}">
                      <a16:colId xmlns:a16="http://schemas.microsoft.com/office/drawing/2014/main" val="2655835405"/>
                    </a:ext>
                  </a:extLst>
                </a:gridCol>
                <a:gridCol w="741732">
                  <a:extLst>
                    <a:ext uri="{9D8B030D-6E8A-4147-A177-3AD203B41FA5}">
                      <a16:colId xmlns:a16="http://schemas.microsoft.com/office/drawing/2014/main" val="3532335522"/>
                    </a:ext>
                  </a:extLst>
                </a:gridCol>
                <a:gridCol w="675308">
                  <a:extLst>
                    <a:ext uri="{9D8B030D-6E8A-4147-A177-3AD203B41FA5}">
                      <a16:colId xmlns:a16="http://schemas.microsoft.com/office/drawing/2014/main" val="1877764858"/>
                    </a:ext>
                  </a:extLst>
                </a:gridCol>
                <a:gridCol w="675308">
                  <a:extLst>
                    <a:ext uri="{9D8B030D-6E8A-4147-A177-3AD203B41FA5}">
                      <a16:colId xmlns:a16="http://schemas.microsoft.com/office/drawing/2014/main" val="1903285752"/>
                    </a:ext>
                  </a:extLst>
                </a:gridCol>
              </a:tblGrid>
              <a:tr h="162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290976"/>
                  </a:ext>
                </a:extLst>
              </a:tr>
              <a:tr h="2603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576428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2.520.971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787264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15.022.291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15.022.291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2.325.466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232060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2.802.713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2.802.713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177.730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627100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41.512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41.512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17.775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498717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405409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de Seguros de América Latina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66977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40.087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40.087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16.557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346185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Comisiones de Valores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16.817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16.817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16.557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200571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Supervisores de Seguros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23.270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23.270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593503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49210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842259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172.937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172.937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844616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108.543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108.543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715778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64.394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64.394 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6" marR="8136" marT="8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6" marR="8136" marT="81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642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En cuanto a los programas, el 75,3% del presupuesto inicial, se concentra en el </a:t>
            </a:r>
            <a:r>
              <a:rPr lang="es-CL" sz="1600" b="1" dirty="0"/>
              <a:t>Servicio de Impuestos Internos</a:t>
            </a:r>
            <a:r>
              <a:rPr lang="es-CL" sz="1600" dirty="0"/>
              <a:t> (36,9%), </a:t>
            </a:r>
            <a:r>
              <a:rPr lang="es-CL" sz="1600" b="1" dirty="0"/>
              <a:t>Servicio Nacional de Aduanas </a:t>
            </a:r>
            <a:r>
              <a:rPr lang="es-CL" sz="1600" dirty="0"/>
              <a:t>(14%), el </a:t>
            </a:r>
            <a:r>
              <a:rPr lang="es-CL" sz="1600" b="1" dirty="0"/>
              <a:t>Servicio de Tesorería </a:t>
            </a:r>
            <a:r>
              <a:rPr lang="es-CL" sz="1600" dirty="0"/>
              <a:t>(10,8%) y la </a:t>
            </a:r>
            <a:r>
              <a:rPr lang="es-CL" sz="1600" b="1" dirty="0"/>
              <a:t>Superintendencia de Bancos e Instituciones Financiera </a:t>
            </a:r>
            <a:r>
              <a:rPr lang="es-CL" sz="1600" dirty="0"/>
              <a:t>(13,5%), los que al mes de febrero alcanzaron niveles de ejecución de </a:t>
            </a:r>
            <a:r>
              <a:rPr lang="es-CL" sz="1600" b="1" dirty="0"/>
              <a:t>22%, 16,8%, 16,6% y 4,4% </a:t>
            </a:r>
            <a:r>
              <a:rPr lang="es-CL" sz="1600" dirty="0"/>
              <a:t>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El </a:t>
            </a:r>
            <a:r>
              <a:rPr lang="es-CL" sz="1600" b="1" dirty="0"/>
              <a:t>Sistema Integrado de Comercio Exterior (SICEX) </a:t>
            </a:r>
            <a:r>
              <a:rPr lang="es-CL" sz="1600" dirty="0"/>
              <a:t>es el programa que presenta el mayor avance con un 25,2%, explicado principalmente por el gasto en “servicio de la deuda” que a la fecha observa una ejecución de $776 millones, gasto que representa el 94,4% de la erogación efectuada a la fecha en el Programa.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Finalmente, el </a:t>
            </a:r>
            <a:r>
              <a:rPr lang="es-CL" sz="1600" b="1" dirty="0"/>
              <a:t>Programa Exportación de Servicios </a:t>
            </a:r>
            <a:r>
              <a:rPr lang="es-CL" sz="1600" dirty="0"/>
              <a:t>es el que presenta la erogación menor con un 0,2%.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8F109559-B5F4-40A7-B4F5-CE1FCD4460F6}"/>
              </a:ext>
            </a:extLst>
          </p:cNvPr>
          <p:cNvSpPr txBox="1">
            <a:spLocks/>
          </p:cNvSpPr>
          <p:nvPr/>
        </p:nvSpPr>
        <p:spPr>
          <a:xfrm>
            <a:off x="414338" y="548680"/>
            <a:ext cx="8210798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Hacienda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88E35C73-E5A5-460E-A84C-A5C50495A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Hacienda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60EE8BD-33FE-44BD-92D2-825EBC1BA0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152632"/>
              </p:ext>
            </p:extLst>
          </p:nvPr>
        </p:nvGraphicFramePr>
        <p:xfrm>
          <a:off x="500062" y="1868117"/>
          <a:ext cx="8032375" cy="2496982"/>
        </p:xfrm>
        <a:graphic>
          <a:graphicData uri="http://schemas.openxmlformats.org/drawingml/2006/table">
            <a:tbl>
              <a:tblPr/>
              <a:tblGrid>
                <a:gridCol w="789973">
                  <a:extLst>
                    <a:ext uri="{9D8B030D-6E8A-4147-A177-3AD203B41FA5}">
                      <a16:colId xmlns:a16="http://schemas.microsoft.com/office/drawing/2014/main" val="3805314210"/>
                    </a:ext>
                  </a:extLst>
                </a:gridCol>
                <a:gridCol w="2644052">
                  <a:extLst>
                    <a:ext uri="{9D8B030D-6E8A-4147-A177-3AD203B41FA5}">
                      <a16:colId xmlns:a16="http://schemas.microsoft.com/office/drawing/2014/main" val="2986209637"/>
                    </a:ext>
                  </a:extLst>
                </a:gridCol>
                <a:gridCol w="789973">
                  <a:extLst>
                    <a:ext uri="{9D8B030D-6E8A-4147-A177-3AD203B41FA5}">
                      <a16:colId xmlns:a16="http://schemas.microsoft.com/office/drawing/2014/main" val="786631170"/>
                    </a:ext>
                  </a:extLst>
                </a:gridCol>
                <a:gridCol w="789973">
                  <a:extLst>
                    <a:ext uri="{9D8B030D-6E8A-4147-A177-3AD203B41FA5}">
                      <a16:colId xmlns:a16="http://schemas.microsoft.com/office/drawing/2014/main" val="1088531791"/>
                    </a:ext>
                  </a:extLst>
                </a:gridCol>
                <a:gridCol w="789973">
                  <a:extLst>
                    <a:ext uri="{9D8B030D-6E8A-4147-A177-3AD203B41FA5}">
                      <a16:colId xmlns:a16="http://schemas.microsoft.com/office/drawing/2014/main" val="2202717700"/>
                    </a:ext>
                  </a:extLst>
                </a:gridCol>
                <a:gridCol w="789973">
                  <a:extLst>
                    <a:ext uri="{9D8B030D-6E8A-4147-A177-3AD203B41FA5}">
                      <a16:colId xmlns:a16="http://schemas.microsoft.com/office/drawing/2014/main" val="3394880341"/>
                    </a:ext>
                  </a:extLst>
                </a:gridCol>
                <a:gridCol w="719229">
                  <a:extLst>
                    <a:ext uri="{9D8B030D-6E8A-4147-A177-3AD203B41FA5}">
                      <a16:colId xmlns:a16="http://schemas.microsoft.com/office/drawing/2014/main" val="2958488833"/>
                    </a:ext>
                  </a:extLst>
                </a:gridCol>
                <a:gridCol w="719229">
                  <a:extLst>
                    <a:ext uri="{9D8B030D-6E8A-4147-A177-3AD203B41FA5}">
                      <a16:colId xmlns:a16="http://schemas.microsoft.com/office/drawing/2014/main" val="3392032586"/>
                    </a:ext>
                  </a:extLst>
                </a:gridCol>
              </a:tblGrid>
              <a:tr h="18671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949942"/>
                  </a:ext>
                </a:extLst>
              </a:tr>
              <a:tr h="44312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403848"/>
                  </a:ext>
                </a:extLst>
              </a:tr>
              <a:tr h="1867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500.945.726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501.290.983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345.257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83.541.808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813039"/>
                  </a:ext>
                </a:extLst>
              </a:tr>
              <a:tr h="18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346.094.259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343.523.989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-2.570.270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52.183.429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696743"/>
                  </a:ext>
                </a:extLst>
              </a:tr>
              <a:tr h="18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68.240.360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68.419.026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178.666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7.922.775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234480"/>
                  </a:ext>
                </a:extLst>
              </a:tr>
              <a:tr h="18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365.295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365.295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6.151.961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1684,1%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136755"/>
                  </a:ext>
                </a:extLst>
              </a:tr>
              <a:tr h="18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20.941.678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20.941.678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2.049.707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584091"/>
                  </a:ext>
                </a:extLst>
              </a:tr>
              <a:tr h="18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49.454.634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49.454.634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609796"/>
                  </a:ext>
                </a:extLst>
              </a:tr>
              <a:tr h="18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389917"/>
                  </a:ext>
                </a:extLst>
              </a:tr>
              <a:tr h="18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13.065.155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15.331.655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2.266.500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914.286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698951"/>
                  </a:ext>
                </a:extLst>
              </a:tr>
              <a:tr h="18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682.548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682.548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301498"/>
                  </a:ext>
                </a:extLst>
              </a:tr>
              <a:tr h="186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2.467.092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2.517.324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14.316.475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297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1426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E5741F04-4CB3-46EC-97B1-487369672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Hacienda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28764970-A4C6-49A3-9892-D10C3C367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FA0B41A-52F8-4940-8E9E-6ACB2B9D4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426" y="1882101"/>
            <a:ext cx="4087440" cy="238673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207CECDA-234F-4A81-AA27-57413C9028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2221" y="1882101"/>
            <a:ext cx="4087441" cy="238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962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Partida 08, Resumen por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C691897D-A044-4029-ACFC-A70D9332A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C01D9D4-6926-48A8-A6C2-228D63CA12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101571"/>
              </p:ext>
            </p:extLst>
          </p:nvPr>
        </p:nvGraphicFramePr>
        <p:xfrm>
          <a:off x="500062" y="1700808"/>
          <a:ext cx="8032379" cy="3911720"/>
        </p:xfrm>
        <a:graphic>
          <a:graphicData uri="http://schemas.openxmlformats.org/drawingml/2006/table">
            <a:tbl>
              <a:tblPr/>
              <a:tblGrid>
                <a:gridCol w="302311">
                  <a:extLst>
                    <a:ext uri="{9D8B030D-6E8A-4147-A177-3AD203B41FA5}">
                      <a16:colId xmlns:a16="http://schemas.microsoft.com/office/drawing/2014/main" val="852724262"/>
                    </a:ext>
                  </a:extLst>
                </a:gridCol>
                <a:gridCol w="302311">
                  <a:extLst>
                    <a:ext uri="{9D8B030D-6E8A-4147-A177-3AD203B41FA5}">
                      <a16:colId xmlns:a16="http://schemas.microsoft.com/office/drawing/2014/main" val="932412257"/>
                    </a:ext>
                  </a:extLst>
                </a:gridCol>
                <a:gridCol w="2711721">
                  <a:extLst>
                    <a:ext uri="{9D8B030D-6E8A-4147-A177-3AD203B41FA5}">
                      <a16:colId xmlns:a16="http://schemas.microsoft.com/office/drawing/2014/main" val="4185059255"/>
                    </a:ext>
                  </a:extLst>
                </a:gridCol>
                <a:gridCol w="810191">
                  <a:extLst>
                    <a:ext uri="{9D8B030D-6E8A-4147-A177-3AD203B41FA5}">
                      <a16:colId xmlns:a16="http://schemas.microsoft.com/office/drawing/2014/main" val="1003792632"/>
                    </a:ext>
                  </a:extLst>
                </a:gridCol>
                <a:gridCol w="810191">
                  <a:extLst>
                    <a:ext uri="{9D8B030D-6E8A-4147-A177-3AD203B41FA5}">
                      <a16:colId xmlns:a16="http://schemas.microsoft.com/office/drawing/2014/main" val="783142194"/>
                    </a:ext>
                  </a:extLst>
                </a:gridCol>
                <a:gridCol w="810191">
                  <a:extLst>
                    <a:ext uri="{9D8B030D-6E8A-4147-A177-3AD203B41FA5}">
                      <a16:colId xmlns:a16="http://schemas.microsoft.com/office/drawing/2014/main" val="1092549950"/>
                    </a:ext>
                  </a:extLst>
                </a:gridCol>
                <a:gridCol w="810191">
                  <a:extLst>
                    <a:ext uri="{9D8B030D-6E8A-4147-A177-3AD203B41FA5}">
                      <a16:colId xmlns:a16="http://schemas.microsoft.com/office/drawing/2014/main" val="3678471316"/>
                    </a:ext>
                  </a:extLst>
                </a:gridCol>
                <a:gridCol w="737636">
                  <a:extLst>
                    <a:ext uri="{9D8B030D-6E8A-4147-A177-3AD203B41FA5}">
                      <a16:colId xmlns:a16="http://schemas.microsoft.com/office/drawing/2014/main" val="424077068"/>
                    </a:ext>
                  </a:extLst>
                </a:gridCol>
                <a:gridCol w="737636">
                  <a:extLst>
                    <a:ext uri="{9D8B030D-6E8A-4147-A177-3AD203B41FA5}">
                      <a16:colId xmlns:a16="http://schemas.microsoft.com/office/drawing/2014/main" val="2468457813"/>
                    </a:ext>
                  </a:extLst>
                </a:gridCol>
              </a:tblGrid>
              <a:tr h="184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88404"/>
                  </a:ext>
                </a:extLst>
              </a:tr>
              <a:tr h="295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572387"/>
                  </a:ext>
                </a:extLst>
              </a:tr>
              <a:tr h="184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34.989.066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34.989.066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4.179.570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882269"/>
                  </a:ext>
                </a:extLst>
              </a:tr>
              <a:tr h="184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Secretaría y Administración General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9.208.680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9.208.680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883.465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811661"/>
                  </a:ext>
                </a:extLst>
              </a:tr>
              <a:tr h="295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Unidad Administradora de los Tribunales Tributarios y Aduaneros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8.783.687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8.783.687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1.266.028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207519"/>
                  </a:ext>
                </a:extLst>
              </a:tr>
              <a:tr h="184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Sistema Integrado de Comercio Exterior (SICEX)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3.264.860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3.264.860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821.292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629254"/>
                  </a:ext>
                </a:extLst>
              </a:tr>
              <a:tr h="184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de Modernización Sector Público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9.054.085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9.054.085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1.197.604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474536"/>
                  </a:ext>
                </a:extLst>
              </a:tr>
              <a:tr h="184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Exportación de Servicios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4.677.754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4.677.754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11.181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783088"/>
                  </a:ext>
                </a:extLst>
              </a:tr>
              <a:tr h="184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Presupuestos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20.946.099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21.241.124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295.025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5.252.971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412379"/>
                  </a:ext>
                </a:extLst>
              </a:tr>
              <a:tr h="184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Impuestos Internos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185.747.499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185.747.499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40.866.521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186085"/>
                  </a:ext>
                </a:extLst>
              </a:tr>
              <a:tr h="184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Aduanas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70.397.883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70.397.883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11.859.163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937840"/>
                  </a:ext>
                </a:extLst>
              </a:tr>
              <a:tr h="184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Tesorería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54.524.754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54.524.754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9.062.834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910318"/>
                  </a:ext>
                </a:extLst>
              </a:tr>
              <a:tr h="184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Compras y Contratación Pública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10.429.518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10.429.518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1.097.738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718084"/>
                  </a:ext>
                </a:extLst>
              </a:tr>
              <a:tr h="184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Valores y Seguros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-18.059.563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213176"/>
                  </a:ext>
                </a:extLst>
              </a:tr>
              <a:tr h="184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Bancos e Instituciones Financieras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67.930.394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67.930.394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3.000.151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628292"/>
                  </a:ext>
                </a:extLst>
              </a:tr>
              <a:tr h="184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del Servicio Civil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11.089.091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11.089.091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1.388.492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370087"/>
                  </a:ext>
                </a:extLst>
              </a:tr>
              <a:tr h="184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Análisis Financiero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3.386.427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3.436.659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50.232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559.225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644326"/>
                  </a:ext>
                </a:extLst>
              </a:tr>
              <a:tr h="184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Casinos de Juego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4.161.836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4.161.836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743.031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701772"/>
                  </a:ext>
                </a:extLst>
              </a:tr>
              <a:tr h="184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Defensa del Estado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21.076.188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21.076.188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3.241.548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957710"/>
                  </a:ext>
                </a:extLst>
              </a:tr>
              <a:tr h="184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2.520.971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96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176" y="47402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SECRETARÍA Y ADMINISTRACIÓN GENERAL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AD2AA644-0A10-4832-841D-BB90112DE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8C19AF4-CB02-4EEA-82D2-8B266DA954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06794"/>
              </p:ext>
            </p:extLst>
          </p:nvPr>
        </p:nvGraphicFramePr>
        <p:xfrm>
          <a:off x="500063" y="1877223"/>
          <a:ext cx="8032379" cy="3154676"/>
        </p:xfrm>
        <a:graphic>
          <a:graphicData uri="http://schemas.openxmlformats.org/drawingml/2006/table">
            <a:tbl>
              <a:tblPr/>
              <a:tblGrid>
                <a:gridCol w="278903">
                  <a:extLst>
                    <a:ext uri="{9D8B030D-6E8A-4147-A177-3AD203B41FA5}">
                      <a16:colId xmlns:a16="http://schemas.microsoft.com/office/drawing/2014/main" val="3105799160"/>
                    </a:ext>
                  </a:extLst>
                </a:gridCol>
                <a:gridCol w="278903">
                  <a:extLst>
                    <a:ext uri="{9D8B030D-6E8A-4147-A177-3AD203B41FA5}">
                      <a16:colId xmlns:a16="http://schemas.microsoft.com/office/drawing/2014/main" val="1143278449"/>
                    </a:ext>
                  </a:extLst>
                </a:gridCol>
                <a:gridCol w="278903">
                  <a:extLst>
                    <a:ext uri="{9D8B030D-6E8A-4147-A177-3AD203B41FA5}">
                      <a16:colId xmlns:a16="http://schemas.microsoft.com/office/drawing/2014/main" val="1418946780"/>
                    </a:ext>
                  </a:extLst>
                </a:gridCol>
                <a:gridCol w="2922893">
                  <a:extLst>
                    <a:ext uri="{9D8B030D-6E8A-4147-A177-3AD203B41FA5}">
                      <a16:colId xmlns:a16="http://schemas.microsoft.com/office/drawing/2014/main" val="2525253342"/>
                    </a:ext>
                  </a:extLst>
                </a:gridCol>
                <a:gridCol w="747457">
                  <a:extLst>
                    <a:ext uri="{9D8B030D-6E8A-4147-A177-3AD203B41FA5}">
                      <a16:colId xmlns:a16="http://schemas.microsoft.com/office/drawing/2014/main" val="3056182240"/>
                    </a:ext>
                  </a:extLst>
                </a:gridCol>
                <a:gridCol w="747457">
                  <a:extLst>
                    <a:ext uri="{9D8B030D-6E8A-4147-A177-3AD203B41FA5}">
                      <a16:colId xmlns:a16="http://schemas.microsoft.com/office/drawing/2014/main" val="1740978188"/>
                    </a:ext>
                  </a:extLst>
                </a:gridCol>
                <a:gridCol w="747457">
                  <a:extLst>
                    <a:ext uri="{9D8B030D-6E8A-4147-A177-3AD203B41FA5}">
                      <a16:colId xmlns:a16="http://schemas.microsoft.com/office/drawing/2014/main" val="3250449048"/>
                    </a:ext>
                  </a:extLst>
                </a:gridCol>
                <a:gridCol w="669364">
                  <a:extLst>
                    <a:ext uri="{9D8B030D-6E8A-4147-A177-3AD203B41FA5}">
                      <a16:colId xmlns:a16="http://schemas.microsoft.com/office/drawing/2014/main" val="3206343555"/>
                    </a:ext>
                  </a:extLst>
                </a:gridCol>
                <a:gridCol w="680521">
                  <a:extLst>
                    <a:ext uri="{9D8B030D-6E8A-4147-A177-3AD203B41FA5}">
                      <a16:colId xmlns:a16="http://schemas.microsoft.com/office/drawing/2014/main" val="3389269791"/>
                    </a:ext>
                  </a:extLst>
                </a:gridCol>
                <a:gridCol w="680521">
                  <a:extLst>
                    <a:ext uri="{9D8B030D-6E8A-4147-A177-3AD203B41FA5}">
                      <a16:colId xmlns:a16="http://schemas.microsoft.com/office/drawing/2014/main" val="1073003800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83948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22778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9.208.680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9.208.680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883.465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90046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6.181.810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6.181.810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688.882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87689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2.132.072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2.132.072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165.527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23198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741.450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741.450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29.056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87061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105.678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4063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Superior de la Hípica Nacional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105.678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31257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565.500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565.500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47687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- RREE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565.500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565.500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42954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70.272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29.056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529555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de Acción Financiera de Sudamérica contra el Lavado de Activos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39.537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39.537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29.056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815518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Fondos Soberanos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28.231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28.231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23701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Internacional de Educación Financiera - OCDE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91681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153.348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153.348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85618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10584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69.856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46.884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-22.972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90238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83.492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83.492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973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01, Programa 06: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UNIDAD ADMINISTRADORA DE LOS TRIBUNALES TRIBUTARIOS Y ADUANEROS 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73EE509-E3EE-491C-B9BF-7FF9E7B18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1BF8994-FB19-4C94-8E49-2A548C9222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579915"/>
              </p:ext>
            </p:extLst>
          </p:nvPr>
        </p:nvGraphicFramePr>
        <p:xfrm>
          <a:off x="500094" y="1972840"/>
          <a:ext cx="8032344" cy="1413032"/>
        </p:xfrm>
        <a:graphic>
          <a:graphicData uri="http://schemas.openxmlformats.org/drawingml/2006/table">
            <a:tbl>
              <a:tblPr/>
              <a:tblGrid>
                <a:gridCol w="278901">
                  <a:extLst>
                    <a:ext uri="{9D8B030D-6E8A-4147-A177-3AD203B41FA5}">
                      <a16:colId xmlns:a16="http://schemas.microsoft.com/office/drawing/2014/main" val="1366654762"/>
                    </a:ext>
                  </a:extLst>
                </a:gridCol>
                <a:gridCol w="278901">
                  <a:extLst>
                    <a:ext uri="{9D8B030D-6E8A-4147-A177-3AD203B41FA5}">
                      <a16:colId xmlns:a16="http://schemas.microsoft.com/office/drawing/2014/main" val="3098007257"/>
                    </a:ext>
                  </a:extLst>
                </a:gridCol>
                <a:gridCol w="278901">
                  <a:extLst>
                    <a:ext uri="{9D8B030D-6E8A-4147-A177-3AD203B41FA5}">
                      <a16:colId xmlns:a16="http://schemas.microsoft.com/office/drawing/2014/main" val="1889949334"/>
                    </a:ext>
                  </a:extLst>
                </a:gridCol>
                <a:gridCol w="2922881">
                  <a:extLst>
                    <a:ext uri="{9D8B030D-6E8A-4147-A177-3AD203B41FA5}">
                      <a16:colId xmlns:a16="http://schemas.microsoft.com/office/drawing/2014/main" val="2134020782"/>
                    </a:ext>
                  </a:extLst>
                </a:gridCol>
                <a:gridCol w="747454">
                  <a:extLst>
                    <a:ext uri="{9D8B030D-6E8A-4147-A177-3AD203B41FA5}">
                      <a16:colId xmlns:a16="http://schemas.microsoft.com/office/drawing/2014/main" val="808473616"/>
                    </a:ext>
                  </a:extLst>
                </a:gridCol>
                <a:gridCol w="747454">
                  <a:extLst>
                    <a:ext uri="{9D8B030D-6E8A-4147-A177-3AD203B41FA5}">
                      <a16:colId xmlns:a16="http://schemas.microsoft.com/office/drawing/2014/main" val="2436280590"/>
                    </a:ext>
                  </a:extLst>
                </a:gridCol>
                <a:gridCol w="747454">
                  <a:extLst>
                    <a:ext uri="{9D8B030D-6E8A-4147-A177-3AD203B41FA5}">
                      <a16:colId xmlns:a16="http://schemas.microsoft.com/office/drawing/2014/main" val="906005908"/>
                    </a:ext>
                  </a:extLst>
                </a:gridCol>
                <a:gridCol w="669362">
                  <a:extLst>
                    <a:ext uri="{9D8B030D-6E8A-4147-A177-3AD203B41FA5}">
                      <a16:colId xmlns:a16="http://schemas.microsoft.com/office/drawing/2014/main" val="1884228886"/>
                    </a:ext>
                  </a:extLst>
                </a:gridCol>
                <a:gridCol w="680518">
                  <a:extLst>
                    <a:ext uri="{9D8B030D-6E8A-4147-A177-3AD203B41FA5}">
                      <a16:colId xmlns:a16="http://schemas.microsoft.com/office/drawing/2014/main" val="26142403"/>
                    </a:ext>
                  </a:extLst>
                </a:gridCol>
                <a:gridCol w="680518">
                  <a:extLst>
                    <a:ext uri="{9D8B030D-6E8A-4147-A177-3AD203B41FA5}">
                      <a16:colId xmlns:a16="http://schemas.microsoft.com/office/drawing/2014/main" val="3255657956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738076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218500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8.783.687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8.783.687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1.266.028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18107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1.515.695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1.515.695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191.570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89283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175.193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175.193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4827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1.062.778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46463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1.062.778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431572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Tributarios y Aduaneros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7.092.799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1.062.778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734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08, Capítulo 01, Programa 07: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SISTEMA INTEGRADO DE COMERCIO EXTERIOR (SICEX)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A9B50637-679F-483E-A151-61BE025E8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224717B-94A3-4DF7-9870-58DFB09704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722049"/>
              </p:ext>
            </p:extLst>
          </p:nvPr>
        </p:nvGraphicFramePr>
        <p:xfrm>
          <a:off x="524102" y="1916832"/>
          <a:ext cx="8008339" cy="1905950"/>
        </p:xfrm>
        <a:graphic>
          <a:graphicData uri="http://schemas.openxmlformats.org/drawingml/2006/table">
            <a:tbl>
              <a:tblPr/>
              <a:tblGrid>
                <a:gridCol w="278068">
                  <a:extLst>
                    <a:ext uri="{9D8B030D-6E8A-4147-A177-3AD203B41FA5}">
                      <a16:colId xmlns:a16="http://schemas.microsoft.com/office/drawing/2014/main" val="1499508455"/>
                    </a:ext>
                  </a:extLst>
                </a:gridCol>
                <a:gridCol w="278068">
                  <a:extLst>
                    <a:ext uri="{9D8B030D-6E8A-4147-A177-3AD203B41FA5}">
                      <a16:colId xmlns:a16="http://schemas.microsoft.com/office/drawing/2014/main" val="420018119"/>
                    </a:ext>
                  </a:extLst>
                </a:gridCol>
                <a:gridCol w="278068">
                  <a:extLst>
                    <a:ext uri="{9D8B030D-6E8A-4147-A177-3AD203B41FA5}">
                      <a16:colId xmlns:a16="http://schemas.microsoft.com/office/drawing/2014/main" val="2935895987"/>
                    </a:ext>
                  </a:extLst>
                </a:gridCol>
                <a:gridCol w="2914145">
                  <a:extLst>
                    <a:ext uri="{9D8B030D-6E8A-4147-A177-3AD203B41FA5}">
                      <a16:colId xmlns:a16="http://schemas.microsoft.com/office/drawing/2014/main" val="3598693659"/>
                    </a:ext>
                  </a:extLst>
                </a:gridCol>
                <a:gridCol w="745220">
                  <a:extLst>
                    <a:ext uri="{9D8B030D-6E8A-4147-A177-3AD203B41FA5}">
                      <a16:colId xmlns:a16="http://schemas.microsoft.com/office/drawing/2014/main" val="2583352169"/>
                    </a:ext>
                  </a:extLst>
                </a:gridCol>
                <a:gridCol w="745220">
                  <a:extLst>
                    <a:ext uri="{9D8B030D-6E8A-4147-A177-3AD203B41FA5}">
                      <a16:colId xmlns:a16="http://schemas.microsoft.com/office/drawing/2014/main" val="16282448"/>
                    </a:ext>
                  </a:extLst>
                </a:gridCol>
                <a:gridCol w="745220">
                  <a:extLst>
                    <a:ext uri="{9D8B030D-6E8A-4147-A177-3AD203B41FA5}">
                      <a16:colId xmlns:a16="http://schemas.microsoft.com/office/drawing/2014/main" val="674376591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94484251"/>
                    </a:ext>
                  </a:extLst>
                </a:gridCol>
                <a:gridCol w="678484">
                  <a:extLst>
                    <a:ext uri="{9D8B030D-6E8A-4147-A177-3AD203B41FA5}">
                      <a16:colId xmlns:a16="http://schemas.microsoft.com/office/drawing/2014/main" val="598154263"/>
                    </a:ext>
                  </a:extLst>
                </a:gridCol>
                <a:gridCol w="678484">
                  <a:extLst>
                    <a:ext uri="{9D8B030D-6E8A-4147-A177-3AD203B41FA5}">
                      <a16:colId xmlns:a16="http://schemas.microsoft.com/office/drawing/2014/main" val="3023720058"/>
                    </a:ext>
                  </a:extLst>
                </a:gridCol>
              </a:tblGrid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591207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00535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3.264.860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3.264.860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821.292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610361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273.633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273.633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35.078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45308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1.141.508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1.141.508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535305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25081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230626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Pesca y Acuicultura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153.233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718177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1.696.486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1.696.486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775.928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10487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1.638.563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1.638.563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740.420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450344"/>
                  </a:ext>
                </a:extLst>
              </a:tr>
              <a:tr h="164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57.923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57.923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467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2861</TotalTime>
  <Words>5108</Words>
  <Application>Microsoft Office PowerPoint</Application>
  <PresentationFormat>Presentación en pantalla (4:3)</PresentationFormat>
  <Paragraphs>2787</Paragraphs>
  <Slides>23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1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 acumulada al mes de febrero de 2018 Partida 08: MINISTERIO DE HACIENDA</vt:lpstr>
      <vt:lpstr>Ejecución Presupuestaria de Gastos del Ministerio de Hacienda  acumulada al mes de febrero de 2018</vt:lpstr>
      <vt:lpstr>Presentación de PowerPoint</vt:lpstr>
      <vt:lpstr>Ejecución Presupuestaria de Gastos del Ministerio de Hacienda  acumulada al mes de febrero de 2018</vt:lpstr>
      <vt:lpstr>Ejecución Presupuestaria de Gastos del Ministerio de Hacienda  acumulada al mes de febrero de 2018</vt:lpstr>
      <vt:lpstr>Ejecución Presupuestaria de Gastos Partida 08, Resumen por Capítulos acumulada al mes de febrero de 2018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176</cp:revision>
  <cp:lastPrinted>2016-07-04T14:42:46Z</cp:lastPrinted>
  <dcterms:created xsi:type="dcterms:W3CDTF">2016-06-23T13:38:47Z</dcterms:created>
  <dcterms:modified xsi:type="dcterms:W3CDTF">2018-08-10T12:09:47Z</dcterms:modified>
</cp:coreProperties>
</file>