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  <p:sldMasterId id="2147483684" r:id="rId4"/>
    <p:sldMasterId id="2147483696" r:id="rId5"/>
    <p:sldMasterId id="2147483708" r:id="rId6"/>
    <p:sldMasterId id="2147483720" r:id="rId7"/>
  </p:sldMasterIdLst>
  <p:notesMasterIdLst>
    <p:notesMasterId r:id="rId21"/>
  </p:notesMasterIdLst>
  <p:handoutMasterIdLst>
    <p:handoutMasterId r:id="rId22"/>
  </p:handoutMasterIdLst>
  <p:sldIdLst>
    <p:sldId id="256" r:id="rId8"/>
    <p:sldId id="298" r:id="rId9"/>
    <p:sldId id="306" r:id="rId10"/>
    <p:sldId id="308" r:id="rId11"/>
    <p:sldId id="264" r:id="rId12"/>
    <p:sldId id="307" r:id="rId13"/>
    <p:sldId id="263" r:id="rId14"/>
    <p:sldId id="265" r:id="rId15"/>
    <p:sldId id="300" r:id="rId16"/>
    <p:sldId id="301" r:id="rId17"/>
    <p:sldId id="302" r:id="rId18"/>
    <p:sldId id="303" r:id="rId19"/>
    <p:sldId id="304" r:id="rId2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45" autoAdjust="0"/>
  </p:normalViewPr>
  <p:slideViewPr>
    <p:cSldViewPr>
      <p:cViewPr>
        <p:scale>
          <a:sx n="100" d="100"/>
          <a:sy n="100" d="100"/>
        </p:scale>
        <p:origin x="-102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054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960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807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7668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4002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4506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397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2485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5735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9432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4512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429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382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390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86697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44712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78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19002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39685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72001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3709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43330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544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65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331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89755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881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3375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17943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89608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9961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10921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32003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163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675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42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028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14803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36416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10981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3625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83635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51174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63307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30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289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355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42030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91251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57874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42677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75289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24136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64408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224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vmlDrawing" Target="../drawings/vmlDrawing4.v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oleObject" Target="../embeddings/oleObject4.bin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vmlDrawing" Target="../drawings/vmlDrawing5.v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oleObject" Target="../embeddings/oleObject5.bin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vmlDrawing" Target="../drawings/vmlDrawing6.v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oleObject" Target="../embeddings/oleObject6.bin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vmlDrawing" Target="../drawings/vmlDrawing7.v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oleObject" Target="../embeddings/oleObject7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084168" y="116632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776724772"/>
              </p:ext>
            </p:extLst>
          </p:nvPr>
        </p:nvGraphicFramePr>
        <p:xfrm>
          <a:off x="5364088" y="116632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116632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868144" y="116632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TÉCNICA DE APOYO PRESUPUESTARIO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4 CuadroTexto"/>
          <p:cNvSpPr txBox="1"/>
          <p:nvPr userDrawn="1"/>
        </p:nvSpPr>
        <p:spPr>
          <a:xfrm>
            <a:off x="6084168" y="116632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959076141"/>
              </p:ext>
            </p:extLst>
          </p:nvPr>
        </p:nvGraphicFramePr>
        <p:xfrm>
          <a:off x="5364088" y="116632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116632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Rectángulo"/>
          <p:cNvSpPr/>
          <p:nvPr userDrawn="1"/>
        </p:nvSpPr>
        <p:spPr>
          <a:xfrm>
            <a:off x="5868144" y="116632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TÉCNICA DE APOYO PRESUPUESTARIO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4 CuadroTexto"/>
          <p:cNvSpPr txBox="1"/>
          <p:nvPr userDrawn="1"/>
        </p:nvSpPr>
        <p:spPr>
          <a:xfrm>
            <a:off x="6084168" y="116632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959076141"/>
              </p:ext>
            </p:extLst>
          </p:nvPr>
        </p:nvGraphicFramePr>
        <p:xfrm>
          <a:off x="5364088" y="116632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116632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Rectángulo"/>
          <p:cNvSpPr/>
          <p:nvPr userDrawn="1"/>
        </p:nvSpPr>
        <p:spPr>
          <a:xfrm>
            <a:off x="5868144" y="116632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TÉCNICA DE APOYO PRESUPUESTARIO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84413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4 CuadroTexto"/>
          <p:cNvSpPr txBox="1"/>
          <p:nvPr userDrawn="1"/>
        </p:nvSpPr>
        <p:spPr>
          <a:xfrm>
            <a:off x="6084168" y="116632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959076141"/>
              </p:ext>
            </p:extLst>
          </p:nvPr>
        </p:nvGraphicFramePr>
        <p:xfrm>
          <a:off x="5364088" y="116632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116632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Rectángulo"/>
          <p:cNvSpPr/>
          <p:nvPr userDrawn="1"/>
        </p:nvSpPr>
        <p:spPr>
          <a:xfrm>
            <a:off x="5868144" y="116632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TÉCNICA DE APOYO PRESUPUESTARIO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89044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4 CuadroTexto"/>
          <p:cNvSpPr txBox="1"/>
          <p:nvPr userDrawn="1"/>
        </p:nvSpPr>
        <p:spPr>
          <a:xfrm>
            <a:off x="6084168" y="116632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959076141"/>
              </p:ext>
            </p:extLst>
          </p:nvPr>
        </p:nvGraphicFramePr>
        <p:xfrm>
          <a:off x="5364088" y="116632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116632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Rectángulo"/>
          <p:cNvSpPr/>
          <p:nvPr userDrawn="1"/>
        </p:nvSpPr>
        <p:spPr>
          <a:xfrm>
            <a:off x="5868144" y="116632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TÉCNICA DE APOYO PRESUPUESTARIO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7773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4 CuadroTexto"/>
          <p:cNvSpPr txBox="1"/>
          <p:nvPr userDrawn="1"/>
        </p:nvSpPr>
        <p:spPr>
          <a:xfrm>
            <a:off x="6084168" y="116632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959076141"/>
              </p:ext>
            </p:extLst>
          </p:nvPr>
        </p:nvGraphicFramePr>
        <p:xfrm>
          <a:off x="5364088" y="116632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116632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Rectángulo"/>
          <p:cNvSpPr/>
          <p:nvPr userDrawn="1"/>
        </p:nvSpPr>
        <p:spPr>
          <a:xfrm>
            <a:off x="5868144" y="116632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TÉCNICA DE APOYO PRESUPUESTARIO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87973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4 CuadroTexto"/>
          <p:cNvSpPr txBox="1"/>
          <p:nvPr userDrawn="1"/>
        </p:nvSpPr>
        <p:spPr>
          <a:xfrm>
            <a:off x="6084168" y="116632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959076141"/>
              </p:ext>
            </p:extLst>
          </p:nvPr>
        </p:nvGraphicFramePr>
        <p:xfrm>
          <a:off x="5364088" y="116632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116632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Rectángulo"/>
          <p:cNvSpPr/>
          <p:nvPr userDrawn="1"/>
        </p:nvSpPr>
        <p:spPr>
          <a:xfrm>
            <a:off x="5868144" y="116632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TÉCNICA DE APOYO PRESUPUESTARIO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87453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7.emf"/><Relationship Id="rId4" Type="http://schemas.openxmlformats.org/officeDocument/2006/relationships/oleObject" Target="../embeddings/Hoja_de_c_lculo_de_Microsoft_Excel_97-20036.xls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8.emf"/><Relationship Id="rId4" Type="http://schemas.openxmlformats.org/officeDocument/2006/relationships/oleObject" Target="../embeddings/Hoja_de_c_lculo_de_Microsoft_Excel_97-20037.xls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5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9.emf"/><Relationship Id="rId4" Type="http://schemas.openxmlformats.org/officeDocument/2006/relationships/oleObject" Target="../embeddings/Hoja_de_c_lculo_de_Microsoft_Excel_97-20038.xls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68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10.emf"/><Relationship Id="rId4" Type="http://schemas.openxmlformats.org/officeDocument/2006/relationships/oleObject" Target="../embeddings/Hoja_de_c_lculo_de_Microsoft_Excel_97-20039.xls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.emf"/><Relationship Id="rId4" Type="http://schemas.openxmlformats.org/officeDocument/2006/relationships/oleObject" Target="../embeddings/Hoja_de_c_lculo_de_Microsoft_Excel_97-20031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3.emf"/><Relationship Id="rId4" Type="http://schemas.openxmlformats.org/officeDocument/2006/relationships/oleObject" Target="../embeddings/Hoja_de_c_lculo_de_Microsoft_Excel_97-20032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.emf"/><Relationship Id="rId5" Type="http://schemas.openxmlformats.org/officeDocument/2006/relationships/oleObject" Target="../embeddings/Hoja_de_c_lculo_de_Microsoft_Excel_97-20033.xls"/><Relationship Id="rId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5.emf"/><Relationship Id="rId4" Type="http://schemas.openxmlformats.org/officeDocument/2006/relationships/oleObject" Target="../embeddings/Hoja_de_c_lculo_de_Microsoft_Excel_97-20034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6.emf"/><Relationship Id="rId4" Type="http://schemas.openxmlformats.org/officeDocument/2006/relationships/oleObject" Target="../embeddings/Hoja_de_c_lculo_de_Microsoft_Excel_97-20035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ACUMULADA DE </a:t>
            </a:r>
            <a:r>
              <a:rPr lang="es-CL" sz="2400" b="1" dirty="0">
                <a:latin typeface="+mn-lt"/>
              </a:rPr>
              <a:t>GASTOS</a:t>
            </a:r>
            <a:r>
              <a:rPr lang="es-CL" sz="2400" b="1" dirty="0" smtClean="0">
                <a:latin typeface="+mn-lt"/>
              </a:rPr>
              <a:t/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F</a:t>
            </a:r>
            <a:r>
              <a:rPr lang="es-CL" sz="2400" b="1" cap="all" dirty="0" smtClean="0">
                <a:latin typeface="+mn-lt"/>
              </a:rPr>
              <a:t>ebrero</a:t>
            </a:r>
            <a:r>
              <a:rPr lang="es-CL" sz="2400" b="1" dirty="0" smtClean="0">
                <a:latin typeface="+mn-lt"/>
              </a:rPr>
              <a:t> DE 2018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06: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RELACIONES EXTERIORES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abril de 2018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1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6445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TÉCNICA DE APOYO PRESUPUESTARIO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329" y="4648051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Febrero de 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06, Capítulo 02,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02: Promoción de las Exportaciones</a:t>
            </a:r>
            <a:endParaRPr lang="es-CL" sz="18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34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0151701"/>
              </p:ext>
            </p:extLst>
          </p:nvPr>
        </p:nvGraphicFramePr>
        <p:xfrm>
          <a:off x="467544" y="1772816"/>
          <a:ext cx="8148280" cy="277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4" name="Hoja de cálculo" r:id="rId4" imgW="7410585" imgH="2771775" progId="Excel.Sheet.8">
                  <p:embed/>
                </p:oleObj>
              </mc:Choice>
              <mc:Fallback>
                <p:oleObj name="Hoja de cálculo" r:id="rId4" imgW="7410585" imgH="27717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1772816"/>
                        <a:ext cx="8148280" cy="2771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351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504035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Febrero de 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06, Capítulo 03,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01: Dirección de Fronteras y Límites de Estado</a:t>
            </a:r>
            <a:endParaRPr lang="es-CL" sz="18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935" y="135985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0046549"/>
              </p:ext>
            </p:extLst>
          </p:nvPr>
        </p:nvGraphicFramePr>
        <p:xfrm>
          <a:off x="467543" y="1772816"/>
          <a:ext cx="8157591" cy="262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7" name="Hoja de cálculo" r:id="rId4" imgW="7886700" imgH="2628900" progId="Excel.Sheet.8">
                  <p:embed/>
                </p:oleObj>
              </mc:Choice>
              <mc:Fallback>
                <p:oleObj name="Hoja de cálculo" r:id="rId4" imgW="7886700" imgH="262890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3" y="1772816"/>
                        <a:ext cx="8157591" cy="2628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506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5368131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Febrero de 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06, Capítulo 04,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01: Instituto Antártico Chileno</a:t>
            </a:r>
            <a:endParaRPr lang="es-CL" sz="18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534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1480902"/>
              </p:ext>
            </p:extLst>
          </p:nvPr>
        </p:nvGraphicFramePr>
        <p:xfrm>
          <a:off x="414336" y="1767433"/>
          <a:ext cx="8201487" cy="353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1" name="Hoja de cálculo" r:id="rId4" imgW="7915343" imgH="3533865" progId="Excel.Sheet.8">
                  <p:embed/>
                </p:oleObj>
              </mc:Choice>
              <mc:Fallback>
                <p:oleObj name="Hoja de cálculo" r:id="rId4" imgW="7915343" imgH="35338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336" y="1767433"/>
                        <a:ext cx="8201487" cy="3533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477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861048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Febrero de 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06, Capítulo 05,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01: Agencia de Cooperación Internacional de Chile</a:t>
            </a:r>
            <a:endParaRPr lang="es-CL" sz="18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888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9128474"/>
              </p:ext>
            </p:extLst>
          </p:nvPr>
        </p:nvGraphicFramePr>
        <p:xfrm>
          <a:off x="539552" y="1779265"/>
          <a:ext cx="8076271" cy="200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5" name="Hoja de cálculo" r:id="rId4" imgW="7534343" imgH="2009685" progId="Excel.Sheet.8">
                  <p:embed/>
                </p:oleObj>
              </mc:Choice>
              <mc:Fallback>
                <p:oleObj name="Hoja de cálculo" r:id="rId4" imgW="7534343" imgH="20096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1779265"/>
                        <a:ext cx="8076271" cy="2009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592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Febrero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Relaciones Exteriores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b="1" dirty="0"/>
              <a:t>La ejecución acumulada </a:t>
            </a:r>
            <a:r>
              <a:rPr lang="es-CL" sz="1600" b="1" dirty="0" smtClean="0"/>
              <a:t>en pesos, al mes de febrero de 2018</a:t>
            </a:r>
            <a:r>
              <a:rPr lang="es-CL" sz="1600" dirty="0" smtClean="0"/>
              <a:t> finalizó </a:t>
            </a:r>
            <a:r>
              <a:rPr lang="es-CL" sz="1600" dirty="0"/>
              <a:t>en </a:t>
            </a:r>
            <a:r>
              <a:rPr lang="es-CL" sz="1600" dirty="0" smtClean="0"/>
              <a:t>$9.853 </a:t>
            </a:r>
            <a:r>
              <a:rPr lang="es-CL" sz="1600" dirty="0"/>
              <a:t>millones, equivalentes a un </a:t>
            </a:r>
            <a:r>
              <a:rPr lang="es-CL" sz="1600" dirty="0" smtClean="0"/>
              <a:t>10% </a:t>
            </a:r>
            <a:r>
              <a:rPr lang="es-CL" sz="1600" dirty="0"/>
              <a:t>del Presupuesto </a:t>
            </a:r>
            <a:r>
              <a:rPr lang="es-CL" sz="1600" dirty="0" smtClean="0"/>
              <a:t>Vigente.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/>
              <a:t>En dólares se observó un 7% de avance presupuestario, con un total gastado de US$15 millones.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sz="1600" b="1" dirty="0" smtClean="0">
                <a:solidFill>
                  <a:prstClr val="black"/>
                </a:solidFill>
              </a:rPr>
              <a:t>Servicio de la Deuda:</a:t>
            </a:r>
            <a:r>
              <a:rPr lang="es-MX" sz="1600" dirty="0" smtClean="0">
                <a:solidFill>
                  <a:prstClr val="black"/>
                </a:solidFill>
              </a:rPr>
              <a:t> </a:t>
            </a:r>
            <a:r>
              <a:rPr lang="es-MX" sz="1600" dirty="0">
                <a:solidFill>
                  <a:prstClr val="black"/>
                </a:solidFill>
              </a:rPr>
              <a:t>la ley de presupuestos </a:t>
            </a:r>
            <a:r>
              <a:rPr lang="es-MX" sz="1600" dirty="0" smtClean="0">
                <a:solidFill>
                  <a:prstClr val="black"/>
                </a:solidFill>
              </a:rPr>
              <a:t>2018 autorizó recursos por $33 millones</a:t>
            </a:r>
            <a:r>
              <a:rPr lang="es-CL" sz="1600" dirty="0" smtClean="0">
                <a:solidFill>
                  <a:prstClr val="black"/>
                </a:solidFill>
              </a:rPr>
              <a:t> y al mes de Febrero no se han incluido recursos adicionales para cumplir obligaciones del ejercicio presupuestario anterior (deuda flotante). Si embargo, se observa una ejecución presupuestaria de $1.175 millones, significando 4.157% de ejecución respecto a los recursos vigentes.</a:t>
            </a: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 las transferencias corrientes </a:t>
            </a:r>
            <a:r>
              <a:rPr lang="es-CL" sz="1600" b="1" dirty="0" smtClean="0">
                <a:latin typeface="+mn-lt"/>
              </a:rPr>
              <a:t>de la Subsecretaría</a:t>
            </a:r>
            <a:r>
              <a:rPr lang="es-CL" sz="1600" dirty="0" smtClean="0">
                <a:latin typeface="+mn-lt"/>
              </a:rPr>
              <a:t>, que incluyen recursos para asignaciones  al sector privados y para Otras Entidades Públicas, totalizaron desembolsos por $306 millones, con 25% de ejecución. Respecto a la transferencia para el “Instituto </a:t>
            </a:r>
            <a:r>
              <a:rPr lang="es-CL" sz="1600" dirty="0">
                <a:latin typeface="+mn-lt"/>
              </a:rPr>
              <a:t>Chileno de Campos de </a:t>
            </a:r>
            <a:r>
              <a:rPr lang="es-CL" sz="1600" dirty="0" smtClean="0">
                <a:latin typeface="+mn-lt"/>
              </a:rPr>
              <a:t>Hielo” (con recursos por $83 millones) </a:t>
            </a:r>
            <a:r>
              <a:rPr lang="es-CL" sz="1600" dirty="0">
                <a:latin typeface="+mn-lt"/>
              </a:rPr>
              <a:t>y para el “Consejo Chileno para las Relaciones </a:t>
            </a:r>
            <a:r>
              <a:rPr lang="es-CL" sz="1600" dirty="0" smtClean="0">
                <a:latin typeface="+mn-lt"/>
              </a:rPr>
              <a:t>Internacionales” (con $68 millones aprobados) no informan gasto. 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Febrero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Relaciones Exteriores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>
                <a:latin typeface="+mn-lt"/>
              </a:rPr>
              <a:t>En la Dirección de Relaciones Económicas, el </a:t>
            </a:r>
            <a:r>
              <a:rPr lang="es-CL" sz="1600" b="1" dirty="0" smtClean="0">
                <a:latin typeface="+mn-lt"/>
              </a:rPr>
              <a:t>Programa </a:t>
            </a:r>
            <a:r>
              <a:rPr lang="es-CL" sz="1600" b="1" dirty="0">
                <a:latin typeface="+mn-lt"/>
              </a:rPr>
              <a:t>de Defensa </a:t>
            </a:r>
            <a:r>
              <a:rPr lang="es-CL" sz="1600" b="1" dirty="0" smtClean="0">
                <a:latin typeface="+mn-lt"/>
              </a:rPr>
              <a:t>Comercial</a:t>
            </a:r>
            <a:r>
              <a:rPr lang="es-CL" sz="1600" dirty="0" smtClean="0">
                <a:latin typeface="+mn-lt"/>
              </a:rPr>
              <a:t>, que </a:t>
            </a:r>
            <a:r>
              <a:rPr lang="es-CL" sz="1600" dirty="0">
                <a:latin typeface="+mn-lt"/>
              </a:rPr>
              <a:t>tiene por objetivo la defensa de los intereses comerciales nacionales, buscando soluciones a los conflictos dentro de los mecanismos establecidos dentro de los acuerdos internacionales suscritos, finalizó con una ejecución presupuestaria de un </a:t>
            </a:r>
            <a:r>
              <a:rPr lang="es-CL" sz="1600" dirty="0" smtClean="0">
                <a:latin typeface="+mn-lt"/>
              </a:rPr>
              <a:t>5% </a:t>
            </a:r>
            <a:r>
              <a:rPr lang="es-CL" sz="1600" dirty="0">
                <a:latin typeface="+mn-lt"/>
              </a:rPr>
              <a:t>del presupuesto </a:t>
            </a:r>
            <a:r>
              <a:rPr lang="es-CL" sz="1600" dirty="0" smtClean="0">
                <a:latin typeface="+mn-lt"/>
              </a:rPr>
              <a:t>vigente.</a:t>
            </a: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>
                <a:latin typeface="+mn-lt"/>
              </a:rPr>
              <a:t>El </a:t>
            </a:r>
            <a:r>
              <a:rPr lang="es-CL" sz="1600" b="1" dirty="0" smtClean="0">
                <a:latin typeface="+mn-lt"/>
              </a:rPr>
              <a:t>Programa </a:t>
            </a:r>
            <a:r>
              <a:rPr lang="es-CL" sz="1600" b="1" dirty="0">
                <a:latin typeface="+mn-lt"/>
              </a:rPr>
              <a:t>Certificación de </a:t>
            </a:r>
            <a:r>
              <a:rPr lang="es-CL" sz="1600" b="1" dirty="0" smtClean="0">
                <a:latin typeface="+mn-lt"/>
              </a:rPr>
              <a:t>Origen</a:t>
            </a:r>
            <a:r>
              <a:rPr lang="es-CL" sz="1600" dirty="0" smtClean="0">
                <a:latin typeface="+mn-lt"/>
              </a:rPr>
              <a:t>, encargado </a:t>
            </a:r>
            <a:r>
              <a:rPr lang="es-CL" sz="1600" dirty="0">
                <a:latin typeface="+mn-lt"/>
              </a:rPr>
              <a:t>de prestar el servicio de Certificación de Origen a exportadores con productos con destino a la Unión Europea, EFTA y China, alcanzó un </a:t>
            </a:r>
            <a:r>
              <a:rPr lang="es-CL" sz="1600" dirty="0" smtClean="0">
                <a:latin typeface="+mn-lt"/>
              </a:rPr>
              <a:t>9% </a:t>
            </a:r>
            <a:r>
              <a:rPr lang="es-CL" sz="1600" dirty="0">
                <a:latin typeface="+mn-lt"/>
              </a:rPr>
              <a:t>de gasto total</a:t>
            </a:r>
            <a:r>
              <a:rPr lang="es-CL" sz="1600" dirty="0" smtClean="0">
                <a:latin typeface="+mn-lt"/>
              </a:rPr>
              <a:t>.</a:t>
            </a: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>
                <a:latin typeface="+mn-lt"/>
              </a:rPr>
              <a:t>Los </a:t>
            </a:r>
            <a:r>
              <a:rPr lang="es-CL" sz="1600" b="1" dirty="0">
                <a:latin typeface="+mn-lt"/>
              </a:rPr>
              <a:t>Proyectos y Actividades de </a:t>
            </a:r>
            <a:r>
              <a:rPr lang="es-CL" sz="1600" b="1" dirty="0" smtClean="0">
                <a:latin typeface="+mn-lt"/>
              </a:rPr>
              <a:t>Promoción</a:t>
            </a:r>
            <a:r>
              <a:rPr lang="es-CL" sz="1600" dirty="0" smtClean="0">
                <a:latin typeface="+mn-lt"/>
              </a:rPr>
              <a:t>, con recursos autorizados por $7.162 millones informan un 2% de gasto.</a:t>
            </a: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>
                <a:latin typeface="+mn-lt"/>
              </a:rPr>
              <a:t>En la </a:t>
            </a:r>
            <a:r>
              <a:rPr lang="es-CL" sz="1600" b="1" dirty="0" smtClean="0">
                <a:latin typeface="+mn-lt"/>
              </a:rPr>
              <a:t>Dirección de Fronteras y Límites </a:t>
            </a:r>
            <a:r>
              <a:rPr lang="es-CL" sz="1600" b="1" dirty="0">
                <a:latin typeface="+mn-lt"/>
              </a:rPr>
              <a:t>de Estado</a:t>
            </a:r>
            <a:r>
              <a:rPr lang="es-CL" sz="1600" dirty="0">
                <a:latin typeface="+mn-lt"/>
              </a:rPr>
              <a:t>, </a:t>
            </a:r>
            <a:r>
              <a:rPr lang="es-CL" sz="1600" dirty="0" smtClean="0">
                <a:latin typeface="+mn-lt"/>
              </a:rPr>
              <a:t>los </a:t>
            </a:r>
            <a:r>
              <a:rPr lang="es-CL" sz="1600" dirty="0">
                <a:latin typeface="+mn-lt"/>
              </a:rPr>
              <a:t>Programas Especiales de Fronteras y </a:t>
            </a:r>
            <a:r>
              <a:rPr lang="es-CL" sz="1600" dirty="0" smtClean="0">
                <a:latin typeface="+mn-lt"/>
              </a:rPr>
              <a:t>Límites</a:t>
            </a:r>
            <a:r>
              <a:rPr lang="es-CL" sz="1600" dirty="0">
                <a:latin typeface="+mn-lt"/>
              </a:rPr>
              <a:t>, </a:t>
            </a:r>
            <a:r>
              <a:rPr lang="es-CL" sz="1600" dirty="0" smtClean="0">
                <a:latin typeface="+mn-lt"/>
              </a:rPr>
              <a:t>que incluye </a:t>
            </a:r>
            <a:r>
              <a:rPr lang="es-CL" sz="1600" dirty="0">
                <a:latin typeface="+mn-lt"/>
              </a:rPr>
              <a:t>actividades relacionadas a </a:t>
            </a:r>
            <a:r>
              <a:rPr lang="es-CL" sz="1600" dirty="0" smtClean="0">
                <a:latin typeface="+mn-lt"/>
              </a:rPr>
              <a:t>la Plataforma </a:t>
            </a:r>
            <a:r>
              <a:rPr lang="es-CL" sz="1600" dirty="0">
                <a:latin typeface="+mn-lt"/>
              </a:rPr>
              <a:t>Continental Extendida y otras actividades de carácter </a:t>
            </a:r>
            <a:r>
              <a:rPr lang="es-CL" sz="1600" dirty="0" smtClean="0">
                <a:latin typeface="+mn-lt"/>
              </a:rPr>
              <a:t>reservado, ejecutaron un total de $272 millones (3% de avance presupuestario).</a:t>
            </a: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>
                <a:latin typeface="+mn-lt"/>
              </a:rPr>
              <a:t>En el </a:t>
            </a:r>
            <a:r>
              <a:rPr lang="es-CL" sz="1600" b="1" dirty="0" smtClean="0">
                <a:latin typeface="+mn-lt"/>
              </a:rPr>
              <a:t>Instituto Antártico Chileno</a:t>
            </a:r>
            <a:r>
              <a:rPr lang="es-CL" sz="1600" dirty="0" smtClean="0">
                <a:latin typeface="+mn-lt"/>
              </a:rPr>
              <a:t> se observan 4 programas que no han </a:t>
            </a:r>
            <a:r>
              <a:rPr lang="es-CL" sz="1600" dirty="0">
                <a:latin typeface="+mn-lt"/>
              </a:rPr>
              <a:t>ejecutado gasto: Desarrollo de la Ciencia Antártica </a:t>
            </a:r>
            <a:r>
              <a:rPr lang="es-CL" sz="1600" dirty="0" smtClean="0">
                <a:latin typeface="+mn-lt"/>
              </a:rPr>
              <a:t>Concursable</a:t>
            </a:r>
            <a:r>
              <a:rPr lang="es-CL" sz="1600" dirty="0">
                <a:latin typeface="+mn-lt"/>
              </a:rPr>
              <a:t>, </a:t>
            </a:r>
            <a:r>
              <a:rPr lang="es-CL" sz="1600" dirty="0" smtClean="0">
                <a:latin typeface="+mn-lt"/>
              </a:rPr>
              <a:t>Tesis Antárticas</a:t>
            </a:r>
            <a:r>
              <a:rPr lang="es-CL" sz="1600" dirty="0">
                <a:latin typeface="+mn-lt"/>
              </a:rPr>
              <a:t>, Aligamiento Científico Internacional y </a:t>
            </a:r>
            <a:r>
              <a:rPr lang="es-CL" sz="1600" dirty="0" smtClean="0">
                <a:latin typeface="+mn-lt"/>
              </a:rPr>
              <a:t>Áreas Marinas Protegidas.</a:t>
            </a:r>
          </a:p>
        </p:txBody>
      </p:sp>
    </p:spTree>
    <p:extLst>
      <p:ext uri="{BB962C8B-B14F-4D97-AF65-F5344CB8AC3E}">
        <p14:creationId xmlns:p14="http://schemas.microsoft.com/office/powerpoint/2010/main" val="143546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Febrero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Relaciones Exteriores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buFont typeface="+mj-lt"/>
              <a:buAutoNum type="arabicPeriod" startAt="11"/>
            </a:pPr>
            <a:r>
              <a:rPr lang="es-CL" sz="1600" dirty="0" smtClean="0">
                <a:latin typeface="+mn-lt"/>
              </a:rPr>
              <a:t>En la </a:t>
            </a:r>
            <a:r>
              <a:rPr lang="es-CL" sz="1600" b="1" dirty="0" smtClean="0">
                <a:latin typeface="+mn-lt"/>
              </a:rPr>
              <a:t>Agencia de Cooperación Internacional</a:t>
            </a:r>
            <a:r>
              <a:rPr lang="es-CL" sz="1600" dirty="0" smtClean="0">
                <a:latin typeface="+mn-lt"/>
              </a:rPr>
              <a:t>, la transferencia al sector privado para “Cooperación Sur-Sur”, presentó una ejecución de recursos de 4%, con un total gastado de $219 millones. Esta asignación contiene recursos para becas de postgrado, becas Nelson Mandela, cooperación técnica bilateral y triangular, Alianza del Pacífico, entre otras.</a:t>
            </a:r>
          </a:p>
        </p:txBody>
      </p:sp>
    </p:spTree>
    <p:extLst>
      <p:ext uri="{BB962C8B-B14F-4D97-AF65-F5344CB8AC3E}">
        <p14:creationId xmlns:p14="http://schemas.microsoft.com/office/powerpoint/2010/main" val="269464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Febrero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3855963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35891"/>
              </p:ext>
            </p:extLst>
          </p:nvPr>
        </p:nvGraphicFramePr>
        <p:xfrm>
          <a:off x="467544" y="1916832"/>
          <a:ext cx="8208911" cy="185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4" name="Hoja de cálculo" r:id="rId4" imgW="7115243" imgH="1857375" progId="Excel.Sheet.8">
                  <p:embed/>
                </p:oleObj>
              </mc:Choice>
              <mc:Fallback>
                <p:oleObj name="Hoja de cálculo" r:id="rId4" imgW="7115243" imgH="18573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1916832"/>
                        <a:ext cx="8208911" cy="1857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Febrero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288011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dólares de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6130975"/>
              </p:ext>
            </p:extLst>
          </p:nvPr>
        </p:nvGraphicFramePr>
        <p:xfrm>
          <a:off x="467545" y="1906513"/>
          <a:ext cx="8140554" cy="231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1" name="Hoja de cálculo" r:id="rId4" imgW="7115243" imgH="2314575" progId="Excel.Sheet.8">
                  <p:embed/>
                </p:oleObj>
              </mc:Choice>
              <mc:Fallback>
                <p:oleObj name="Hoja de cálculo" r:id="rId4" imgW="7115243" imgH="23145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5" y="1906513"/>
                        <a:ext cx="8140554" cy="2314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877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88467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Febrero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06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42329" y="349592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4388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4835327"/>
              </p:ext>
            </p:extLst>
          </p:nvPr>
        </p:nvGraphicFramePr>
        <p:xfrm>
          <a:off x="409575" y="1700808"/>
          <a:ext cx="8324850" cy="174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0" name="Hoja de cálculo" r:id="rId5" imgW="8324985" imgH="1743075" progId="Excel.Sheet.8">
                  <p:embed/>
                </p:oleObj>
              </mc:Choice>
              <mc:Fallback>
                <p:oleObj name="Hoja de cálculo" r:id="rId5" imgW="8324985" imgH="17430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9575" y="1700808"/>
                        <a:ext cx="8324850" cy="1743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587727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Febrero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06, Capítulo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01, Programa 01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Secretaría y Administración general y Servicio Exterior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8225067"/>
              </p:ext>
            </p:extLst>
          </p:nvPr>
        </p:nvGraphicFramePr>
        <p:xfrm>
          <a:off x="414336" y="1814289"/>
          <a:ext cx="8201488" cy="399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5" name="Hoja de cálculo" r:id="rId4" imgW="8763000" imgH="3991065" progId="Excel.Sheet.8">
                  <p:embed/>
                </p:oleObj>
              </mc:Choice>
              <mc:Fallback>
                <p:oleObj name="Hoja de cálculo" r:id="rId4" imgW="8763000" imgH="39910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336" y="1814289"/>
                        <a:ext cx="8201488" cy="3990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329" y="5517232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Febrero de 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06, Capítulo 02,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01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Dirección General de Relaciones Económicas Internacionales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5529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4467358"/>
              </p:ext>
            </p:extLst>
          </p:nvPr>
        </p:nvGraphicFramePr>
        <p:xfrm>
          <a:off x="467544" y="1916832"/>
          <a:ext cx="8148280" cy="353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0" name="Hoja de cálculo" r:id="rId4" imgW="7553257" imgH="3533865" progId="Excel.Sheet.8">
                  <p:embed/>
                </p:oleObj>
              </mc:Choice>
              <mc:Fallback>
                <p:oleObj name="Hoja de cálculo" r:id="rId4" imgW="7553257" imgH="35338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1916832"/>
                        <a:ext cx="8148280" cy="3533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011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1777</TotalTime>
  <Words>795</Words>
  <Application>Microsoft Office PowerPoint</Application>
  <PresentationFormat>Presentación en pantalla (4:3)</PresentationFormat>
  <Paragraphs>60</Paragraphs>
  <Slides>13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7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22" baseType="lpstr">
      <vt:lpstr>1_Tema de Office</vt:lpstr>
      <vt:lpstr>Tema de Office</vt:lpstr>
      <vt:lpstr>2_Tema de Office</vt:lpstr>
      <vt:lpstr>3_Tema de Office</vt:lpstr>
      <vt:lpstr>4_Tema de Office</vt:lpstr>
      <vt:lpstr>5_Tema de Office</vt:lpstr>
      <vt:lpstr>6_Tema de Office</vt:lpstr>
      <vt:lpstr>Imagen de mapa de bits</vt:lpstr>
      <vt:lpstr>Hoja de cálculo</vt:lpstr>
      <vt:lpstr>EJECUCIÓN PRESUPUESTARIA ACUMULADA DE GASTOS AL MES DE Febrero DE 2018 PARTIDA 06: MINISTERIO DE RELACIONES EXTERIORES</vt:lpstr>
      <vt:lpstr>Ejecución Presupuestaria de Gastos Acumulada al Mes de Febrero de 2018  Ministerio de Relaciones Exteriores</vt:lpstr>
      <vt:lpstr>Ejecución Presupuestaria de Gastos Acumulada al Mes de Febrero de 2018  Ministerio de Relaciones Exteriores</vt:lpstr>
      <vt:lpstr>Ejecución Presupuestaria de Gastos Acumulada al Mes de Febrero de 2018  Ministerio de Relaciones Exteriores</vt:lpstr>
      <vt:lpstr>Ejecución Presupuestaria de Gastos Acumulada al Mes de Febrero de 2018  Partida 06 Ministerio de Relaciones Exteriores</vt:lpstr>
      <vt:lpstr>Ejecución Presupuestaria de Gastos Acumulada al Mes de Febrero de 2018  Partida 06 Ministerio de Relaciones Exteriores</vt:lpstr>
      <vt:lpstr>Ejecución Presupuestaria de Gastos Acumulada al Mes de Febrero de 2018  Partida 06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125</cp:revision>
  <cp:lastPrinted>2016-07-04T14:42:46Z</cp:lastPrinted>
  <dcterms:created xsi:type="dcterms:W3CDTF">2016-06-23T13:38:47Z</dcterms:created>
  <dcterms:modified xsi:type="dcterms:W3CDTF">2018-08-14T18:16:54Z</dcterms:modified>
</cp:coreProperties>
</file>