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1"/>
  </p:notesMasterIdLst>
  <p:handoutMasterIdLst>
    <p:handoutMasterId r:id="rId22"/>
  </p:handoutMasterIdLst>
  <p:sldIdLst>
    <p:sldId id="256" r:id="rId8"/>
    <p:sldId id="298" r:id="rId9"/>
    <p:sldId id="306" r:id="rId10"/>
    <p:sldId id="308" r:id="rId11"/>
    <p:sldId id="264" r:id="rId12"/>
    <p:sldId id="307" r:id="rId13"/>
    <p:sldId id="263" r:id="rId14"/>
    <p:sldId id="265" r:id="rId15"/>
    <p:sldId id="300" r:id="rId16"/>
    <p:sldId id="301" r:id="rId17"/>
    <p:sldId id="302" r:id="rId18"/>
    <p:sldId id="303" r:id="rId19"/>
    <p:sldId id="304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5" autoAdjust="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76724772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59076141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59076141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59076141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59076141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59076141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59076141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6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7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8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3.xls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F</a:t>
            </a:r>
            <a:r>
              <a:rPr lang="es-CL" sz="2400" b="1" cap="all" dirty="0" smtClean="0">
                <a:latin typeface="+mn-lt"/>
              </a:rPr>
              <a:t>ebrero</a:t>
            </a:r>
            <a:r>
              <a:rPr lang="es-CL" sz="2400" b="1" dirty="0" smtClean="0">
                <a:latin typeface="+mn-lt"/>
              </a:rPr>
              <a:t>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RELACIONES EXTERIORES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de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644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648051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02: Promoción de las Exportaciones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51701"/>
              </p:ext>
            </p:extLst>
          </p:nvPr>
        </p:nvGraphicFramePr>
        <p:xfrm>
          <a:off x="467544" y="1772816"/>
          <a:ext cx="8148280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Hoja de cálculo" r:id="rId4" imgW="7410585" imgH="2771775" progId="Excel.Sheet.8">
                  <p:embed/>
                </p:oleObj>
              </mc:Choice>
              <mc:Fallback>
                <p:oleObj name="Hoja de cálculo" r:id="rId4" imgW="7410585" imgH="27717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72816"/>
                        <a:ext cx="8148280" cy="2771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403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Dirección de Fronteras y Límites de Estado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046549"/>
              </p:ext>
            </p:extLst>
          </p:nvPr>
        </p:nvGraphicFramePr>
        <p:xfrm>
          <a:off x="467543" y="1772816"/>
          <a:ext cx="8157591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Hoja de cálculo" r:id="rId4" imgW="7886700" imgH="2628900" progId="Excel.Sheet.8">
                  <p:embed/>
                </p:oleObj>
              </mc:Choice>
              <mc:Fallback>
                <p:oleObj name="Hoja de cálculo" r:id="rId4" imgW="7886700" imgH="26289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3" y="1772816"/>
                        <a:ext cx="8157591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368131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Instituto Antártico Chileno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480902"/>
              </p:ext>
            </p:extLst>
          </p:nvPr>
        </p:nvGraphicFramePr>
        <p:xfrm>
          <a:off x="414336" y="1767433"/>
          <a:ext cx="8201487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Hoja de cálculo" r:id="rId4" imgW="7915343" imgH="3533865" progId="Excel.Sheet.8">
                  <p:embed/>
                </p:oleObj>
              </mc:Choice>
              <mc:Fallback>
                <p:oleObj name="Hoja de cálculo" r:id="rId4" imgW="7915343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67433"/>
                        <a:ext cx="8201487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05,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01: Agencia de Cooperación Internacional de Chile</a:t>
            </a:r>
            <a:endParaRPr lang="es-CL" sz="18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88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128474"/>
              </p:ext>
            </p:extLst>
          </p:nvPr>
        </p:nvGraphicFramePr>
        <p:xfrm>
          <a:off x="539552" y="1779265"/>
          <a:ext cx="8076271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name="Hoja de cálculo" r:id="rId4" imgW="7534343" imgH="2009685" progId="Excel.Sheet.8">
                  <p:embed/>
                </p:oleObj>
              </mc:Choice>
              <mc:Fallback>
                <p:oleObj name="Hoja de cálculo" r:id="rId4" imgW="7534343" imgH="2009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79265"/>
                        <a:ext cx="8076271" cy="200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b="1" dirty="0"/>
              <a:t>La ejecución acumulada </a:t>
            </a:r>
            <a:r>
              <a:rPr lang="es-CL" sz="1600" b="1" dirty="0" smtClean="0"/>
              <a:t>en pesos, al mes de febrero de 2018</a:t>
            </a:r>
            <a:r>
              <a:rPr lang="es-CL" sz="1600" dirty="0" smtClean="0"/>
              <a:t> finalizó </a:t>
            </a:r>
            <a:r>
              <a:rPr lang="es-CL" sz="1600" dirty="0"/>
              <a:t>en </a:t>
            </a:r>
            <a:r>
              <a:rPr lang="es-CL" sz="1600" dirty="0" smtClean="0"/>
              <a:t>$9.853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10% </a:t>
            </a:r>
            <a:r>
              <a:rPr lang="es-CL" sz="1600" dirty="0"/>
              <a:t>del Presupuesto </a:t>
            </a:r>
            <a:r>
              <a:rPr lang="es-CL" sz="1600" dirty="0" smtClean="0"/>
              <a:t>Vigente.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dólares se observó un 7% de avance presupuestario, con un total gastado de US$15 millones.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b="1" dirty="0" smtClean="0">
                <a:solidFill>
                  <a:prstClr val="black"/>
                </a:solidFill>
              </a:rPr>
              <a:t>Servicio de la Deuda:</a:t>
            </a:r>
            <a:r>
              <a:rPr lang="es-MX" sz="1600" dirty="0" smtClean="0">
                <a:solidFill>
                  <a:prstClr val="black"/>
                </a:solidFill>
              </a:rPr>
              <a:t> </a:t>
            </a:r>
            <a:r>
              <a:rPr lang="es-MX" sz="1600" dirty="0">
                <a:solidFill>
                  <a:prstClr val="black"/>
                </a:solidFill>
              </a:rPr>
              <a:t>la ley de presupuestos </a:t>
            </a:r>
            <a:r>
              <a:rPr lang="es-MX" sz="1600" dirty="0" smtClean="0">
                <a:solidFill>
                  <a:prstClr val="black"/>
                </a:solidFill>
              </a:rPr>
              <a:t>2018 autorizó recursos por $33 millones</a:t>
            </a:r>
            <a:r>
              <a:rPr lang="es-CL" sz="1600" dirty="0" smtClean="0">
                <a:solidFill>
                  <a:prstClr val="black"/>
                </a:solidFill>
              </a:rPr>
              <a:t> y al mes de Febrero no se han incluido recursos adicionales para cumplir obligaciones del ejercicio presupuestario anterior (deuda flotante). Si embargo, se observa una ejecución presupuestaria de $1.175 millones, significando 4.157% de ejecución respecto a los recursos vigentes.</a:t>
            </a: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las transferencias corrientes </a:t>
            </a:r>
            <a:r>
              <a:rPr lang="es-CL" sz="1600" b="1" dirty="0" smtClean="0">
                <a:latin typeface="+mn-lt"/>
              </a:rPr>
              <a:t>de la Subsecretaría</a:t>
            </a:r>
            <a:r>
              <a:rPr lang="es-CL" sz="1600" dirty="0" smtClean="0">
                <a:latin typeface="+mn-lt"/>
              </a:rPr>
              <a:t>, que incluyen recursos para asignaciones  al sector privados y para Otras Entidades Públicas, totalizaron desembolsos por $306 millones, con 25% de ejecución. Respecto a la transferencia para el “Instituto </a:t>
            </a:r>
            <a:r>
              <a:rPr lang="es-CL" sz="1600" dirty="0">
                <a:latin typeface="+mn-lt"/>
              </a:rPr>
              <a:t>Chileno de Campos de </a:t>
            </a:r>
            <a:r>
              <a:rPr lang="es-CL" sz="1600" dirty="0" smtClean="0">
                <a:latin typeface="+mn-lt"/>
              </a:rPr>
              <a:t>Hielo” (con recursos por $83 millones) </a:t>
            </a:r>
            <a:r>
              <a:rPr lang="es-CL" sz="1600" dirty="0">
                <a:latin typeface="+mn-lt"/>
              </a:rPr>
              <a:t>y para el “Consejo Chileno para las Relaciones </a:t>
            </a:r>
            <a:r>
              <a:rPr lang="es-CL" sz="1600" dirty="0" smtClean="0">
                <a:latin typeface="+mn-lt"/>
              </a:rPr>
              <a:t>Internacionales” (con $68 millones aprobados) no informan gasto.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Dirección de Relaciones Económicas, 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de Defensa </a:t>
            </a:r>
            <a:r>
              <a:rPr lang="es-CL" sz="1600" b="1" dirty="0" smtClean="0">
                <a:latin typeface="+mn-lt"/>
              </a:rPr>
              <a:t>Comercial</a:t>
            </a:r>
            <a:r>
              <a:rPr lang="es-CL" sz="1600" dirty="0" smtClean="0">
                <a:latin typeface="+mn-lt"/>
              </a:rPr>
              <a:t>, que </a:t>
            </a:r>
            <a:r>
              <a:rPr lang="es-CL" sz="1600" dirty="0">
                <a:latin typeface="+mn-lt"/>
              </a:rPr>
              <a:t>tiene por objetivo la defensa de los intereses comerciales nacionales, buscando soluciones a los conflictos dentro de los mecanismos establecidos dentro de los acuerdos internacionales suscritos, finalizó con una ejecución presupuestaria de un </a:t>
            </a:r>
            <a:r>
              <a:rPr lang="es-CL" sz="1600" dirty="0" smtClean="0">
                <a:latin typeface="+mn-lt"/>
              </a:rPr>
              <a:t>5% </a:t>
            </a:r>
            <a:r>
              <a:rPr lang="es-CL" sz="1600" dirty="0">
                <a:latin typeface="+mn-lt"/>
              </a:rPr>
              <a:t>del presupuesto </a:t>
            </a:r>
            <a:r>
              <a:rPr lang="es-CL" sz="1600" dirty="0" smtClean="0">
                <a:latin typeface="+mn-lt"/>
              </a:rPr>
              <a:t>vigente.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El </a:t>
            </a:r>
            <a:r>
              <a:rPr lang="es-CL" sz="1600" b="1" dirty="0" smtClean="0">
                <a:latin typeface="+mn-lt"/>
              </a:rPr>
              <a:t>Programa </a:t>
            </a:r>
            <a:r>
              <a:rPr lang="es-CL" sz="1600" b="1" dirty="0">
                <a:latin typeface="+mn-lt"/>
              </a:rPr>
              <a:t>Certificación de </a:t>
            </a:r>
            <a:r>
              <a:rPr lang="es-CL" sz="1600" b="1" dirty="0" smtClean="0">
                <a:latin typeface="+mn-lt"/>
              </a:rPr>
              <a:t>Origen</a:t>
            </a:r>
            <a:r>
              <a:rPr lang="es-CL" sz="1600" dirty="0" smtClean="0">
                <a:latin typeface="+mn-lt"/>
              </a:rPr>
              <a:t>, encargado </a:t>
            </a:r>
            <a:r>
              <a:rPr lang="es-CL" sz="1600" dirty="0">
                <a:latin typeface="+mn-lt"/>
              </a:rPr>
              <a:t>de prestar el servicio de Certificación de Origen a exportadores con productos con destino a la Unión Europea, EFTA y China, alcanzó un </a:t>
            </a:r>
            <a:r>
              <a:rPr lang="es-CL" sz="1600" dirty="0" smtClean="0">
                <a:latin typeface="+mn-lt"/>
              </a:rPr>
              <a:t>9% </a:t>
            </a:r>
            <a:r>
              <a:rPr lang="es-CL" sz="1600" dirty="0">
                <a:latin typeface="+mn-lt"/>
              </a:rPr>
              <a:t>de gasto total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>
                <a:latin typeface="+mn-lt"/>
              </a:rPr>
              <a:t>Los </a:t>
            </a:r>
            <a:r>
              <a:rPr lang="es-CL" sz="1600" b="1" dirty="0">
                <a:latin typeface="+mn-lt"/>
              </a:rPr>
              <a:t>Proyectos y Actividades de </a:t>
            </a:r>
            <a:r>
              <a:rPr lang="es-CL" sz="1600" b="1" dirty="0" smtClean="0">
                <a:latin typeface="+mn-lt"/>
              </a:rPr>
              <a:t>Promoción</a:t>
            </a:r>
            <a:r>
              <a:rPr lang="es-CL" sz="1600" dirty="0" smtClean="0">
                <a:latin typeface="+mn-lt"/>
              </a:rPr>
              <a:t>, con recursos autorizados por $7.162 millones informan un 2% de gasto.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Dirección de Fronteras y Límites </a:t>
            </a:r>
            <a:r>
              <a:rPr lang="es-CL" sz="1600" b="1" dirty="0">
                <a:latin typeface="+mn-lt"/>
              </a:rPr>
              <a:t>de Estado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Programas Especiales de Fronteras y </a:t>
            </a:r>
            <a:r>
              <a:rPr lang="es-CL" sz="1600" dirty="0" smtClean="0">
                <a:latin typeface="+mn-lt"/>
              </a:rPr>
              <a:t>Límites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que incluye </a:t>
            </a:r>
            <a:r>
              <a:rPr lang="es-CL" sz="1600" dirty="0">
                <a:latin typeface="+mn-lt"/>
              </a:rPr>
              <a:t>actividades relacionadas a </a:t>
            </a:r>
            <a:r>
              <a:rPr lang="es-CL" sz="1600" dirty="0" smtClean="0">
                <a:latin typeface="+mn-lt"/>
              </a:rPr>
              <a:t>la Plataforma </a:t>
            </a:r>
            <a:r>
              <a:rPr lang="es-CL" sz="1600" dirty="0">
                <a:latin typeface="+mn-lt"/>
              </a:rPr>
              <a:t>Continental Extendida y otras actividades de carácter </a:t>
            </a:r>
            <a:r>
              <a:rPr lang="es-CL" sz="1600" dirty="0" smtClean="0">
                <a:latin typeface="+mn-lt"/>
              </a:rPr>
              <a:t>reservado, ejecutaron un total de $272 millones (3% de avance presupuestario).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el </a:t>
            </a:r>
            <a:r>
              <a:rPr lang="es-CL" sz="1600" b="1" dirty="0" smtClean="0">
                <a:latin typeface="+mn-lt"/>
              </a:rPr>
              <a:t>Instituto Antártico Chileno</a:t>
            </a:r>
            <a:r>
              <a:rPr lang="es-CL" sz="1600" dirty="0" smtClean="0">
                <a:latin typeface="+mn-lt"/>
              </a:rPr>
              <a:t> se observan 4 programas que no han </a:t>
            </a:r>
            <a:r>
              <a:rPr lang="es-CL" sz="1600" dirty="0">
                <a:latin typeface="+mn-lt"/>
              </a:rPr>
              <a:t>ejecutado gasto: Desarrollo de la Ciencia Antártica </a:t>
            </a:r>
            <a:r>
              <a:rPr lang="es-CL" sz="1600" dirty="0" smtClean="0">
                <a:latin typeface="+mn-lt"/>
              </a:rPr>
              <a:t>Concursable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 smtClean="0">
                <a:latin typeface="+mn-lt"/>
              </a:rPr>
              <a:t>Tesis Antárticas</a:t>
            </a:r>
            <a:r>
              <a:rPr lang="es-CL" sz="1600" dirty="0">
                <a:latin typeface="+mn-lt"/>
              </a:rPr>
              <a:t>, Aligamiento Científico Internacional y </a:t>
            </a:r>
            <a:r>
              <a:rPr lang="es-CL" sz="1600" dirty="0" smtClean="0">
                <a:latin typeface="+mn-lt"/>
              </a:rPr>
              <a:t>Áreas Marinas Protegidas.</a:t>
            </a: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 startAt="11"/>
            </a:pPr>
            <a:r>
              <a:rPr lang="es-CL" sz="1600" dirty="0" smtClean="0">
                <a:latin typeface="+mn-lt"/>
              </a:rPr>
              <a:t>En la </a:t>
            </a:r>
            <a:r>
              <a:rPr lang="es-CL" sz="1600" b="1" dirty="0" smtClean="0">
                <a:latin typeface="+mn-lt"/>
              </a:rPr>
              <a:t>Agencia de Cooperación Internacional</a:t>
            </a:r>
            <a:r>
              <a:rPr lang="es-CL" sz="1600" dirty="0" smtClean="0">
                <a:latin typeface="+mn-lt"/>
              </a:rPr>
              <a:t>, la transferencia al sector privado para “Cooperación Sur-Sur”, presentó una ejecución de recursos de 4%, con un total gastado de $219 millones. Esta asignación contiene recursos para becas de postgrado, becas Nelson Mandela, cooperación técnica bilateral y triangular, Alianza del Pacífico, entre otras.</a:t>
            </a:r>
          </a:p>
        </p:txBody>
      </p:sp>
    </p:spTree>
    <p:extLst>
      <p:ext uri="{BB962C8B-B14F-4D97-AF65-F5344CB8AC3E}">
        <p14:creationId xmlns:p14="http://schemas.microsoft.com/office/powerpoint/2010/main" val="26946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85596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5891"/>
              </p:ext>
            </p:extLst>
          </p:nvPr>
        </p:nvGraphicFramePr>
        <p:xfrm>
          <a:off x="467544" y="1916832"/>
          <a:ext cx="8208911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Hoja de cálculo" r:id="rId4" imgW="7115243" imgH="1857375" progId="Excel.Sheet.8">
                  <p:embed/>
                </p:oleObj>
              </mc:Choice>
              <mc:Fallback>
                <p:oleObj name="Hoja de cálculo" r:id="rId4" imgW="7115243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16832"/>
                        <a:ext cx="8208911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8801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130975"/>
              </p:ext>
            </p:extLst>
          </p:nvPr>
        </p:nvGraphicFramePr>
        <p:xfrm>
          <a:off x="467545" y="1906513"/>
          <a:ext cx="8140554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Hoja de cálculo" r:id="rId4" imgW="7115243" imgH="2314575" progId="Excel.Sheet.8">
                  <p:embed/>
                </p:oleObj>
              </mc:Choice>
              <mc:Fallback>
                <p:oleObj name="Hoja de cálculo" r:id="rId4" imgW="71152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5" y="1906513"/>
                        <a:ext cx="8140554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06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835327"/>
              </p:ext>
            </p:extLst>
          </p:nvPr>
        </p:nvGraphicFramePr>
        <p:xfrm>
          <a:off x="409575" y="1700808"/>
          <a:ext cx="8324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Hoja de cálculo" r:id="rId5" imgW="8324985" imgH="1743075" progId="Excel.Sheet.8">
                  <p:embed/>
                </p:oleObj>
              </mc:Choice>
              <mc:Fallback>
                <p:oleObj name="Hoja de cálculo" r:id="rId5" imgW="8324985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9575" y="1700808"/>
                        <a:ext cx="832485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587727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Secretaría y Administración general y Servicio Exterior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225067"/>
              </p:ext>
            </p:extLst>
          </p:nvPr>
        </p:nvGraphicFramePr>
        <p:xfrm>
          <a:off x="414336" y="1814289"/>
          <a:ext cx="8201488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name="Hoja de cálculo" r:id="rId4" imgW="8763000" imgH="3991065" progId="Excel.Sheet.8">
                  <p:embed/>
                </p:oleObj>
              </mc:Choice>
              <mc:Fallback>
                <p:oleObj name="Hoja de cálculo" r:id="rId4" imgW="8763000" imgH="3991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814289"/>
                        <a:ext cx="8201488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517232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Febrero de 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01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 Relaciones Económicas Internacionales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5529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467358"/>
              </p:ext>
            </p:extLst>
          </p:nvPr>
        </p:nvGraphicFramePr>
        <p:xfrm>
          <a:off x="467544" y="1916832"/>
          <a:ext cx="8148280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Hoja de cálculo" r:id="rId4" imgW="7553257" imgH="3533865" progId="Excel.Sheet.8">
                  <p:embed/>
                </p:oleObj>
              </mc:Choice>
              <mc:Fallback>
                <p:oleObj name="Hoja de cálculo" r:id="rId4" imgW="7553257" imgH="35338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16832"/>
                        <a:ext cx="8148280" cy="353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795</Words>
  <Application>Microsoft Office PowerPoint</Application>
  <PresentationFormat>Presentación en pantalla (4:3)</PresentationFormat>
  <Paragraphs>60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Hoja de cálculo</vt:lpstr>
      <vt:lpstr>EJECUCIÓN PRESUPUESTARIA ACUMULADA DE GASTOS AL MES DE Febrero DE 2018 PARTIDA 06: MINISTERIO DE RELACIONES EXTERIORES</vt:lpstr>
      <vt:lpstr>Ejecución Presupuestaria de Gastos Acumulada al Mes de Febrero de 2018  Ministerio de Relaciones Exteriores</vt:lpstr>
      <vt:lpstr>Ejecución Presupuestaria de Gastos Acumulada al Mes de Febrero de 2018  Ministerio de Relaciones Exteriores</vt:lpstr>
      <vt:lpstr>Ejecución Presupuestaria de Gastos Acumulada al Mes de Febrero de 2018  Ministerio de Relaciones Exteriores</vt:lpstr>
      <vt:lpstr>Ejecución Presupuestaria de Gastos Acumulada al Mes de Febrero de 2018  Partida 06 Ministerio de Relaciones Exteriores</vt:lpstr>
      <vt:lpstr>Ejecución Presupuestaria de Gastos Acumulada al Mes de Febrero de 2018  Partida 06 Ministerio de Relaciones Exteriores</vt:lpstr>
      <vt:lpstr>Ejecución Presupuestaria de Gastos Acumulada al Mes de Febrero de 2018  Partida 06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125</cp:revision>
  <cp:lastPrinted>2016-07-04T14:42:46Z</cp:lastPrinted>
  <dcterms:created xsi:type="dcterms:W3CDTF">2016-06-23T13:38:47Z</dcterms:created>
  <dcterms:modified xsi:type="dcterms:W3CDTF">2018-08-14T18:16:54Z</dcterms:modified>
</cp:coreProperties>
</file>