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298" r:id="rId4"/>
    <p:sldId id="300" r:id="rId5"/>
    <p:sldId id="264" r:id="rId6"/>
    <p:sldId id="301" r:id="rId7"/>
    <p:sldId id="263" r:id="rId8"/>
    <p:sldId id="265" r:id="rId9"/>
    <p:sldId id="304" r:id="rId10"/>
    <p:sldId id="269" r:id="rId11"/>
    <p:sldId id="271" r:id="rId12"/>
    <p:sldId id="273" r:id="rId13"/>
    <p:sldId id="274" r:id="rId14"/>
    <p:sldId id="275" r:id="rId15"/>
    <p:sldId id="276" r:id="rId16"/>
    <p:sldId id="278" r:id="rId17"/>
    <p:sldId id="272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7" r:id="rId32"/>
    <p:sldId id="303" r:id="rId33"/>
    <p:sldId id="295" r:id="rId34"/>
    <p:sldId id="296" r:id="rId3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74" d="100"/>
          <a:sy n="74" d="100"/>
        </p:scale>
        <p:origin x="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01-08-2018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01-08-2018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01-08-2018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01-08-2018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01-08-2018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01-08-2018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01-08-2018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01-08-2018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156176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46928123"/>
              </p:ext>
            </p:extLst>
          </p:nvPr>
        </p:nvGraphicFramePr>
        <p:xfrm>
          <a:off x="5508104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012161" y="446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acumulada al mes de febrero de 2018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2018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05,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DESARROLLO REGIONAL Y ADMINISTRATIVO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22BF64D-44D5-4556-A923-7285F63A2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0322"/>
              </p:ext>
            </p:extLst>
          </p:nvPr>
        </p:nvGraphicFramePr>
        <p:xfrm>
          <a:off x="414335" y="1916832"/>
          <a:ext cx="8229601" cy="4176472"/>
        </p:xfrm>
        <a:graphic>
          <a:graphicData uri="http://schemas.openxmlformats.org/drawingml/2006/table">
            <a:tbl>
              <a:tblPr/>
              <a:tblGrid>
                <a:gridCol w="273560">
                  <a:extLst>
                    <a:ext uri="{9D8B030D-6E8A-4147-A177-3AD203B41FA5}">
                      <a16:colId xmlns:a16="http://schemas.microsoft.com/office/drawing/2014/main" val="565775752"/>
                    </a:ext>
                  </a:extLst>
                </a:gridCol>
                <a:gridCol w="273560">
                  <a:extLst>
                    <a:ext uri="{9D8B030D-6E8A-4147-A177-3AD203B41FA5}">
                      <a16:colId xmlns:a16="http://schemas.microsoft.com/office/drawing/2014/main" val="1012080384"/>
                    </a:ext>
                  </a:extLst>
                </a:gridCol>
                <a:gridCol w="273560">
                  <a:extLst>
                    <a:ext uri="{9D8B030D-6E8A-4147-A177-3AD203B41FA5}">
                      <a16:colId xmlns:a16="http://schemas.microsoft.com/office/drawing/2014/main" val="1175397108"/>
                    </a:ext>
                  </a:extLst>
                </a:gridCol>
                <a:gridCol w="2974966">
                  <a:extLst>
                    <a:ext uri="{9D8B030D-6E8A-4147-A177-3AD203B41FA5}">
                      <a16:colId xmlns:a16="http://schemas.microsoft.com/office/drawing/2014/main" val="1223907636"/>
                    </a:ext>
                  </a:extLst>
                </a:gridCol>
                <a:gridCol w="763689">
                  <a:extLst>
                    <a:ext uri="{9D8B030D-6E8A-4147-A177-3AD203B41FA5}">
                      <a16:colId xmlns:a16="http://schemas.microsoft.com/office/drawing/2014/main" val="84631200"/>
                    </a:ext>
                  </a:extLst>
                </a:gridCol>
                <a:gridCol w="763689">
                  <a:extLst>
                    <a:ext uri="{9D8B030D-6E8A-4147-A177-3AD203B41FA5}">
                      <a16:colId xmlns:a16="http://schemas.microsoft.com/office/drawing/2014/main" val="2966649555"/>
                    </a:ext>
                  </a:extLst>
                </a:gridCol>
                <a:gridCol w="763689">
                  <a:extLst>
                    <a:ext uri="{9D8B030D-6E8A-4147-A177-3AD203B41FA5}">
                      <a16:colId xmlns:a16="http://schemas.microsoft.com/office/drawing/2014/main" val="1501664158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val="3585536039"/>
                    </a:ext>
                  </a:extLst>
                </a:gridCol>
                <a:gridCol w="729494">
                  <a:extLst>
                    <a:ext uri="{9D8B030D-6E8A-4147-A177-3AD203B41FA5}">
                      <a16:colId xmlns:a16="http://schemas.microsoft.com/office/drawing/2014/main" val="3992472438"/>
                    </a:ext>
                  </a:extLst>
                </a:gridCol>
                <a:gridCol w="729494">
                  <a:extLst>
                    <a:ext uri="{9D8B030D-6E8A-4147-A177-3AD203B41FA5}">
                      <a16:colId xmlns:a16="http://schemas.microsoft.com/office/drawing/2014/main" val="4109733655"/>
                    </a:ext>
                  </a:extLst>
                </a:gridCol>
              </a:tblGrid>
              <a:tr h="1486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90786"/>
                  </a:ext>
                </a:extLst>
              </a:tr>
              <a:tr h="5053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264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44.516.403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45.510.052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993.649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7.970.341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34817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13.674.621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13.604.210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-70.411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2.005.308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47594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2.828.152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2.901.645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73.493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182.441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63596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195.018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195.018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148.177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83307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195.018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195.018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148.177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09973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213.329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510.976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297.647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42.573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452696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213.329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247.726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34.397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42.573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974084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024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49581"/>
                  </a:ext>
                </a:extLst>
              </a:tr>
              <a:tr h="2526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124.504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158.901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34.397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28.971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51052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88.815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88.815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13.602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143481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263.250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263.250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88229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Interamericano de Desarrollo (BID)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263.250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263.250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50451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296.273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296.273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121642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34.528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34.528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41921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671165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708359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57.883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57.883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03779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193.602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193.602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485443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27.504.028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28.001.930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497.902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5.591.842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16730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22.859.227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22.859.227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4.898.861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405132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4.381.061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4.381.061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57.251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621463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262.740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262.740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136.836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218377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498.902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497.902 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498.894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49889,4%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580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05,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FORTALECIMIENTO DE LA GESTIÓN SUBNACIONAL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7926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3A5C29-73C5-4735-B97E-31CF26E22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74578"/>
              </p:ext>
            </p:extLst>
          </p:nvPr>
        </p:nvGraphicFramePr>
        <p:xfrm>
          <a:off x="414337" y="1935240"/>
          <a:ext cx="8210798" cy="2969670"/>
        </p:xfrm>
        <a:graphic>
          <a:graphicData uri="http://schemas.openxmlformats.org/drawingml/2006/table">
            <a:tbl>
              <a:tblPr/>
              <a:tblGrid>
                <a:gridCol w="272935">
                  <a:extLst>
                    <a:ext uri="{9D8B030D-6E8A-4147-A177-3AD203B41FA5}">
                      <a16:colId xmlns:a16="http://schemas.microsoft.com/office/drawing/2014/main" val="1733406408"/>
                    </a:ext>
                  </a:extLst>
                </a:gridCol>
                <a:gridCol w="272935">
                  <a:extLst>
                    <a:ext uri="{9D8B030D-6E8A-4147-A177-3AD203B41FA5}">
                      <a16:colId xmlns:a16="http://schemas.microsoft.com/office/drawing/2014/main" val="1320094067"/>
                    </a:ext>
                  </a:extLst>
                </a:gridCol>
                <a:gridCol w="272935">
                  <a:extLst>
                    <a:ext uri="{9D8B030D-6E8A-4147-A177-3AD203B41FA5}">
                      <a16:colId xmlns:a16="http://schemas.microsoft.com/office/drawing/2014/main" val="943068948"/>
                    </a:ext>
                  </a:extLst>
                </a:gridCol>
                <a:gridCol w="2968170">
                  <a:extLst>
                    <a:ext uri="{9D8B030D-6E8A-4147-A177-3AD203B41FA5}">
                      <a16:colId xmlns:a16="http://schemas.microsoft.com/office/drawing/2014/main" val="3284879536"/>
                    </a:ext>
                  </a:extLst>
                </a:gridCol>
                <a:gridCol w="761944">
                  <a:extLst>
                    <a:ext uri="{9D8B030D-6E8A-4147-A177-3AD203B41FA5}">
                      <a16:colId xmlns:a16="http://schemas.microsoft.com/office/drawing/2014/main" val="378050572"/>
                    </a:ext>
                  </a:extLst>
                </a:gridCol>
                <a:gridCol w="761944">
                  <a:extLst>
                    <a:ext uri="{9D8B030D-6E8A-4147-A177-3AD203B41FA5}">
                      <a16:colId xmlns:a16="http://schemas.microsoft.com/office/drawing/2014/main" val="2632184650"/>
                    </a:ext>
                  </a:extLst>
                </a:gridCol>
                <a:gridCol w="761944">
                  <a:extLst>
                    <a:ext uri="{9D8B030D-6E8A-4147-A177-3AD203B41FA5}">
                      <a16:colId xmlns:a16="http://schemas.microsoft.com/office/drawing/2014/main" val="3872572885"/>
                    </a:ext>
                  </a:extLst>
                </a:gridCol>
                <a:gridCol w="682337">
                  <a:extLst>
                    <a:ext uri="{9D8B030D-6E8A-4147-A177-3AD203B41FA5}">
                      <a16:colId xmlns:a16="http://schemas.microsoft.com/office/drawing/2014/main" val="332757857"/>
                    </a:ext>
                  </a:extLst>
                </a:gridCol>
                <a:gridCol w="727827">
                  <a:extLst>
                    <a:ext uri="{9D8B030D-6E8A-4147-A177-3AD203B41FA5}">
                      <a16:colId xmlns:a16="http://schemas.microsoft.com/office/drawing/2014/main" val="1910543891"/>
                    </a:ext>
                  </a:extLst>
                </a:gridCol>
                <a:gridCol w="727827">
                  <a:extLst>
                    <a:ext uri="{9D8B030D-6E8A-4147-A177-3AD203B41FA5}">
                      <a16:colId xmlns:a16="http://schemas.microsoft.com/office/drawing/2014/main" val="2821609577"/>
                    </a:ext>
                  </a:extLst>
                </a:gridCol>
              </a:tblGrid>
              <a:tr h="163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99099"/>
                  </a:ext>
                </a:extLst>
              </a:tr>
              <a:tr h="5570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489762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8.670.842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9.088.887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418.045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706.988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43283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7.608.130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7.608.130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266.020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819539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7.608.130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7.608.130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266.020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28675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026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1.801.685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1.801.685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108.378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096126"/>
                  </a:ext>
                </a:extLst>
              </a:tr>
              <a:tr h="278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Acreditación de Calidad de Servicios Municipales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189.928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189.928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900395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2.561.935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2.561.935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156.963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878667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354.418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354.418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931948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2.700.164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2.700.164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473854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1.061.712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1.061.712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21.923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10923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1.061.712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1.061.712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21.923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608776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1.061.712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1.061.712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21.923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389507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419.045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418.045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419.045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41904,5%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89689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419.045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418.045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419.045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41904,5%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458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090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05, Programa 03: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DE DESARROLLO LOCAL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05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290D4E-B0A0-414F-B30B-FD126CE9C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83206"/>
              </p:ext>
            </p:extLst>
          </p:nvPr>
        </p:nvGraphicFramePr>
        <p:xfrm>
          <a:off x="414336" y="1915892"/>
          <a:ext cx="8229600" cy="3604724"/>
        </p:xfrm>
        <a:graphic>
          <a:graphicData uri="http://schemas.openxmlformats.org/drawingml/2006/table">
            <a:tbl>
              <a:tblPr/>
              <a:tblGrid>
                <a:gridCol w="273560">
                  <a:extLst>
                    <a:ext uri="{9D8B030D-6E8A-4147-A177-3AD203B41FA5}">
                      <a16:colId xmlns:a16="http://schemas.microsoft.com/office/drawing/2014/main" val="1580674769"/>
                    </a:ext>
                  </a:extLst>
                </a:gridCol>
                <a:gridCol w="273560">
                  <a:extLst>
                    <a:ext uri="{9D8B030D-6E8A-4147-A177-3AD203B41FA5}">
                      <a16:colId xmlns:a16="http://schemas.microsoft.com/office/drawing/2014/main" val="1782213911"/>
                    </a:ext>
                  </a:extLst>
                </a:gridCol>
                <a:gridCol w="273560">
                  <a:extLst>
                    <a:ext uri="{9D8B030D-6E8A-4147-A177-3AD203B41FA5}">
                      <a16:colId xmlns:a16="http://schemas.microsoft.com/office/drawing/2014/main" val="3865921134"/>
                    </a:ext>
                  </a:extLst>
                </a:gridCol>
                <a:gridCol w="2974967">
                  <a:extLst>
                    <a:ext uri="{9D8B030D-6E8A-4147-A177-3AD203B41FA5}">
                      <a16:colId xmlns:a16="http://schemas.microsoft.com/office/drawing/2014/main" val="697649705"/>
                    </a:ext>
                  </a:extLst>
                </a:gridCol>
                <a:gridCol w="763689">
                  <a:extLst>
                    <a:ext uri="{9D8B030D-6E8A-4147-A177-3AD203B41FA5}">
                      <a16:colId xmlns:a16="http://schemas.microsoft.com/office/drawing/2014/main" val="2743184979"/>
                    </a:ext>
                  </a:extLst>
                </a:gridCol>
                <a:gridCol w="763689">
                  <a:extLst>
                    <a:ext uri="{9D8B030D-6E8A-4147-A177-3AD203B41FA5}">
                      <a16:colId xmlns:a16="http://schemas.microsoft.com/office/drawing/2014/main" val="1370175440"/>
                    </a:ext>
                  </a:extLst>
                </a:gridCol>
                <a:gridCol w="763689">
                  <a:extLst>
                    <a:ext uri="{9D8B030D-6E8A-4147-A177-3AD203B41FA5}">
                      <a16:colId xmlns:a16="http://schemas.microsoft.com/office/drawing/2014/main" val="2879898970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val="1177815532"/>
                    </a:ext>
                  </a:extLst>
                </a:gridCol>
                <a:gridCol w="729493">
                  <a:extLst>
                    <a:ext uri="{9D8B030D-6E8A-4147-A177-3AD203B41FA5}">
                      <a16:colId xmlns:a16="http://schemas.microsoft.com/office/drawing/2014/main" val="2743848154"/>
                    </a:ext>
                  </a:extLst>
                </a:gridCol>
                <a:gridCol w="729493">
                  <a:extLst>
                    <a:ext uri="{9D8B030D-6E8A-4147-A177-3AD203B41FA5}">
                      <a16:colId xmlns:a16="http://schemas.microsoft.com/office/drawing/2014/main" val="3496810956"/>
                    </a:ext>
                  </a:extLst>
                </a:gridCol>
              </a:tblGrid>
              <a:tr h="163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666164"/>
                  </a:ext>
                </a:extLst>
              </a:tr>
              <a:tr h="2621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859882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182.961.999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191.312.502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8.350.503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38.264.397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44017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72.228.074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72.228.074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23.102.612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92337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72.228.074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72.228.074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23.102.612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583425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62.744.676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62.744.676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23.066.321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662076"/>
                  </a:ext>
                </a:extLst>
              </a:tr>
              <a:tr h="262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Esterilización y Atención Sanitaria de Animales de Compañia)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9.483.398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9.483.398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36.291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79119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10.140.860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10.140.860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275749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10.140.860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10.140.860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471691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10.140.860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10.140.860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955823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100.592.065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100.592.065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6.822.997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40201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100.592.065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100.592.065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6.822.997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006161"/>
                  </a:ext>
                </a:extLst>
              </a:tr>
              <a:tr h="262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Mejoramiento Urbano y Equipamiento Comunal)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36.807.564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36.807.564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4.228.091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288075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Mejoramiento de Barrios)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23.296.820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23.296.820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1.387.069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897777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Recuperación de Ciudades)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14.675.062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14.675.062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43.664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209511"/>
                  </a:ext>
                </a:extLst>
              </a:tr>
              <a:tr h="262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16.956.803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16.956.803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608339"/>
                  </a:ext>
                </a:extLst>
              </a:tr>
              <a:tr h="262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8.855.816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8.855.816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1.164.173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216634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8.351.503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8.350.503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8.338.788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833878,8%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718509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8.351.503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8.350.503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8.338.788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833878,8%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30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090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217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				     	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5E4FBD5-0AE2-4598-AC51-A60AC5132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1374"/>
              </p:ext>
            </p:extLst>
          </p:nvPr>
        </p:nvGraphicFramePr>
        <p:xfrm>
          <a:off x="414337" y="1772816"/>
          <a:ext cx="8210796" cy="4554256"/>
        </p:xfrm>
        <a:graphic>
          <a:graphicData uri="http://schemas.openxmlformats.org/drawingml/2006/table">
            <a:tbl>
              <a:tblPr/>
              <a:tblGrid>
                <a:gridCol w="272935">
                  <a:extLst>
                    <a:ext uri="{9D8B030D-6E8A-4147-A177-3AD203B41FA5}">
                      <a16:colId xmlns:a16="http://schemas.microsoft.com/office/drawing/2014/main" val="47352078"/>
                    </a:ext>
                  </a:extLst>
                </a:gridCol>
                <a:gridCol w="272935">
                  <a:extLst>
                    <a:ext uri="{9D8B030D-6E8A-4147-A177-3AD203B41FA5}">
                      <a16:colId xmlns:a16="http://schemas.microsoft.com/office/drawing/2014/main" val="1726277340"/>
                    </a:ext>
                  </a:extLst>
                </a:gridCol>
                <a:gridCol w="272935">
                  <a:extLst>
                    <a:ext uri="{9D8B030D-6E8A-4147-A177-3AD203B41FA5}">
                      <a16:colId xmlns:a16="http://schemas.microsoft.com/office/drawing/2014/main" val="145881600"/>
                    </a:ext>
                  </a:extLst>
                </a:gridCol>
                <a:gridCol w="2968168">
                  <a:extLst>
                    <a:ext uri="{9D8B030D-6E8A-4147-A177-3AD203B41FA5}">
                      <a16:colId xmlns:a16="http://schemas.microsoft.com/office/drawing/2014/main" val="3349310447"/>
                    </a:ext>
                  </a:extLst>
                </a:gridCol>
                <a:gridCol w="761944">
                  <a:extLst>
                    <a:ext uri="{9D8B030D-6E8A-4147-A177-3AD203B41FA5}">
                      <a16:colId xmlns:a16="http://schemas.microsoft.com/office/drawing/2014/main" val="3016628897"/>
                    </a:ext>
                  </a:extLst>
                </a:gridCol>
                <a:gridCol w="761944">
                  <a:extLst>
                    <a:ext uri="{9D8B030D-6E8A-4147-A177-3AD203B41FA5}">
                      <a16:colId xmlns:a16="http://schemas.microsoft.com/office/drawing/2014/main" val="1881527812"/>
                    </a:ext>
                  </a:extLst>
                </a:gridCol>
                <a:gridCol w="761944">
                  <a:extLst>
                    <a:ext uri="{9D8B030D-6E8A-4147-A177-3AD203B41FA5}">
                      <a16:colId xmlns:a16="http://schemas.microsoft.com/office/drawing/2014/main" val="1464631060"/>
                    </a:ext>
                  </a:extLst>
                </a:gridCol>
                <a:gridCol w="682337">
                  <a:extLst>
                    <a:ext uri="{9D8B030D-6E8A-4147-A177-3AD203B41FA5}">
                      <a16:colId xmlns:a16="http://schemas.microsoft.com/office/drawing/2014/main" val="2008740043"/>
                    </a:ext>
                  </a:extLst>
                </a:gridCol>
                <a:gridCol w="727827">
                  <a:extLst>
                    <a:ext uri="{9D8B030D-6E8A-4147-A177-3AD203B41FA5}">
                      <a16:colId xmlns:a16="http://schemas.microsoft.com/office/drawing/2014/main" val="2044069150"/>
                    </a:ext>
                  </a:extLst>
                </a:gridCol>
                <a:gridCol w="727827">
                  <a:extLst>
                    <a:ext uri="{9D8B030D-6E8A-4147-A177-3AD203B41FA5}">
                      <a16:colId xmlns:a16="http://schemas.microsoft.com/office/drawing/2014/main" val="3263455690"/>
                    </a:ext>
                  </a:extLst>
                </a:gridCol>
              </a:tblGrid>
              <a:tr h="1369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743450"/>
                  </a:ext>
                </a:extLst>
              </a:tr>
              <a:tr h="3492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98520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170.508.876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170.508.876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0639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1.044.380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1.044.380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35831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1.044.380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1.044.380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069882"/>
                  </a:ext>
                </a:extLst>
              </a:tr>
              <a:tr h="2328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016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336.743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336.743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40447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I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12563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V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45.152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45.152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68060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VI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6713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VIII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190.600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190.600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7544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XII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111.885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111.885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738266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Metropolitana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66584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XIV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02661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XV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78330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170.508.876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169.464.496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-1.044.380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115985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28.252.457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43.463.194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15.210.737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22148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I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1.539.000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3.539.000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761523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II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2.052.000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3.000.119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948.119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22966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III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974.700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2.200.161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1.225.461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496322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IV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4.236.285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1.671.285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41913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V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2.667.600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3.812.361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1.144.761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21594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VI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1.543.902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35099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007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VII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769.500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769.500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2049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VIII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3.731.562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6.368.422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2.636.860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24480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IX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4.346.078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1.781.078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83210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X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4.202.945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1.637.945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318769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XI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820.800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820.800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34279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XII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39717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3.591.000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3.591.000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692291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XIV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3.180.095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4.211.821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1.031.726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969985"/>
                  </a:ext>
                </a:extLst>
              </a:tr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XV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3" marR="6543" marT="6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369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05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					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414336" y="53090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36A8512-2EF1-4B7B-B0BD-FE92C5C1B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66904"/>
              </p:ext>
            </p:extLst>
          </p:nvPr>
        </p:nvGraphicFramePr>
        <p:xfrm>
          <a:off x="414336" y="1915939"/>
          <a:ext cx="8210798" cy="2220181"/>
        </p:xfrm>
        <a:graphic>
          <a:graphicData uri="http://schemas.openxmlformats.org/drawingml/2006/table">
            <a:tbl>
              <a:tblPr/>
              <a:tblGrid>
                <a:gridCol w="272935">
                  <a:extLst>
                    <a:ext uri="{9D8B030D-6E8A-4147-A177-3AD203B41FA5}">
                      <a16:colId xmlns:a16="http://schemas.microsoft.com/office/drawing/2014/main" val="1984211823"/>
                    </a:ext>
                  </a:extLst>
                </a:gridCol>
                <a:gridCol w="272935">
                  <a:extLst>
                    <a:ext uri="{9D8B030D-6E8A-4147-A177-3AD203B41FA5}">
                      <a16:colId xmlns:a16="http://schemas.microsoft.com/office/drawing/2014/main" val="1124062217"/>
                    </a:ext>
                  </a:extLst>
                </a:gridCol>
                <a:gridCol w="272935">
                  <a:extLst>
                    <a:ext uri="{9D8B030D-6E8A-4147-A177-3AD203B41FA5}">
                      <a16:colId xmlns:a16="http://schemas.microsoft.com/office/drawing/2014/main" val="4034086855"/>
                    </a:ext>
                  </a:extLst>
                </a:gridCol>
                <a:gridCol w="2968170">
                  <a:extLst>
                    <a:ext uri="{9D8B030D-6E8A-4147-A177-3AD203B41FA5}">
                      <a16:colId xmlns:a16="http://schemas.microsoft.com/office/drawing/2014/main" val="3673591323"/>
                    </a:ext>
                  </a:extLst>
                </a:gridCol>
                <a:gridCol w="761944">
                  <a:extLst>
                    <a:ext uri="{9D8B030D-6E8A-4147-A177-3AD203B41FA5}">
                      <a16:colId xmlns:a16="http://schemas.microsoft.com/office/drawing/2014/main" val="2864847828"/>
                    </a:ext>
                  </a:extLst>
                </a:gridCol>
                <a:gridCol w="761944">
                  <a:extLst>
                    <a:ext uri="{9D8B030D-6E8A-4147-A177-3AD203B41FA5}">
                      <a16:colId xmlns:a16="http://schemas.microsoft.com/office/drawing/2014/main" val="2449103349"/>
                    </a:ext>
                  </a:extLst>
                </a:gridCol>
                <a:gridCol w="761944">
                  <a:extLst>
                    <a:ext uri="{9D8B030D-6E8A-4147-A177-3AD203B41FA5}">
                      <a16:colId xmlns:a16="http://schemas.microsoft.com/office/drawing/2014/main" val="1797207748"/>
                    </a:ext>
                  </a:extLst>
                </a:gridCol>
                <a:gridCol w="682337">
                  <a:extLst>
                    <a:ext uri="{9D8B030D-6E8A-4147-A177-3AD203B41FA5}">
                      <a16:colId xmlns:a16="http://schemas.microsoft.com/office/drawing/2014/main" val="1440599102"/>
                    </a:ext>
                  </a:extLst>
                </a:gridCol>
                <a:gridCol w="727827">
                  <a:extLst>
                    <a:ext uri="{9D8B030D-6E8A-4147-A177-3AD203B41FA5}">
                      <a16:colId xmlns:a16="http://schemas.microsoft.com/office/drawing/2014/main" val="509486442"/>
                    </a:ext>
                  </a:extLst>
                </a:gridCol>
                <a:gridCol w="727827">
                  <a:extLst>
                    <a:ext uri="{9D8B030D-6E8A-4147-A177-3AD203B41FA5}">
                      <a16:colId xmlns:a16="http://schemas.microsoft.com/office/drawing/2014/main" val="2465858512"/>
                    </a:ext>
                  </a:extLst>
                </a:gridCol>
              </a:tblGrid>
              <a:tr h="163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804403"/>
                  </a:ext>
                </a:extLst>
              </a:tr>
              <a:tr h="4178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26467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142.256.419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126.001.302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-16.255.117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048145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50.434.920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50.434.920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5218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4.205.961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4.205.961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220481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7.840.218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7.840.218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32616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2.439.446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1.395.066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-1.044.380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273451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13.129.632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6.564.815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-6.564.817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96813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5.130.000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2.347.131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-2.782.869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27741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43.327.980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43.327.980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77914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4.273.693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4.273.693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626602"/>
                  </a:ext>
                </a:extLst>
              </a:tr>
              <a:tr h="163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11.474.569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5.611.518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-5.863.051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153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170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05, Programa 06: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DE CONVERGENCIA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0883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F0A8A0A-EAFF-4F15-9A4E-E602424E4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29210"/>
              </p:ext>
            </p:extLst>
          </p:nvPr>
        </p:nvGraphicFramePr>
        <p:xfrm>
          <a:off x="414336" y="1911524"/>
          <a:ext cx="8229600" cy="3605710"/>
        </p:xfrm>
        <a:graphic>
          <a:graphicData uri="http://schemas.openxmlformats.org/drawingml/2006/table">
            <a:tbl>
              <a:tblPr/>
              <a:tblGrid>
                <a:gridCol w="273560">
                  <a:extLst>
                    <a:ext uri="{9D8B030D-6E8A-4147-A177-3AD203B41FA5}">
                      <a16:colId xmlns:a16="http://schemas.microsoft.com/office/drawing/2014/main" val="3373950055"/>
                    </a:ext>
                  </a:extLst>
                </a:gridCol>
                <a:gridCol w="273560">
                  <a:extLst>
                    <a:ext uri="{9D8B030D-6E8A-4147-A177-3AD203B41FA5}">
                      <a16:colId xmlns:a16="http://schemas.microsoft.com/office/drawing/2014/main" val="1508160083"/>
                    </a:ext>
                  </a:extLst>
                </a:gridCol>
                <a:gridCol w="273560">
                  <a:extLst>
                    <a:ext uri="{9D8B030D-6E8A-4147-A177-3AD203B41FA5}">
                      <a16:colId xmlns:a16="http://schemas.microsoft.com/office/drawing/2014/main" val="1368583244"/>
                    </a:ext>
                  </a:extLst>
                </a:gridCol>
                <a:gridCol w="2974967">
                  <a:extLst>
                    <a:ext uri="{9D8B030D-6E8A-4147-A177-3AD203B41FA5}">
                      <a16:colId xmlns:a16="http://schemas.microsoft.com/office/drawing/2014/main" val="3478513441"/>
                    </a:ext>
                  </a:extLst>
                </a:gridCol>
                <a:gridCol w="763689">
                  <a:extLst>
                    <a:ext uri="{9D8B030D-6E8A-4147-A177-3AD203B41FA5}">
                      <a16:colId xmlns:a16="http://schemas.microsoft.com/office/drawing/2014/main" val="2326448071"/>
                    </a:ext>
                  </a:extLst>
                </a:gridCol>
                <a:gridCol w="763689">
                  <a:extLst>
                    <a:ext uri="{9D8B030D-6E8A-4147-A177-3AD203B41FA5}">
                      <a16:colId xmlns:a16="http://schemas.microsoft.com/office/drawing/2014/main" val="1793250858"/>
                    </a:ext>
                  </a:extLst>
                </a:gridCol>
                <a:gridCol w="763689">
                  <a:extLst>
                    <a:ext uri="{9D8B030D-6E8A-4147-A177-3AD203B41FA5}">
                      <a16:colId xmlns:a16="http://schemas.microsoft.com/office/drawing/2014/main" val="3625466146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val="1245799529"/>
                    </a:ext>
                  </a:extLst>
                </a:gridCol>
                <a:gridCol w="729493">
                  <a:extLst>
                    <a:ext uri="{9D8B030D-6E8A-4147-A177-3AD203B41FA5}">
                      <a16:colId xmlns:a16="http://schemas.microsoft.com/office/drawing/2014/main" val="2427287849"/>
                    </a:ext>
                  </a:extLst>
                </a:gridCol>
                <a:gridCol w="729493">
                  <a:extLst>
                    <a:ext uri="{9D8B030D-6E8A-4147-A177-3AD203B41FA5}">
                      <a16:colId xmlns:a16="http://schemas.microsoft.com/office/drawing/2014/main" val="4264762064"/>
                    </a:ext>
                  </a:extLst>
                </a:gridCol>
              </a:tblGrid>
              <a:tr h="1669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544838"/>
                  </a:ext>
                </a:extLst>
              </a:tr>
              <a:tr h="2670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793301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196.765.005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196.765.005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4.640.863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36606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196.765.005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196.765.005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4.640.863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408614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102.622.513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146.870.254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44.247.741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4.640.863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812812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II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5.024.001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5.024.001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945567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III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14.618.849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14.618.849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285414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IV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1.196.737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1.196.737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27341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V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3.591.000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3.591.000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565905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007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VII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2.030.436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2.030.436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08633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VIII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9.524.270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9.524.270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981130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IX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24.924.465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24.924.465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70665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X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3.491.224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11.394.278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7.903.054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06824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XI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8.008.378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16.474.204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8.465.826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45464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XII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5.628.481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21.954.441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16.325.960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291037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18.588.617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18.588.617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57537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XIV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1.355.192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1.355.192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95802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XV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4.640.863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16.193.764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11.552.901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4.640.863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00906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94.142.492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49.894.751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-44.247.741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105457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88.495.480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44.247.739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-44.247.741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774821"/>
                  </a:ext>
                </a:extLst>
              </a:tr>
              <a:tr h="16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5.647.012 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5.647.012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93" marR="8193" marT="8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904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2935" y="510023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07,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AGENCIA NACIONAL DE INTELIGENCIA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4491" y="143967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D19250-F868-428E-87FD-B533F8ABA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3702"/>
              </p:ext>
            </p:extLst>
          </p:nvPr>
        </p:nvGraphicFramePr>
        <p:xfrm>
          <a:off x="466600" y="1895010"/>
          <a:ext cx="8210800" cy="2038049"/>
        </p:xfrm>
        <a:graphic>
          <a:graphicData uri="http://schemas.openxmlformats.org/drawingml/2006/table">
            <a:tbl>
              <a:tblPr/>
              <a:tblGrid>
                <a:gridCol w="286290">
                  <a:extLst>
                    <a:ext uri="{9D8B030D-6E8A-4147-A177-3AD203B41FA5}">
                      <a16:colId xmlns:a16="http://schemas.microsoft.com/office/drawing/2014/main" val="1228503835"/>
                    </a:ext>
                  </a:extLst>
                </a:gridCol>
                <a:gridCol w="286290">
                  <a:extLst>
                    <a:ext uri="{9D8B030D-6E8A-4147-A177-3AD203B41FA5}">
                      <a16:colId xmlns:a16="http://schemas.microsoft.com/office/drawing/2014/main" val="3697794842"/>
                    </a:ext>
                  </a:extLst>
                </a:gridCol>
                <a:gridCol w="286290">
                  <a:extLst>
                    <a:ext uri="{9D8B030D-6E8A-4147-A177-3AD203B41FA5}">
                      <a16:colId xmlns:a16="http://schemas.microsoft.com/office/drawing/2014/main" val="4280657842"/>
                    </a:ext>
                  </a:extLst>
                </a:gridCol>
                <a:gridCol w="2988868">
                  <a:extLst>
                    <a:ext uri="{9D8B030D-6E8A-4147-A177-3AD203B41FA5}">
                      <a16:colId xmlns:a16="http://schemas.microsoft.com/office/drawing/2014/main" val="2228584853"/>
                    </a:ext>
                  </a:extLst>
                </a:gridCol>
                <a:gridCol w="767258">
                  <a:extLst>
                    <a:ext uri="{9D8B030D-6E8A-4147-A177-3AD203B41FA5}">
                      <a16:colId xmlns:a16="http://schemas.microsoft.com/office/drawing/2014/main" val="3014196501"/>
                    </a:ext>
                  </a:extLst>
                </a:gridCol>
                <a:gridCol w="767258">
                  <a:extLst>
                    <a:ext uri="{9D8B030D-6E8A-4147-A177-3AD203B41FA5}">
                      <a16:colId xmlns:a16="http://schemas.microsoft.com/office/drawing/2014/main" val="1119706794"/>
                    </a:ext>
                  </a:extLst>
                </a:gridCol>
                <a:gridCol w="767258">
                  <a:extLst>
                    <a:ext uri="{9D8B030D-6E8A-4147-A177-3AD203B41FA5}">
                      <a16:colId xmlns:a16="http://schemas.microsoft.com/office/drawing/2014/main" val="4160672894"/>
                    </a:ext>
                  </a:extLst>
                </a:gridCol>
                <a:gridCol w="687096">
                  <a:extLst>
                    <a:ext uri="{9D8B030D-6E8A-4147-A177-3AD203B41FA5}">
                      <a16:colId xmlns:a16="http://schemas.microsoft.com/office/drawing/2014/main" val="1629056602"/>
                    </a:ext>
                  </a:extLst>
                </a:gridCol>
                <a:gridCol w="687096">
                  <a:extLst>
                    <a:ext uri="{9D8B030D-6E8A-4147-A177-3AD203B41FA5}">
                      <a16:colId xmlns:a16="http://schemas.microsoft.com/office/drawing/2014/main" val="1675603364"/>
                    </a:ext>
                  </a:extLst>
                </a:gridCol>
                <a:gridCol w="687096">
                  <a:extLst>
                    <a:ext uri="{9D8B030D-6E8A-4147-A177-3AD203B41FA5}">
                      <a16:colId xmlns:a16="http://schemas.microsoft.com/office/drawing/2014/main" val="368312294"/>
                    </a:ext>
                  </a:extLst>
                </a:gridCol>
              </a:tblGrid>
              <a:tr h="175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636842"/>
                  </a:ext>
                </a:extLst>
              </a:tr>
              <a:tr h="28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181662"/>
                  </a:ext>
                </a:extLst>
              </a:tr>
              <a:tr h="175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6.162.944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6.162.944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953.665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894683"/>
                  </a:ext>
                </a:extLst>
              </a:tr>
              <a:tr h="175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4.710.885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4.710.885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759.638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53950"/>
                  </a:ext>
                </a:extLst>
              </a:tr>
              <a:tr h="175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1.042.523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1.042.523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141.167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578421"/>
                  </a:ext>
                </a:extLst>
              </a:tr>
              <a:tr h="175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409.536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409.536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52.860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27108"/>
                  </a:ext>
                </a:extLst>
              </a:tr>
              <a:tr h="175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356.505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356.505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52.860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2929"/>
                  </a:ext>
                </a:extLst>
              </a:tr>
              <a:tr h="175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2.678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2.678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22097"/>
                  </a:ext>
                </a:extLst>
              </a:tr>
              <a:tr h="175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3.376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3.376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063907"/>
                  </a:ext>
                </a:extLst>
              </a:tr>
              <a:tr h="175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32.613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32.613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761979"/>
                  </a:ext>
                </a:extLst>
              </a:tr>
              <a:tr h="175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50" marR="8250" marT="82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50" marR="8250" marT="82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95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184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08,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C1C4B46-6481-4C6C-8674-12ED4593E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255970"/>
              </p:ext>
            </p:extLst>
          </p:nvPr>
        </p:nvGraphicFramePr>
        <p:xfrm>
          <a:off x="414336" y="1916832"/>
          <a:ext cx="8210799" cy="3600407"/>
        </p:xfrm>
        <a:graphic>
          <a:graphicData uri="http://schemas.openxmlformats.org/drawingml/2006/table">
            <a:tbl>
              <a:tblPr/>
              <a:tblGrid>
                <a:gridCol w="243800">
                  <a:extLst>
                    <a:ext uri="{9D8B030D-6E8A-4147-A177-3AD203B41FA5}">
                      <a16:colId xmlns:a16="http://schemas.microsoft.com/office/drawing/2014/main" val="864780034"/>
                    </a:ext>
                  </a:extLst>
                </a:gridCol>
                <a:gridCol w="243800">
                  <a:extLst>
                    <a:ext uri="{9D8B030D-6E8A-4147-A177-3AD203B41FA5}">
                      <a16:colId xmlns:a16="http://schemas.microsoft.com/office/drawing/2014/main" val="3265924886"/>
                    </a:ext>
                  </a:extLst>
                </a:gridCol>
                <a:gridCol w="243800">
                  <a:extLst>
                    <a:ext uri="{9D8B030D-6E8A-4147-A177-3AD203B41FA5}">
                      <a16:colId xmlns:a16="http://schemas.microsoft.com/office/drawing/2014/main" val="786255579"/>
                    </a:ext>
                  </a:extLst>
                </a:gridCol>
                <a:gridCol w="3030071">
                  <a:extLst>
                    <a:ext uri="{9D8B030D-6E8A-4147-A177-3AD203B41FA5}">
                      <a16:colId xmlns:a16="http://schemas.microsoft.com/office/drawing/2014/main" val="2905222087"/>
                    </a:ext>
                  </a:extLst>
                </a:gridCol>
                <a:gridCol w="777834">
                  <a:extLst>
                    <a:ext uri="{9D8B030D-6E8A-4147-A177-3AD203B41FA5}">
                      <a16:colId xmlns:a16="http://schemas.microsoft.com/office/drawing/2014/main" val="3855390744"/>
                    </a:ext>
                  </a:extLst>
                </a:gridCol>
                <a:gridCol w="777834">
                  <a:extLst>
                    <a:ext uri="{9D8B030D-6E8A-4147-A177-3AD203B41FA5}">
                      <a16:colId xmlns:a16="http://schemas.microsoft.com/office/drawing/2014/main" val="1246953300"/>
                    </a:ext>
                  </a:extLst>
                </a:gridCol>
                <a:gridCol w="777834">
                  <a:extLst>
                    <a:ext uri="{9D8B030D-6E8A-4147-A177-3AD203B41FA5}">
                      <a16:colId xmlns:a16="http://schemas.microsoft.com/office/drawing/2014/main" val="4097928352"/>
                    </a:ext>
                  </a:extLst>
                </a:gridCol>
                <a:gridCol w="696568">
                  <a:extLst>
                    <a:ext uri="{9D8B030D-6E8A-4147-A177-3AD203B41FA5}">
                      <a16:colId xmlns:a16="http://schemas.microsoft.com/office/drawing/2014/main" val="1847567135"/>
                    </a:ext>
                  </a:extLst>
                </a:gridCol>
                <a:gridCol w="722690">
                  <a:extLst>
                    <a:ext uri="{9D8B030D-6E8A-4147-A177-3AD203B41FA5}">
                      <a16:colId xmlns:a16="http://schemas.microsoft.com/office/drawing/2014/main" val="4181582376"/>
                    </a:ext>
                  </a:extLst>
                </a:gridCol>
                <a:gridCol w="696568">
                  <a:extLst>
                    <a:ext uri="{9D8B030D-6E8A-4147-A177-3AD203B41FA5}">
                      <a16:colId xmlns:a16="http://schemas.microsoft.com/office/drawing/2014/main" val="3977734345"/>
                    </a:ext>
                  </a:extLst>
                </a:gridCol>
              </a:tblGrid>
              <a:tr h="1747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10241"/>
                  </a:ext>
                </a:extLst>
              </a:tr>
              <a:tr h="2796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37927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32.836.372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32.836.372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7.902.922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972442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8.543.184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8.543.184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1.296.429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14256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2.198.564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2.198.564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129.328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22689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21.373.298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21.373.298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6.477.165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90969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809.744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809.744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707657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809.744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809.744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391378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20.563.554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20.563.554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6.477.165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787255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Prevención en Seguridad Ciudadana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11.079.213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11.079.213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5.610.784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05150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4.065.608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4.065.608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88.578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99721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Comunal Seguridad Pública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5.418.733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5.418.733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777.803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03357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356.439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396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19.494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340196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2.257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2.257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275304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94.629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94.629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223277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240.059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240.059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09431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364.887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364.887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042707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329.942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329.942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889890"/>
                  </a:ext>
                </a:extLst>
              </a:tr>
              <a:tr h="174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34.945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34.945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602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0C5604B-A06E-461B-8DD1-21D447A04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8202"/>
              </p:ext>
            </p:extLst>
          </p:nvPr>
        </p:nvGraphicFramePr>
        <p:xfrm>
          <a:off x="414336" y="1916832"/>
          <a:ext cx="8201486" cy="1944220"/>
        </p:xfrm>
        <a:graphic>
          <a:graphicData uri="http://schemas.openxmlformats.org/drawingml/2006/table">
            <a:tbl>
              <a:tblPr/>
              <a:tblGrid>
                <a:gridCol w="243523">
                  <a:extLst>
                    <a:ext uri="{9D8B030D-6E8A-4147-A177-3AD203B41FA5}">
                      <a16:colId xmlns:a16="http://schemas.microsoft.com/office/drawing/2014/main" val="2958078421"/>
                    </a:ext>
                  </a:extLst>
                </a:gridCol>
                <a:gridCol w="243523">
                  <a:extLst>
                    <a:ext uri="{9D8B030D-6E8A-4147-A177-3AD203B41FA5}">
                      <a16:colId xmlns:a16="http://schemas.microsoft.com/office/drawing/2014/main" val="4200486607"/>
                    </a:ext>
                  </a:extLst>
                </a:gridCol>
                <a:gridCol w="243523">
                  <a:extLst>
                    <a:ext uri="{9D8B030D-6E8A-4147-A177-3AD203B41FA5}">
                      <a16:colId xmlns:a16="http://schemas.microsoft.com/office/drawing/2014/main" val="119557998"/>
                    </a:ext>
                  </a:extLst>
                </a:gridCol>
                <a:gridCol w="3026635">
                  <a:extLst>
                    <a:ext uri="{9D8B030D-6E8A-4147-A177-3AD203B41FA5}">
                      <a16:colId xmlns:a16="http://schemas.microsoft.com/office/drawing/2014/main" val="3916497669"/>
                    </a:ext>
                  </a:extLst>
                </a:gridCol>
                <a:gridCol w="776952">
                  <a:extLst>
                    <a:ext uri="{9D8B030D-6E8A-4147-A177-3AD203B41FA5}">
                      <a16:colId xmlns:a16="http://schemas.microsoft.com/office/drawing/2014/main" val="1138643764"/>
                    </a:ext>
                  </a:extLst>
                </a:gridCol>
                <a:gridCol w="776952">
                  <a:extLst>
                    <a:ext uri="{9D8B030D-6E8A-4147-A177-3AD203B41FA5}">
                      <a16:colId xmlns:a16="http://schemas.microsoft.com/office/drawing/2014/main" val="1806972051"/>
                    </a:ext>
                  </a:extLst>
                </a:gridCol>
                <a:gridCol w="776952">
                  <a:extLst>
                    <a:ext uri="{9D8B030D-6E8A-4147-A177-3AD203B41FA5}">
                      <a16:colId xmlns:a16="http://schemas.microsoft.com/office/drawing/2014/main" val="452653147"/>
                    </a:ext>
                  </a:extLst>
                </a:gridCol>
                <a:gridCol w="695778">
                  <a:extLst>
                    <a:ext uri="{9D8B030D-6E8A-4147-A177-3AD203B41FA5}">
                      <a16:colId xmlns:a16="http://schemas.microsoft.com/office/drawing/2014/main" val="1044978111"/>
                    </a:ext>
                  </a:extLst>
                </a:gridCol>
                <a:gridCol w="721870">
                  <a:extLst>
                    <a:ext uri="{9D8B030D-6E8A-4147-A177-3AD203B41FA5}">
                      <a16:colId xmlns:a16="http://schemas.microsoft.com/office/drawing/2014/main" val="1098930771"/>
                    </a:ext>
                  </a:extLst>
                </a:gridCol>
                <a:gridCol w="695778">
                  <a:extLst>
                    <a:ext uri="{9D8B030D-6E8A-4147-A177-3AD203B41FA5}">
                      <a16:colId xmlns:a16="http://schemas.microsoft.com/office/drawing/2014/main" val="3485139797"/>
                    </a:ext>
                  </a:extLst>
                </a:gridCol>
              </a:tblGrid>
              <a:tr h="1834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197566"/>
                  </a:ext>
                </a:extLst>
              </a:tr>
              <a:tr h="2934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67643"/>
                  </a:ext>
                </a:extLst>
              </a:tr>
              <a:tr h="1834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3.995.364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3.995.364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588.124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729046"/>
                  </a:ext>
                </a:extLst>
              </a:tr>
              <a:tr h="183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2.673.921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2.673.921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431.584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68199"/>
                  </a:ext>
                </a:extLst>
              </a:tr>
              <a:tr h="183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1.231.073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1.231.073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156.540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417677"/>
                  </a:ext>
                </a:extLst>
              </a:tr>
              <a:tr h="183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90.370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90.370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78294"/>
                  </a:ext>
                </a:extLst>
              </a:tr>
              <a:tr h="183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241973"/>
                  </a:ext>
                </a:extLst>
              </a:tr>
              <a:tr h="183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04519"/>
                  </a:ext>
                </a:extLst>
              </a:tr>
              <a:tr h="183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28.297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28.297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12705"/>
                  </a:ext>
                </a:extLst>
              </a:tr>
              <a:tr h="183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76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7361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32C747E-8390-4554-A45D-F8D3B73B3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74107"/>
              </p:ext>
            </p:extLst>
          </p:nvPr>
        </p:nvGraphicFramePr>
        <p:xfrm>
          <a:off x="414336" y="1940124"/>
          <a:ext cx="8210800" cy="3578839"/>
        </p:xfrm>
        <a:graphic>
          <a:graphicData uri="http://schemas.openxmlformats.org/drawingml/2006/table">
            <a:tbl>
              <a:tblPr/>
              <a:tblGrid>
                <a:gridCol w="275993">
                  <a:extLst>
                    <a:ext uri="{9D8B030D-6E8A-4147-A177-3AD203B41FA5}">
                      <a16:colId xmlns:a16="http://schemas.microsoft.com/office/drawing/2014/main" val="1290192493"/>
                    </a:ext>
                  </a:extLst>
                </a:gridCol>
                <a:gridCol w="275993">
                  <a:extLst>
                    <a:ext uri="{9D8B030D-6E8A-4147-A177-3AD203B41FA5}">
                      <a16:colId xmlns:a16="http://schemas.microsoft.com/office/drawing/2014/main" val="4201112787"/>
                    </a:ext>
                  </a:extLst>
                </a:gridCol>
                <a:gridCol w="275993">
                  <a:extLst>
                    <a:ext uri="{9D8B030D-6E8A-4147-A177-3AD203B41FA5}">
                      <a16:colId xmlns:a16="http://schemas.microsoft.com/office/drawing/2014/main" val="2560076110"/>
                    </a:ext>
                  </a:extLst>
                </a:gridCol>
                <a:gridCol w="3001426">
                  <a:extLst>
                    <a:ext uri="{9D8B030D-6E8A-4147-A177-3AD203B41FA5}">
                      <a16:colId xmlns:a16="http://schemas.microsoft.com/office/drawing/2014/main" val="3328653687"/>
                    </a:ext>
                  </a:extLst>
                </a:gridCol>
                <a:gridCol w="770481">
                  <a:extLst>
                    <a:ext uri="{9D8B030D-6E8A-4147-A177-3AD203B41FA5}">
                      <a16:colId xmlns:a16="http://schemas.microsoft.com/office/drawing/2014/main" val="291118853"/>
                    </a:ext>
                  </a:extLst>
                </a:gridCol>
                <a:gridCol w="770481">
                  <a:extLst>
                    <a:ext uri="{9D8B030D-6E8A-4147-A177-3AD203B41FA5}">
                      <a16:colId xmlns:a16="http://schemas.microsoft.com/office/drawing/2014/main" val="467109966"/>
                    </a:ext>
                  </a:extLst>
                </a:gridCol>
                <a:gridCol w="770481">
                  <a:extLst>
                    <a:ext uri="{9D8B030D-6E8A-4147-A177-3AD203B41FA5}">
                      <a16:colId xmlns:a16="http://schemas.microsoft.com/office/drawing/2014/main" val="974165697"/>
                    </a:ext>
                  </a:extLst>
                </a:gridCol>
                <a:gridCol w="689984">
                  <a:extLst>
                    <a:ext uri="{9D8B030D-6E8A-4147-A177-3AD203B41FA5}">
                      <a16:colId xmlns:a16="http://schemas.microsoft.com/office/drawing/2014/main" val="3435582504"/>
                    </a:ext>
                  </a:extLst>
                </a:gridCol>
                <a:gridCol w="689984">
                  <a:extLst>
                    <a:ext uri="{9D8B030D-6E8A-4147-A177-3AD203B41FA5}">
                      <a16:colId xmlns:a16="http://schemas.microsoft.com/office/drawing/2014/main" val="4030921397"/>
                    </a:ext>
                  </a:extLst>
                </a:gridCol>
                <a:gridCol w="689984">
                  <a:extLst>
                    <a:ext uri="{9D8B030D-6E8A-4147-A177-3AD203B41FA5}">
                      <a16:colId xmlns:a16="http://schemas.microsoft.com/office/drawing/2014/main" val="1098023847"/>
                    </a:ext>
                  </a:extLst>
                </a:gridCol>
              </a:tblGrid>
              <a:tr h="1656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231502"/>
                  </a:ext>
                </a:extLst>
              </a:tr>
              <a:tr h="2650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654791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65.992.862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65.992.862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9.517.295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32432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8.372.670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8.372.670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1.265.992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153583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3.634.803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3.634.803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190.518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088218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53.948.732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53.948.732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8.058.398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743730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267.049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267.049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30146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 Población General-INE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267.049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267.049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081959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53.681.683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53.681.683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8.058.398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57480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43.776.177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43.776.177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2.449.123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83821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3.173.164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3.173.164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1.893.736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385427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1.261.388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1.261.388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16.366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51740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4.398.113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4.398.113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3.400.668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566925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Control Cero Alcohol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1.072.841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1.072.841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298.505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46672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9.770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185312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9.770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262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26.887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26.887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80857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5.387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57143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1.268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096105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15.218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96765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5.014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226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Ministerio del Interior y Seguridad Pública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2018 la Partida presenta un presupuesto aprobado de </a:t>
            </a:r>
            <a:r>
              <a:rPr lang="es-CL" sz="1600" b="1" dirty="0">
                <a:latin typeface="+mn-lt"/>
              </a:rPr>
              <a:t>$3.270.614 millones</a:t>
            </a:r>
            <a:r>
              <a:rPr lang="es-CL" sz="1600" dirty="0">
                <a:latin typeface="+mn-lt"/>
              </a:rPr>
              <a:t>, de los cuales un 40% se destina a gastos en personal, un 21% a iniciativas de inversión, un 20% a transferencias de capital, manteniendo la distribución de los años anteriores. 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del mes de febrero ascendió a </a:t>
            </a:r>
            <a:r>
              <a:rPr lang="es-CL" sz="1600" b="1" dirty="0">
                <a:latin typeface="+mn-lt"/>
              </a:rPr>
              <a:t>$255.836 millones</a:t>
            </a:r>
            <a:r>
              <a:rPr lang="es-CL" sz="1600" dirty="0">
                <a:latin typeface="+mn-lt"/>
              </a:rPr>
              <a:t>, es decir, un </a:t>
            </a:r>
            <a:r>
              <a:rPr lang="es-CL" sz="1600" b="1" dirty="0">
                <a:latin typeface="+mn-lt"/>
              </a:rPr>
              <a:t>7,8%</a:t>
            </a:r>
            <a:r>
              <a:rPr lang="es-CL" sz="1600" dirty="0">
                <a:latin typeface="+mn-lt"/>
              </a:rPr>
              <a:t> respecto de la ley inicial, gasto levemente inferior al registrado a igual mes del año 2017 (0,8 puntos porcentuales).  La ejecución acumulada </a:t>
            </a:r>
            <a:r>
              <a:rPr lang="es-CL" sz="1600" dirty="0"/>
              <a:t>a febrero de 2018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>
                <a:latin typeface="+mn-lt"/>
              </a:rPr>
              <a:t>$478.247 millones</a:t>
            </a:r>
            <a:r>
              <a:rPr lang="es-CL" sz="1600" dirty="0">
                <a:latin typeface="+mn-lt"/>
              </a:rPr>
              <a:t>, equivalente a un </a:t>
            </a:r>
            <a:r>
              <a:rPr lang="es-CL" sz="1600" b="1" dirty="0">
                <a:latin typeface="+mn-lt"/>
              </a:rPr>
              <a:t>14,6%</a:t>
            </a:r>
            <a:r>
              <a:rPr lang="es-CL" sz="1600" dirty="0">
                <a:latin typeface="+mn-lt"/>
              </a:rPr>
              <a:t> del presupuesto vigente.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febrero un aumento consolidado del </a:t>
            </a:r>
            <a:r>
              <a:rPr lang="es-CL" sz="1600" b="1" dirty="0"/>
              <a:t>$14.451 millones</a:t>
            </a:r>
            <a:r>
              <a:rPr lang="es-CL" sz="1600" dirty="0"/>
              <a:t>.  Lo que se traduce en incrementos en la mayoría de sus subtítulos, destacando por su monto los subtítulos 31 “iniciativas de inversión”, con $26.784 millones; 34 “servicio de la deuda”, con $13.647 millones; y, el subtítulo 29 “adquisición de activos no financieros”, con $3.554 millones.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/>
              <a:t>Mientras que “transferencia de capital” y “gastos en personal” son los subtítulos que presentan reducciones en su presupuesto con un 4</a:t>
            </a:r>
            <a:r>
              <a:rPr lang="es-CL" sz="1600" b="1" dirty="0"/>
              <a:t>,9%</a:t>
            </a:r>
            <a:r>
              <a:rPr lang="es-CL" sz="1600" dirty="0"/>
              <a:t> ($31.515 millones) y </a:t>
            </a:r>
            <a:r>
              <a:rPr lang="es-CL" sz="1600" b="1" dirty="0"/>
              <a:t>0,02%</a:t>
            </a:r>
            <a:r>
              <a:rPr lang="es-CL" sz="1600" dirty="0"/>
              <a:t> ($235 millones) respectivamente.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090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10,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DEL INTERIOR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					     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39AE8C6-003D-49DF-9C24-4085FADB3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13485"/>
              </p:ext>
            </p:extLst>
          </p:nvPr>
        </p:nvGraphicFramePr>
        <p:xfrm>
          <a:off x="414336" y="1916832"/>
          <a:ext cx="8201486" cy="4176464"/>
        </p:xfrm>
        <a:graphic>
          <a:graphicData uri="http://schemas.openxmlformats.org/drawingml/2006/table">
            <a:tbl>
              <a:tblPr/>
              <a:tblGrid>
                <a:gridCol w="292508">
                  <a:extLst>
                    <a:ext uri="{9D8B030D-6E8A-4147-A177-3AD203B41FA5}">
                      <a16:colId xmlns:a16="http://schemas.microsoft.com/office/drawing/2014/main" val="1830026360"/>
                    </a:ext>
                  </a:extLst>
                </a:gridCol>
                <a:gridCol w="292508">
                  <a:extLst>
                    <a:ext uri="{9D8B030D-6E8A-4147-A177-3AD203B41FA5}">
                      <a16:colId xmlns:a16="http://schemas.microsoft.com/office/drawing/2014/main" val="538117663"/>
                    </a:ext>
                  </a:extLst>
                </a:gridCol>
                <a:gridCol w="292508">
                  <a:extLst>
                    <a:ext uri="{9D8B030D-6E8A-4147-A177-3AD203B41FA5}">
                      <a16:colId xmlns:a16="http://schemas.microsoft.com/office/drawing/2014/main" val="705705771"/>
                    </a:ext>
                  </a:extLst>
                </a:gridCol>
                <a:gridCol w="2936335">
                  <a:extLst>
                    <a:ext uri="{9D8B030D-6E8A-4147-A177-3AD203B41FA5}">
                      <a16:colId xmlns:a16="http://schemas.microsoft.com/office/drawing/2014/main" val="2695820079"/>
                    </a:ext>
                  </a:extLst>
                </a:gridCol>
                <a:gridCol w="753772">
                  <a:extLst>
                    <a:ext uri="{9D8B030D-6E8A-4147-A177-3AD203B41FA5}">
                      <a16:colId xmlns:a16="http://schemas.microsoft.com/office/drawing/2014/main" val="664548278"/>
                    </a:ext>
                  </a:extLst>
                </a:gridCol>
                <a:gridCol w="753772">
                  <a:extLst>
                    <a:ext uri="{9D8B030D-6E8A-4147-A177-3AD203B41FA5}">
                      <a16:colId xmlns:a16="http://schemas.microsoft.com/office/drawing/2014/main" val="3256641195"/>
                    </a:ext>
                  </a:extLst>
                </a:gridCol>
                <a:gridCol w="753772">
                  <a:extLst>
                    <a:ext uri="{9D8B030D-6E8A-4147-A177-3AD203B41FA5}">
                      <a16:colId xmlns:a16="http://schemas.microsoft.com/office/drawing/2014/main" val="3802498382"/>
                    </a:ext>
                  </a:extLst>
                </a:gridCol>
                <a:gridCol w="675019">
                  <a:extLst>
                    <a:ext uri="{9D8B030D-6E8A-4147-A177-3AD203B41FA5}">
                      <a16:colId xmlns:a16="http://schemas.microsoft.com/office/drawing/2014/main" val="3367634430"/>
                    </a:ext>
                  </a:extLst>
                </a:gridCol>
                <a:gridCol w="776273">
                  <a:extLst>
                    <a:ext uri="{9D8B030D-6E8A-4147-A177-3AD203B41FA5}">
                      <a16:colId xmlns:a16="http://schemas.microsoft.com/office/drawing/2014/main" val="3889157371"/>
                    </a:ext>
                  </a:extLst>
                </a:gridCol>
                <a:gridCol w="675019">
                  <a:extLst>
                    <a:ext uri="{9D8B030D-6E8A-4147-A177-3AD203B41FA5}">
                      <a16:colId xmlns:a16="http://schemas.microsoft.com/office/drawing/2014/main" val="3959512823"/>
                    </a:ext>
                  </a:extLst>
                </a:gridCol>
              </a:tblGrid>
              <a:tr h="1697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244418"/>
                  </a:ext>
                </a:extLst>
              </a:tr>
              <a:tr h="2716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79106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30.973.198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30.973.198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17.090.811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17617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14.556.471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14.556.471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2.274.590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182726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3.001.666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3.001.666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473.850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258238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120.553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706370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120.553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59382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10.067.219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10.067.219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12.559.472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334346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3.297.237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3.297.237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762.275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09599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2.618.834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2.618.834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761.187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901606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678.393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678.393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38152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de Daños y Damnificados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215713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1.057.262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1.057.262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951745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- Policía de Investigaciones de Chile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1.057.262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1.057.262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70254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5.712.720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5.712.720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11.797.197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206,5%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206,5%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737566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10.979.994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109799940,0%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109799940,0%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856340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018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714.175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714.175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200.706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479432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1.137.344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1.137.344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131.022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34019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044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3.455.868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3.455.868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449.801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98749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052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Observatorio de Riesgos Socionaturales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423540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200.123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200.123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35.674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899674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054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Nacional de Acción contra la Trata de Personas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630862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313.532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313.532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115.622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785821"/>
                  </a:ext>
                </a:extLst>
              </a:tr>
              <a:tr h="169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313.532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313.532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115.622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060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C419A5E-28AB-4771-AE11-85610DF8C026}"/>
              </a:ext>
            </a:extLst>
          </p:cNvPr>
          <p:cNvSpPr txBox="1">
            <a:spLocks/>
          </p:cNvSpPr>
          <p:nvPr/>
        </p:nvSpPr>
        <p:spPr>
          <a:xfrm>
            <a:off x="414336" y="53090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10,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DEL INTERIOR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7B5DBC4F-610A-413E-8ECC-417BEB6BCAFE}"/>
              </a:ext>
            </a:extLst>
          </p:cNvPr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					     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7E1784-0BE4-4F20-A32C-AA60EB8F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34507"/>
              </p:ext>
            </p:extLst>
          </p:nvPr>
        </p:nvGraphicFramePr>
        <p:xfrm>
          <a:off x="414336" y="1916831"/>
          <a:ext cx="8201488" cy="3024342"/>
        </p:xfrm>
        <a:graphic>
          <a:graphicData uri="http://schemas.openxmlformats.org/drawingml/2006/table">
            <a:tbl>
              <a:tblPr/>
              <a:tblGrid>
                <a:gridCol w="292508">
                  <a:extLst>
                    <a:ext uri="{9D8B030D-6E8A-4147-A177-3AD203B41FA5}">
                      <a16:colId xmlns:a16="http://schemas.microsoft.com/office/drawing/2014/main" val="208875462"/>
                    </a:ext>
                  </a:extLst>
                </a:gridCol>
                <a:gridCol w="292508">
                  <a:extLst>
                    <a:ext uri="{9D8B030D-6E8A-4147-A177-3AD203B41FA5}">
                      <a16:colId xmlns:a16="http://schemas.microsoft.com/office/drawing/2014/main" val="3834197079"/>
                    </a:ext>
                  </a:extLst>
                </a:gridCol>
                <a:gridCol w="292508">
                  <a:extLst>
                    <a:ext uri="{9D8B030D-6E8A-4147-A177-3AD203B41FA5}">
                      <a16:colId xmlns:a16="http://schemas.microsoft.com/office/drawing/2014/main" val="645575591"/>
                    </a:ext>
                  </a:extLst>
                </a:gridCol>
                <a:gridCol w="2936335">
                  <a:extLst>
                    <a:ext uri="{9D8B030D-6E8A-4147-A177-3AD203B41FA5}">
                      <a16:colId xmlns:a16="http://schemas.microsoft.com/office/drawing/2014/main" val="3505507396"/>
                    </a:ext>
                  </a:extLst>
                </a:gridCol>
                <a:gridCol w="753772">
                  <a:extLst>
                    <a:ext uri="{9D8B030D-6E8A-4147-A177-3AD203B41FA5}">
                      <a16:colId xmlns:a16="http://schemas.microsoft.com/office/drawing/2014/main" val="100208711"/>
                    </a:ext>
                  </a:extLst>
                </a:gridCol>
                <a:gridCol w="753772">
                  <a:extLst>
                    <a:ext uri="{9D8B030D-6E8A-4147-A177-3AD203B41FA5}">
                      <a16:colId xmlns:a16="http://schemas.microsoft.com/office/drawing/2014/main" val="35312833"/>
                    </a:ext>
                  </a:extLst>
                </a:gridCol>
                <a:gridCol w="753772">
                  <a:extLst>
                    <a:ext uri="{9D8B030D-6E8A-4147-A177-3AD203B41FA5}">
                      <a16:colId xmlns:a16="http://schemas.microsoft.com/office/drawing/2014/main" val="985676805"/>
                    </a:ext>
                  </a:extLst>
                </a:gridCol>
                <a:gridCol w="675020">
                  <a:extLst>
                    <a:ext uri="{9D8B030D-6E8A-4147-A177-3AD203B41FA5}">
                      <a16:colId xmlns:a16="http://schemas.microsoft.com/office/drawing/2014/main" val="1843586851"/>
                    </a:ext>
                  </a:extLst>
                </a:gridCol>
                <a:gridCol w="776273">
                  <a:extLst>
                    <a:ext uri="{9D8B030D-6E8A-4147-A177-3AD203B41FA5}">
                      <a16:colId xmlns:a16="http://schemas.microsoft.com/office/drawing/2014/main" val="2055911595"/>
                    </a:ext>
                  </a:extLst>
                </a:gridCol>
                <a:gridCol w="675020">
                  <a:extLst>
                    <a:ext uri="{9D8B030D-6E8A-4147-A177-3AD203B41FA5}">
                      <a16:colId xmlns:a16="http://schemas.microsoft.com/office/drawing/2014/main" val="1747828034"/>
                    </a:ext>
                  </a:extLst>
                </a:gridCol>
              </a:tblGrid>
              <a:tr h="17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631038"/>
                  </a:ext>
                </a:extLst>
              </a:tr>
              <a:tr h="2813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30371"/>
                  </a:ext>
                </a:extLst>
              </a:tr>
              <a:tr h="175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224.862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224.862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6.537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4514"/>
                  </a:ext>
                </a:extLst>
              </a:tr>
              <a:tr h="175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58.546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58.546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39561"/>
                  </a:ext>
                </a:extLst>
              </a:tr>
              <a:tr h="175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55.274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55.274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161846"/>
                  </a:ext>
                </a:extLst>
              </a:tr>
              <a:tr h="175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4.431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4.431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081185"/>
                  </a:ext>
                </a:extLst>
              </a:tr>
              <a:tr h="175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60.279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60.279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83565"/>
                  </a:ext>
                </a:extLst>
              </a:tr>
              <a:tr h="175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46.332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46.332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32045"/>
                  </a:ext>
                </a:extLst>
              </a:tr>
              <a:tr h="175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2.809.448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2.809.448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136.081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02566"/>
                  </a:ext>
                </a:extLst>
              </a:tr>
              <a:tr h="175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2.809.438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2.809.438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840570"/>
                  </a:ext>
                </a:extLst>
              </a:tr>
              <a:tr h="175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Nacional Contra el Narcotráfico - Carabineros de Chile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1.356.365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1.356.365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330276"/>
                  </a:ext>
                </a:extLst>
              </a:tr>
              <a:tr h="281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Nacional Contra el Narcotráfico - Policía de Investigaciones de Chile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1.453.073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1.453.073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441452"/>
                  </a:ext>
                </a:extLst>
              </a:tr>
              <a:tr h="175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136.081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1360810,0%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1360810,0%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140981"/>
                  </a:ext>
                </a:extLst>
              </a:tr>
              <a:tr h="175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136.081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1360810,0%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1360810,0%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427802"/>
                  </a:ext>
                </a:extLst>
              </a:tr>
              <a:tr h="175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1.404.106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36418"/>
                  </a:ext>
                </a:extLst>
              </a:tr>
              <a:tr h="175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1.404.106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97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40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090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10,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RED DE CONECTIVIDAD DEL ESTADO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237E44A-D9D9-4BC8-932B-8995D7EB8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98372"/>
              </p:ext>
            </p:extLst>
          </p:nvPr>
        </p:nvGraphicFramePr>
        <p:xfrm>
          <a:off x="414336" y="1988840"/>
          <a:ext cx="8201488" cy="1872204"/>
        </p:xfrm>
        <a:graphic>
          <a:graphicData uri="http://schemas.openxmlformats.org/drawingml/2006/table">
            <a:tbl>
              <a:tblPr/>
              <a:tblGrid>
                <a:gridCol w="292508">
                  <a:extLst>
                    <a:ext uri="{9D8B030D-6E8A-4147-A177-3AD203B41FA5}">
                      <a16:colId xmlns:a16="http://schemas.microsoft.com/office/drawing/2014/main" val="3794504775"/>
                    </a:ext>
                  </a:extLst>
                </a:gridCol>
                <a:gridCol w="292508">
                  <a:extLst>
                    <a:ext uri="{9D8B030D-6E8A-4147-A177-3AD203B41FA5}">
                      <a16:colId xmlns:a16="http://schemas.microsoft.com/office/drawing/2014/main" val="3139551143"/>
                    </a:ext>
                  </a:extLst>
                </a:gridCol>
                <a:gridCol w="292508">
                  <a:extLst>
                    <a:ext uri="{9D8B030D-6E8A-4147-A177-3AD203B41FA5}">
                      <a16:colId xmlns:a16="http://schemas.microsoft.com/office/drawing/2014/main" val="1752654528"/>
                    </a:ext>
                  </a:extLst>
                </a:gridCol>
                <a:gridCol w="2936335">
                  <a:extLst>
                    <a:ext uri="{9D8B030D-6E8A-4147-A177-3AD203B41FA5}">
                      <a16:colId xmlns:a16="http://schemas.microsoft.com/office/drawing/2014/main" val="2058447683"/>
                    </a:ext>
                  </a:extLst>
                </a:gridCol>
                <a:gridCol w="753772">
                  <a:extLst>
                    <a:ext uri="{9D8B030D-6E8A-4147-A177-3AD203B41FA5}">
                      <a16:colId xmlns:a16="http://schemas.microsoft.com/office/drawing/2014/main" val="3349330464"/>
                    </a:ext>
                  </a:extLst>
                </a:gridCol>
                <a:gridCol w="753772">
                  <a:extLst>
                    <a:ext uri="{9D8B030D-6E8A-4147-A177-3AD203B41FA5}">
                      <a16:colId xmlns:a16="http://schemas.microsoft.com/office/drawing/2014/main" val="2665566269"/>
                    </a:ext>
                  </a:extLst>
                </a:gridCol>
                <a:gridCol w="753772">
                  <a:extLst>
                    <a:ext uri="{9D8B030D-6E8A-4147-A177-3AD203B41FA5}">
                      <a16:colId xmlns:a16="http://schemas.microsoft.com/office/drawing/2014/main" val="2599250529"/>
                    </a:ext>
                  </a:extLst>
                </a:gridCol>
                <a:gridCol w="675020">
                  <a:extLst>
                    <a:ext uri="{9D8B030D-6E8A-4147-A177-3AD203B41FA5}">
                      <a16:colId xmlns:a16="http://schemas.microsoft.com/office/drawing/2014/main" val="1944265098"/>
                    </a:ext>
                  </a:extLst>
                </a:gridCol>
                <a:gridCol w="776273">
                  <a:extLst>
                    <a:ext uri="{9D8B030D-6E8A-4147-A177-3AD203B41FA5}">
                      <a16:colId xmlns:a16="http://schemas.microsoft.com/office/drawing/2014/main" val="665873115"/>
                    </a:ext>
                  </a:extLst>
                </a:gridCol>
                <a:gridCol w="675020">
                  <a:extLst>
                    <a:ext uri="{9D8B030D-6E8A-4147-A177-3AD203B41FA5}">
                      <a16:colId xmlns:a16="http://schemas.microsoft.com/office/drawing/2014/main" val="2950128995"/>
                    </a:ext>
                  </a:extLst>
                </a:gridCol>
              </a:tblGrid>
              <a:tr h="1766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729345"/>
                  </a:ext>
                </a:extLst>
              </a:tr>
              <a:tr h="2825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970128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5.466.729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5.466.729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459.953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186733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1.244.416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1.244.416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183.955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137323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3.488.053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3.488.053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138.982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087924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734.260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734.260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014554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483.246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483.246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216241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251.014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251.014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901150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137.016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94973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137.016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42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10, Programa 03: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FONDO SOCIAL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7926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739B3A5-E0EB-46B1-93BF-256BDCBEF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57723"/>
              </p:ext>
            </p:extLst>
          </p:nvPr>
        </p:nvGraphicFramePr>
        <p:xfrm>
          <a:off x="414336" y="1934606"/>
          <a:ext cx="8201488" cy="1854431"/>
        </p:xfrm>
        <a:graphic>
          <a:graphicData uri="http://schemas.openxmlformats.org/drawingml/2006/table">
            <a:tbl>
              <a:tblPr/>
              <a:tblGrid>
                <a:gridCol w="292508">
                  <a:extLst>
                    <a:ext uri="{9D8B030D-6E8A-4147-A177-3AD203B41FA5}">
                      <a16:colId xmlns:a16="http://schemas.microsoft.com/office/drawing/2014/main" val="953087360"/>
                    </a:ext>
                  </a:extLst>
                </a:gridCol>
                <a:gridCol w="292508">
                  <a:extLst>
                    <a:ext uri="{9D8B030D-6E8A-4147-A177-3AD203B41FA5}">
                      <a16:colId xmlns:a16="http://schemas.microsoft.com/office/drawing/2014/main" val="776993639"/>
                    </a:ext>
                  </a:extLst>
                </a:gridCol>
                <a:gridCol w="292508">
                  <a:extLst>
                    <a:ext uri="{9D8B030D-6E8A-4147-A177-3AD203B41FA5}">
                      <a16:colId xmlns:a16="http://schemas.microsoft.com/office/drawing/2014/main" val="1230455939"/>
                    </a:ext>
                  </a:extLst>
                </a:gridCol>
                <a:gridCol w="2936335">
                  <a:extLst>
                    <a:ext uri="{9D8B030D-6E8A-4147-A177-3AD203B41FA5}">
                      <a16:colId xmlns:a16="http://schemas.microsoft.com/office/drawing/2014/main" val="3428947834"/>
                    </a:ext>
                  </a:extLst>
                </a:gridCol>
                <a:gridCol w="753772">
                  <a:extLst>
                    <a:ext uri="{9D8B030D-6E8A-4147-A177-3AD203B41FA5}">
                      <a16:colId xmlns:a16="http://schemas.microsoft.com/office/drawing/2014/main" val="4290841284"/>
                    </a:ext>
                  </a:extLst>
                </a:gridCol>
                <a:gridCol w="753772">
                  <a:extLst>
                    <a:ext uri="{9D8B030D-6E8A-4147-A177-3AD203B41FA5}">
                      <a16:colId xmlns:a16="http://schemas.microsoft.com/office/drawing/2014/main" val="888769930"/>
                    </a:ext>
                  </a:extLst>
                </a:gridCol>
                <a:gridCol w="753772">
                  <a:extLst>
                    <a:ext uri="{9D8B030D-6E8A-4147-A177-3AD203B41FA5}">
                      <a16:colId xmlns:a16="http://schemas.microsoft.com/office/drawing/2014/main" val="1173089586"/>
                    </a:ext>
                  </a:extLst>
                </a:gridCol>
                <a:gridCol w="675020">
                  <a:extLst>
                    <a:ext uri="{9D8B030D-6E8A-4147-A177-3AD203B41FA5}">
                      <a16:colId xmlns:a16="http://schemas.microsoft.com/office/drawing/2014/main" val="3945665900"/>
                    </a:ext>
                  </a:extLst>
                </a:gridCol>
                <a:gridCol w="776273">
                  <a:extLst>
                    <a:ext uri="{9D8B030D-6E8A-4147-A177-3AD203B41FA5}">
                      <a16:colId xmlns:a16="http://schemas.microsoft.com/office/drawing/2014/main" val="747075291"/>
                    </a:ext>
                  </a:extLst>
                </a:gridCol>
                <a:gridCol w="675020">
                  <a:extLst>
                    <a:ext uri="{9D8B030D-6E8A-4147-A177-3AD203B41FA5}">
                      <a16:colId xmlns:a16="http://schemas.microsoft.com/office/drawing/2014/main" val="310595410"/>
                    </a:ext>
                  </a:extLst>
                </a:gridCol>
              </a:tblGrid>
              <a:tr h="1931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312336"/>
                  </a:ext>
                </a:extLst>
              </a:tr>
              <a:tr h="3090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51120"/>
                  </a:ext>
                </a:extLst>
              </a:tr>
              <a:tr h="193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4.025.699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4.025.699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43.896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14159"/>
                  </a:ext>
                </a:extLst>
              </a:tr>
              <a:tr h="193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771.385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771.385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42295"/>
                  </a:ext>
                </a:extLst>
              </a:tr>
              <a:tr h="193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771.385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771.385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32663"/>
                  </a:ext>
                </a:extLst>
              </a:tr>
              <a:tr h="193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771.385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771.385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27304"/>
                  </a:ext>
                </a:extLst>
              </a:tr>
              <a:tr h="193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3.254.314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3.254.314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38.088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278283"/>
                  </a:ext>
                </a:extLst>
              </a:tr>
              <a:tr h="193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3.254.314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3.254.314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38.088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063364"/>
                  </a:ext>
                </a:extLst>
              </a:tr>
              <a:tr h="193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3.254.314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3.254.314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38.088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092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184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10, Programa 04: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BOMBEROS DE CHILE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F417570-C7AA-4FE3-A15E-553775B7E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17624"/>
              </p:ext>
            </p:extLst>
          </p:nvPr>
        </p:nvGraphicFramePr>
        <p:xfrm>
          <a:off x="414336" y="1916831"/>
          <a:ext cx="8210798" cy="3024335"/>
        </p:xfrm>
        <a:graphic>
          <a:graphicData uri="http://schemas.openxmlformats.org/drawingml/2006/table">
            <a:tbl>
              <a:tblPr/>
              <a:tblGrid>
                <a:gridCol w="292840">
                  <a:extLst>
                    <a:ext uri="{9D8B030D-6E8A-4147-A177-3AD203B41FA5}">
                      <a16:colId xmlns:a16="http://schemas.microsoft.com/office/drawing/2014/main" val="4061276622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2188763726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2929373786"/>
                    </a:ext>
                  </a:extLst>
                </a:gridCol>
                <a:gridCol w="2939668">
                  <a:extLst>
                    <a:ext uri="{9D8B030D-6E8A-4147-A177-3AD203B41FA5}">
                      <a16:colId xmlns:a16="http://schemas.microsoft.com/office/drawing/2014/main" val="2275702723"/>
                    </a:ext>
                  </a:extLst>
                </a:gridCol>
                <a:gridCol w="754628">
                  <a:extLst>
                    <a:ext uri="{9D8B030D-6E8A-4147-A177-3AD203B41FA5}">
                      <a16:colId xmlns:a16="http://schemas.microsoft.com/office/drawing/2014/main" val="2679792442"/>
                    </a:ext>
                  </a:extLst>
                </a:gridCol>
                <a:gridCol w="754628">
                  <a:extLst>
                    <a:ext uri="{9D8B030D-6E8A-4147-A177-3AD203B41FA5}">
                      <a16:colId xmlns:a16="http://schemas.microsoft.com/office/drawing/2014/main" val="309326708"/>
                    </a:ext>
                  </a:extLst>
                </a:gridCol>
                <a:gridCol w="754628">
                  <a:extLst>
                    <a:ext uri="{9D8B030D-6E8A-4147-A177-3AD203B41FA5}">
                      <a16:colId xmlns:a16="http://schemas.microsoft.com/office/drawing/2014/main" val="2180996836"/>
                    </a:ext>
                  </a:extLst>
                </a:gridCol>
                <a:gridCol w="675786">
                  <a:extLst>
                    <a:ext uri="{9D8B030D-6E8A-4147-A177-3AD203B41FA5}">
                      <a16:colId xmlns:a16="http://schemas.microsoft.com/office/drawing/2014/main" val="43451648"/>
                    </a:ext>
                  </a:extLst>
                </a:gridCol>
                <a:gridCol w="777154">
                  <a:extLst>
                    <a:ext uri="{9D8B030D-6E8A-4147-A177-3AD203B41FA5}">
                      <a16:colId xmlns:a16="http://schemas.microsoft.com/office/drawing/2014/main" val="406190366"/>
                    </a:ext>
                  </a:extLst>
                </a:gridCol>
                <a:gridCol w="675786">
                  <a:extLst>
                    <a:ext uri="{9D8B030D-6E8A-4147-A177-3AD203B41FA5}">
                      <a16:colId xmlns:a16="http://schemas.microsoft.com/office/drawing/2014/main" val="468086233"/>
                    </a:ext>
                  </a:extLst>
                </a:gridCol>
              </a:tblGrid>
              <a:tr h="1680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3259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006533"/>
                  </a:ext>
                </a:extLst>
              </a:tr>
              <a:tr h="168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41.225.172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41.225.172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19.386.489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879297"/>
                  </a:ext>
                </a:extLst>
              </a:tr>
              <a:tr h="168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24.100.413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24.100.413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4.767.882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80379"/>
                  </a:ext>
                </a:extLst>
              </a:tr>
              <a:tr h="168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24.100.413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24.100.413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4.767.882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686481"/>
                  </a:ext>
                </a:extLst>
              </a:tr>
              <a:tr h="168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024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Cuerpo de Bomberos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18.851.720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18.851.720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2.926.402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59990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Extraordinaria, Reparaciones y Mantenciones de Cuerpos de Bomberos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1.565.733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1.565.733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875803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026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de la Junta Nacional y Organismos Dependientes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3.682.960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3.682.960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1.841.480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24353"/>
                  </a:ext>
                </a:extLst>
              </a:tr>
              <a:tr h="168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17.124.759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17.124.759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11.479.894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365565"/>
                  </a:ext>
                </a:extLst>
              </a:tr>
              <a:tr h="168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17.124.759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17.124.759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11.479.894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0260"/>
                  </a:ext>
                </a:extLst>
              </a:tr>
              <a:tr h="168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de Cuerpos de Bomberos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4.505.386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4.505.386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1.367.758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209580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Importaciones y Compromisos en Moneda Extranjera para Cuerpos de Bomberos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8.130.730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8.130.730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7.924.688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00923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 y Compromisos en Moneda Nacional para Cuerpos de Bomberos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4.488.643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4.488.643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2.187.448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758173"/>
                  </a:ext>
                </a:extLst>
              </a:tr>
              <a:tr h="168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3.138.713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581106"/>
                  </a:ext>
                </a:extLst>
              </a:tr>
              <a:tr h="168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3.138.713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14" marR="8114" marT="81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400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218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31,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CARABINEROS DE CHILE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					     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590193-97DA-450C-97F1-30F986076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97719"/>
              </p:ext>
            </p:extLst>
          </p:nvPr>
        </p:nvGraphicFramePr>
        <p:xfrm>
          <a:off x="414336" y="1912852"/>
          <a:ext cx="8210800" cy="4108431"/>
        </p:xfrm>
        <a:graphic>
          <a:graphicData uri="http://schemas.openxmlformats.org/drawingml/2006/table">
            <a:tbl>
              <a:tblPr/>
              <a:tblGrid>
                <a:gridCol w="304104">
                  <a:extLst>
                    <a:ext uri="{9D8B030D-6E8A-4147-A177-3AD203B41FA5}">
                      <a16:colId xmlns:a16="http://schemas.microsoft.com/office/drawing/2014/main" val="501761578"/>
                    </a:ext>
                  </a:extLst>
                </a:gridCol>
                <a:gridCol w="304104">
                  <a:extLst>
                    <a:ext uri="{9D8B030D-6E8A-4147-A177-3AD203B41FA5}">
                      <a16:colId xmlns:a16="http://schemas.microsoft.com/office/drawing/2014/main" val="1100932159"/>
                    </a:ext>
                  </a:extLst>
                </a:gridCol>
                <a:gridCol w="304104">
                  <a:extLst>
                    <a:ext uri="{9D8B030D-6E8A-4147-A177-3AD203B41FA5}">
                      <a16:colId xmlns:a16="http://schemas.microsoft.com/office/drawing/2014/main" val="2270227201"/>
                    </a:ext>
                  </a:extLst>
                </a:gridCol>
                <a:gridCol w="2884639">
                  <a:extLst>
                    <a:ext uri="{9D8B030D-6E8A-4147-A177-3AD203B41FA5}">
                      <a16:colId xmlns:a16="http://schemas.microsoft.com/office/drawing/2014/main" val="711864632"/>
                    </a:ext>
                  </a:extLst>
                </a:gridCol>
                <a:gridCol w="776189">
                  <a:extLst>
                    <a:ext uri="{9D8B030D-6E8A-4147-A177-3AD203B41FA5}">
                      <a16:colId xmlns:a16="http://schemas.microsoft.com/office/drawing/2014/main" val="478115379"/>
                    </a:ext>
                  </a:extLst>
                </a:gridCol>
                <a:gridCol w="776189">
                  <a:extLst>
                    <a:ext uri="{9D8B030D-6E8A-4147-A177-3AD203B41FA5}">
                      <a16:colId xmlns:a16="http://schemas.microsoft.com/office/drawing/2014/main" val="2827670606"/>
                    </a:ext>
                  </a:extLst>
                </a:gridCol>
                <a:gridCol w="776189">
                  <a:extLst>
                    <a:ext uri="{9D8B030D-6E8A-4147-A177-3AD203B41FA5}">
                      <a16:colId xmlns:a16="http://schemas.microsoft.com/office/drawing/2014/main" val="2012904645"/>
                    </a:ext>
                  </a:extLst>
                </a:gridCol>
                <a:gridCol w="695094">
                  <a:extLst>
                    <a:ext uri="{9D8B030D-6E8A-4147-A177-3AD203B41FA5}">
                      <a16:colId xmlns:a16="http://schemas.microsoft.com/office/drawing/2014/main" val="602185205"/>
                    </a:ext>
                  </a:extLst>
                </a:gridCol>
                <a:gridCol w="695094">
                  <a:extLst>
                    <a:ext uri="{9D8B030D-6E8A-4147-A177-3AD203B41FA5}">
                      <a16:colId xmlns:a16="http://schemas.microsoft.com/office/drawing/2014/main" val="2069626315"/>
                    </a:ext>
                  </a:extLst>
                </a:gridCol>
                <a:gridCol w="695094">
                  <a:extLst>
                    <a:ext uri="{9D8B030D-6E8A-4147-A177-3AD203B41FA5}">
                      <a16:colId xmlns:a16="http://schemas.microsoft.com/office/drawing/2014/main" val="3767618099"/>
                    </a:ext>
                  </a:extLst>
                </a:gridCol>
              </a:tblGrid>
              <a:tr h="1740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902464"/>
                  </a:ext>
                </a:extLst>
              </a:tr>
              <a:tr h="2785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095125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1.082.692.664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1.082.692.664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194.280.380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224441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882.671.068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882.671.068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181.645.730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93692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154.097.649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154.097.649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6.090.574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86094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909.830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909.830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176.379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31391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909.830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909.830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176.379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473054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3.595.501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3.595.501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1.166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189540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263.912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263.912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1.166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67538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60336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263.902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263.902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1.166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50537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3.331.589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3.331.589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4099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029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448.132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448.132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752774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Bienestar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1.268.214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1.268.214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919161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1.615.243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1.615.243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232142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7.088.865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7.088.865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797820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7.088.865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7.088.865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552525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4.862.508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4.862.508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1.331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09357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244.331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244.331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61505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3.148.450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3.148.450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03256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1.051.617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1.051.617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522441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173.826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173.826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096518"/>
                  </a:ext>
                </a:extLst>
              </a:tr>
              <a:tr h="17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244.284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244.284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95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A11451F4-ACF7-4D41-AA03-0FEB1476B9BF}"/>
              </a:ext>
            </a:extLst>
          </p:cNvPr>
          <p:cNvSpPr txBox="1">
            <a:spLocks/>
          </p:cNvSpPr>
          <p:nvPr/>
        </p:nvSpPr>
        <p:spPr>
          <a:xfrm>
            <a:off x="414336" y="48218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31,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CARABINEROS DE CHILE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EB32F75F-698C-4E01-8217-A727F5E7DAEF}"/>
              </a:ext>
            </a:extLst>
          </p:cNvPr>
          <p:cNvSpPr txBox="1">
            <a:spLocks/>
          </p:cNvSpPr>
          <p:nvPr/>
        </p:nvSpPr>
        <p:spPr>
          <a:xfrm>
            <a:off x="3955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					     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9390632-4170-47DE-AB70-6BC0E131F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11598"/>
              </p:ext>
            </p:extLst>
          </p:nvPr>
        </p:nvGraphicFramePr>
        <p:xfrm>
          <a:off x="414336" y="1916832"/>
          <a:ext cx="8210800" cy="2088232"/>
        </p:xfrm>
        <a:graphic>
          <a:graphicData uri="http://schemas.openxmlformats.org/drawingml/2006/table">
            <a:tbl>
              <a:tblPr/>
              <a:tblGrid>
                <a:gridCol w="304104">
                  <a:extLst>
                    <a:ext uri="{9D8B030D-6E8A-4147-A177-3AD203B41FA5}">
                      <a16:colId xmlns:a16="http://schemas.microsoft.com/office/drawing/2014/main" val="338791482"/>
                    </a:ext>
                  </a:extLst>
                </a:gridCol>
                <a:gridCol w="304104">
                  <a:extLst>
                    <a:ext uri="{9D8B030D-6E8A-4147-A177-3AD203B41FA5}">
                      <a16:colId xmlns:a16="http://schemas.microsoft.com/office/drawing/2014/main" val="3655212301"/>
                    </a:ext>
                  </a:extLst>
                </a:gridCol>
                <a:gridCol w="304104">
                  <a:extLst>
                    <a:ext uri="{9D8B030D-6E8A-4147-A177-3AD203B41FA5}">
                      <a16:colId xmlns:a16="http://schemas.microsoft.com/office/drawing/2014/main" val="2280942333"/>
                    </a:ext>
                  </a:extLst>
                </a:gridCol>
                <a:gridCol w="2884639">
                  <a:extLst>
                    <a:ext uri="{9D8B030D-6E8A-4147-A177-3AD203B41FA5}">
                      <a16:colId xmlns:a16="http://schemas.microsoft.com/office/drawing/2014/main" val="774714351"/>
                    </a:ext>
                  </a:extLst>
                </a:gridCol>
                <a:gridCol w="776189">
                  <a:extLst>
                    <a:ext uri="{9D8B030D-6E8A-4147-A177-3AD203B41FA5}">
                      <a16:colId xmlns:a16="http://schemas.microsoft.com/office/drawing/2014/main" val="3873301683"/>
                    </a:ext>
                  </a:extLst>
                </a:gridCol>
                <a:gridCol w="776189">
                  <a:extLst>
                    <a:ext uri="{9D8B030D-6E8A-4147-A177-3AD203B41FA5}">
                      <a16:colId xmlns:a16="http://schemas.microsoft.com/office/drawing/2014/main" val="1646262639"/>
                    </a:ext>
                  </a:extLst>
                </a:gridCol>
                <a:gridCol w="776189">
                  <a:extLst>
                    <a:ext uri="{9D8B030D-6E8A-4147-A177-3AD203B41FA5}">
                      <a16:colId xmlns:a16="http://schemas.microsoft.com/office/drawing/2014/main" val="2391215298"/>
                    </a:ext>
                  </a:extLst>
                </a:gridCol>
                <a:gridCol w="695094">
                  <a:extLst>
                    <a:ext uri="{9D8B030D-6E8A-4147-A177-3AD203B41FA5}">
                      <a16:colId xmlns:a16="http://schemas.microsoft.com/office/drawing/2014/main" val="1253186581"/>
                    </a:ext>
                  </a:extLst>
                </a:gridCol>
                <a:gridCol w="695094">
                  <a:extLst>
                    <a:ext uri="{9D8B030D-6E8A-4147-A177-3AD203B41FA5}">
                      <a16:colId xmlns:a16="http://schemas.microsoft.com/office/drawing/2014/main" val="3437385026"/>
                    </a:ext>
                  </a:extLst>
                </a:gridCol>
                <a:gridCol w="695094">
                  <a:extLst>
                    <a:ext uri="{9D8B030D-6E8A-4147-A177-3AD203B41FA5}">
                      <a16:colId xmlns:a16="http://schemas.microsoft.com/office/drawing/2014/main" val="825073778"/>
                    </a:ext>
                  </a:extLst>
                </a:gridCol>
              </a:tblGrid>
              <a:tr h="180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85756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94668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26.018.850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26.018.850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711203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26.018.850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26.018.850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1722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2.040.128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2.040.128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124.857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79389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2.040.128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2.040.128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124.857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356963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1.356.365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1.356.365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362943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1.356.365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1.356.365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90796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Nacional contra el Narcotráfico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1.356.365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1.356.365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13391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6.240.343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12023,8%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12023,8%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303329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6.240.343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12023,8%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12023,8%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550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218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31,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CARABINEROS DE CHILE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 americanos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C179BCC-0E45-41F4-8905-5DC97AEBF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859"/>
              </p:ext>
            </p:extLst>
          </p:nvPr>
        </p:nvGraphicFramePr>
        <p:xfrm>
          <a:off x="414336" y="1916833"/>
          <a:ext cx="8210801" cy="1800201"/>
        </p:xfrm>
        <a:graphic>
          <a:graphicData uri="http://schemas.openxmlformats.org/drawingml/2006/table">
            <a:tbl>
              <a:tblPr/>
              <a:tblGrid>
                <a:gridCol w="304104">
                  <a:extLst>
                    <a:ext uri="{9D8B030D-6E8A-4147-A177-3AD203B41FA5}">
                      <a16:colId xmlns:a16="http://schemas.microsoft.com/office/drawing/2014/main" val="3298793060"/>
                    </a:ext>
                  </a:extLst>
                </a:gridCol>
                <a:gridCol w="304104">
                  <a:extLst>
                    <a:ext uri="{9D8B030D-6E8A-4147-A177-3AD203B41FA5}">
                      <a16:colId xmlns:a16="http://schemas.microsoft.com/office/drawing/2014/main" val="2669378595"/>
                    </a:ext>
                  </a:extLst>
                </a:gridCol>
                <a:gridCol w="304104">
                  <a:extLst>
                    <a:ext uri="{9D8B030D-6E8A-4147-A177-3AD203B41FA5}">
                      <a16:colId xmlns:a16="http://schemas.microsoft.com/office/drawing/2014/main" val="1085975854"/>
                    </a:ext>
                  </a:extLst>
                </a:gridCol>
                <a:gridCol w="2884640">
                  <a:extLst>
                    <a:ext uri="{9D8B030D-6E8A-4147-A177-3AD203B41FA5}">
                      <a16:colId xmlns:a16="http://schemas.microsoft.com/office/drawing/2014/main" val="891555464"/>
                    </a:ext>
                  </a:extLst>
                </a:gridCol>
                <a:gridCol w="776189">
                  <a:extLst>
                    <a:ext uri="{9D8B030D-6E8A-4147-A177-3AD203B41FA5}">
                      <a16:colId xmlns:a16="http://schemas.microsoft.com/office/drawing/2014/main" val="3259579687"/>
                    </a:ext>
                  </a:extLst>
                </a:gridCol>
                <a:gridCol w="776189">
                  <a:extLst>
                    <a:ext uri="{9D8B030D-6E8A-4147-A177-3AD203B41FA5}">
                      <a16:colId xmlns:a16="http://schemas.microsoft.com/office/drawing/2014/main" val="472834241"/>
                    </a:ext>
                  </a:extLst>
                </a:gridCol>
                <a:gridCol w="776189">
                  <a:extLst>
                    <a:ext uri="{9D8B030D-6E8A-4147-A177-3AD203B41FA5}">
                      <a16:colId xmlns:a16="http://schemas.microsoft.com/office/drawing/2014/main" val="3895861099"/>
                    </a:ext>
                  </a:extLst>
                </a:gridCol>
                <a:gridCol w="695094">
                  <a:extLst>
                    <a:ext uri="{9D8B030D-6E8A-4147-A177-3AD203B41FA5}">
                      <a16:colId xmlns:a16="http://schemas.microsoft.com/office/drawing/2014/main" val="2541017163"/>
                    </a:ext>
                  </a:extLst>
                </a:gridCol>
                <a:gridCol w="695094">
                  <a:extLst>
                    <a:ext uri="{9D8B030D-6E8A-4147-A177-3AD203B41FA5}">
                      <a16:colId xmlns:a16="http://schemas.microsoft.com/office/drawing/2014/main" val="1727118770"/>
                    </a:ext>
                  </a:extLst>
                </a:gridCol>
                <a:gridCol w="695094">
                  <a:extLst>
                    <a:ext uri="{9D8B030D-6E8A-4147-A177-3AD203B41FA5}">
                      <a16:colId xmlns:a16="http://schemas.microsoft.com/office/drawing/2014/main" val="324704402"/>
                    </a:ext>
                  </a:extLst>
                </a:gridCol>
              </a:tblGrid>
              <a:tr h="1875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429466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46953"/>
                  </a:ext>
                </a:extLst>
              </a:tr>
              <a:tr h="1875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80.038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80.038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9939"/>
                  </a:ext>
                </a:extLst>
              </a:tr>
              <a:tr h="18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6.158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6.158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037839"/>
                  </a:ext>
                </a:extLst>
              </a:tr>
              <a:tr h="18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39.980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39.980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40578"/>
                  </a:ext>
                </a:extLst>
              </a:tr>
              <a:tr h="18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33.780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33.780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52910"/>
                  </a:ext>
                </a:extLst>
              </a:tr>
              <a:tr h="18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33.780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33.780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773960"/>
                  </a:ext>
                </a:extLst>
              </a:tr>
              <a:tr h="18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49205"/>
                  </a:ext>
                </a:extLst>
              </a:tr>
              <a:tr h="18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55" marR="8355" marT="8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72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184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32,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HOSPITAL DE CARABINEROS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4260EFD-9A91-44F6-8224-AAFAD0D9A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923448"/>
              </p:ext>
            </p:extLst>
          </p:nvPr>
        </p:nvGraphicFramePr>
        <p:xfrm>
          <a:off x="414336" y="1916832"/>
          <a:ext cx="8210796" cy="2304251"/>
        </p:xfrm>
        <a:graphic>
          <a:graphicData uri="http://schemas.openxmlformats.org/drawingml/2006/table">
            <a:tbl>
              <a:tblPr/>
              <a:tblGrid>
                <a:gridCol w="265609">
                  <a:extLst>
                    <a:ext uri="{9D8B030D-6E8A-4147-A177-3AD203B41FA5}">
                      <a16:colId xmlns:a16="http://schemas.microsoft.com/office/drawing/2014/main" val="1969152108"/>
                    </a:ext>
                  </a:extLst>
                </a:gridCol>
                <a:gridCol w="265609">
                  <a:extLst>
                    <a:ext uri="{9D8B030D-6E8A-4147-A177-3AD203B41FA5}">
                      <a16:colId xmlns:a16="http://schemas.microsoft.com/office/drawing/2014/main" val="1826090299"/>
                    </a:ext>
                  </a:extLst>
                </a:gridCol>
                <a:gridCol w="265609">
                  <a:extLst>
                    <a:ext uri="{9D8B030D-6E8A-4147-A177-3AD203B41FA5}">
                      <a16:colId xmlns:a16="http://schemas.microsoft.com/office/drawing/2014/main" val="1821809035"/>
                    </a:ext>
                  </a:extLst>
                </a:gridCol>
                <a:gridCol w="3014091">
                  <a:extLst>
                    <a:ext uri="{9D8B030D-6E8A-4147-A177-3AD203B41FA5}">
                      <a16:colId xmlns:a16="http://schemas.microsoft.com/office/drawing/2014/main" val="1181196203"/>
                    </a:ext>
                  </a:extLst>
                </a:gridCol>
                <a:gridCol w="773732">
                  <a:extLst>
                    <a:ext uri="{9D8B030D-6E8A-4147-A177-3AD203B41FA5}">
                      <a16:colId xmlns:a16="http://schemas.microsoft.com/office/drawing/2014/main" val="3292590222"/>
                    </a:ext>
                  </a:extLst>
                </a:gridCol>
                <a:gridCol w="773732">
                  <a:extLst>
                    <a:ext uri="{9D8B030D-6E8A-4147-A177-3AD203B41FA5}">
                      <a16:colId xmlns:a16="http://schemas.microsoft.com/office/drawing/2014/main" val="590268256"/>
                    </a:ext>
                  </a:extLst>
                </a:gridCol>
                <a:gridCol w="773732">
                  <a:extLst>
                    <a:ext uri="{9D8B030D-6E8A-4147-A177-3AD203B41FA5}">
                      <a16:colId xmlns:a16="http://schemas.microsoft.com/office/drawing/2014/main" val="3940615573"/>
                    </a:ext>
                  </a:extLst>
                </a:gridCol>
                <a:gridCol w="692894">
                  <a:extLst>
                    <a:ext uri="{9D8B030D-6E8A-4147-A177-3AD203B41FA5}">
                      <a16:colId xmlns:a16="http://schemas.microsoft.com/office/drawing/2014/main" val="1616463773"/>
                    </a:ext>
                  </a:extLst>
                </a:gridCol>
                <a:gridCol w="692894">
                  <a:extLst>
                    <a:ext uri="{9D8B030D-6E8A-4147-A177-3AD203B41FA5}">
                      <a16:colId xmlns:a16="http://schemas.microsoft.com/office/drawing/2014/main" val="1443600095"/>
                    </a:ext>
                  </a:extLst>
                </a:gridCol>
                <a:gridCol w="692894">
                  <a:extLst>
                    <a:ext uri="{9D8B030D-6E8A-4147-A177-3AD203B41FA5}">
                      <a16:colId xmlns:a16="http://schemas.microsoft.com/office/drawing/2014/main" val="1724899659"/>
                    </a:ext>
                  </a:extLst>
                </a:gridCol>
              </a:tblGrid>
              <a:tr h="1828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53681"/>
                  </a:ext>
                </a:extLst>
              </a:tr>
              <a:tr h="2926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315986"/>
                  </a:ext>
                </a:extLst>
              </a:tr>
              <a:tr h="1828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29.668.466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29.668.466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6.123.787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87265"/>
                  </a:ext>
                </a:extLst>
              </a:tr>
              <a:tr h="182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19.640.896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19.640.896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3.206.154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599765"/>
                  </a:ext>
                </a:extLst>
              </a:tr>
              <a:tr h="182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9.737.565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9.737.565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357.935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253002"/>
                  </a:ext>
                </a:extLst>
              </a:tr>
              <a:tr h="182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169.085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40.512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44505"/>
                  </a:ext>
                </a:extLst>
              </a:tr>
              <a:tr h="182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169.085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40.512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292062"/>
                  </a:ext>
                </a:extLst>
              </a:tr>
              <a:tr h="182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349626"/>
                  </a:ext>
                </a:extLst>
              </a:tr>
              <a:tr h="182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58529"/>
                  </a:ext>
                </a:extLst>
              </a:tr>
              <a:tr h="182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5.812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86297"/>
                  </a:ext>
                </a:extLst>
              </a:tr>
              <a:tr h="182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2.519.186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2427,0%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2427,0%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34287"/>
                  </a:ext>
                </a:extLst>
              </a:tr>
              <a:tr h="182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2.519.186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2427,0%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2427,0%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60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218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33,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POLICÍA DE INVESTIGACIONES DE CHILE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41183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757661-D3AC-4F54-B67A-BD6A5984E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310435"/>
              </p:ext>
            </p:extLst>
          </p:nvPr>
        </p:nvGraphicFramePr>
        <p:xfrm>
          <a:off x="414179" y="1867176"/>
          <a:ext cx="8210957" cy="3794066"/>
        </p:xfrm>
        <a:graphic>
          <a:graphicData uri="http://schemas.openxmlformats.org/drawingml/2006/table">
            <a:tbl>
              <a:tblPr/>
              <a:tblGrid>
                <a:gridCol w="316676">
                  <a:extLst>
                    <a:ext uri="{9D8B030D-6E8A-4147-A177-3AD203B41FA5}">
                      <a16:colId xmlns:a16="http://schemas.microsoft.com/office/drawing/2014/main" val="2671697081"/>
                    </a:ext>
                  </a:extLst>
                </a:gridCol>
                <a:gridCol w="316676">
                  <a:extLst>
                    <a:ext uri="{9D8B030D-6E8A-4147-A177-3AD203B41FA5}">
                      <a16:colId xmlns:a16="http://schemas.microsoft.com/office/drawing/2014/main" val="2025081926"/>
                    </a:ext>
                  </a:extLst>
                </a:gridCol>
                <a:gridCol w="316676">
                  <a:extLst>
                    <a:ext uri="{9D8B030D-6E8A-4147-A177-3AD203B41FA5}">
                      <a16:colId xmlns:a16="http://schemas.microsoft.com/office/drawing/2014/main" val="1587484279"/>
                    </a:ext>
                  </a:extLst>
                </a:gridCol>
                <a:gridCol w="2951873">
                  <a:extLst>
                    <a:ext uri="{9D8B030D-6E8A-4147-A177-3AD203B41FA5}">
                      <a16:colId xmlns:a16="http://schemas.microsoft.com/office/drawing/2014/main" val="2207420805"/>
                    </a:ext>
                  </a:extLst>
                </a:gridCol>
                <a:gridCol w="757761">
                  <a:extLst>
                    <a:ext uri="{9D8B030D-6E8A-4147-A177-3AD203B41FA5}">
                      <a16:colId xmlns:a16="http://schemas.microsoft.com/office/drawing/2014/main" val="3245249384"/>
                    </a:ext>
                  </a:extLst>
                </a:gridCol>
                <a:gridCol w="757761">
                  <a:extLst>
                    <a:ext uri="{9D8B030D-6E8A-4147-A177-3AD203B41FA5}">
                      <a16:colId xmlns:a16="http://schemas.microsoft.com/office/drawing/2014/main" val="3473047298"/>
                    </a:ext>
                  </a:extLst>
                </a:gridCol>
                <a:gridCol w="757761">
                  <a:extLst>
                    <a:ext uri="{9D8B030D-6E8A-4147-A177-3AD203B41FA5}">
                      <a16:colId xmlns:a16="http://schemas.microsoft.com/office/drawing/2014/main" val="1426480948"/>
                    </a:ext>
                  </a:extLst>
                </a:gridCol>
                <a:gridCol w="678591">
                  <a:extLst>
                    <a:ext uri="{9D8B030D-6E8A-4147-A177-3AD203B41FA5}">
                      <a16:colId xmlns:a16="http://schemas.microsoft.com/office/drawing/2014/main" val="2779775261"/>
                    </a:ext>
                  </a:extLst>
                </a:gridCol>
                <a:gridCol w="678591">
                  <a:extLst>
                    <a:ext uri="{9D8B030D-6E8A-4147-A177-3AD203B41FA5}">
                      <a16:colId xmlns:a16="http://schemas.microsoft.com/office/drawing/2014/main" val="3507918665"/>
                    </a:ext>
                  </a:extLst>
                </a:gridCol>
                <a:gridCol w="678591">
                  <a:extLst>
                    <a:ext uri="{9D8B030D-6E8A-4147-A177-3AD203B41FA5}">
                      <a16:colId xmlns:a16="http://schemas.microsoft.com/office/drawing/2014/main" val="4004385865"/>
                    </a:ext>
                  </a:extLst>
                </a:gridCol>
              </a:tblGrid>
              <a:tr h="1678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5368"/>
                  </a:ext>
                </a:extLst>
              </a:tr>
              <a:tr h="2686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04523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321.692.030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321.692.030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49.634.340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135031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265.394.987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265.394.987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44.988.902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93639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35.851.361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35.851.361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4.048.949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235536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338.953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338.953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179.127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39252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338.953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338.953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179.127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996948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1.835.438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1.835.438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129.696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417826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1.835.438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1.835.438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129.696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5948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049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1.057.262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1.057.262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673594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778.176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778.176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129.696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598429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6.128.092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6.128.092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287.666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36537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3.470.407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3.470.407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997213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391.766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391.766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9.122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917339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557.857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557.857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7.163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932704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887.262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887.262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271.381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394763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820.800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820.800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43204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10.690.126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10.690.126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021600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10.690.126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10.690.126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615075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1.453.073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1.453.073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558739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1.453.073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1.453.073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210422"/>
                  </a:ext>
                </a:extLst>
              </a:tr>
              <a:tr h="167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Nacional contra el Narcotráfico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1.453.073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1.453.073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9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Ministerio del Interior y Seguridad Pública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5"/>
            </a:pPr>
            <a:r>
              <a:rPr lang="es-CL" sz="1600" dirty="0"/>
              <a:t>En cuanto a los programas, </a:t>
            </a:r>
            <a:r>
              <a:rPr lang="es-CL" sz="1600" b="1" dirty="0"/>
              <a:t>el 82% </a:t>
            </a:r>
            <a:r>
              <a:rPr lang="es-CL" sz="1600" dirty="0"/>
              <a:t>del presupuesto inicial, se concentra en la </a:t>
            </a:r>
            <a:r>
              <a:rPr lang="es-CL" sz="1600" b="1" dirty="0"/>
              <a:t>Subsecretaría de Desarrollo Regional y Administrativo, Carabineros de Chile </a:t>
            </a:r>
            <a:r>
              <a:rPr lang="es-CL" sz="1600" dirty="0"/>
              <a:t>y </a:t>
            </a:r>
            <a:r>
              <a:rPr lang="es-CL" sz="1600" b="1" dirty="0"/>
              <a:t>los Gobiernos Regionales</a:t>
            </a:r>
            <a:r>
              <a:rPr lang="es-CL" sz="1600" dirty="0"/>
              <a:t> (que representan a su vez el 18%, 31% y 32% respectivamente), los que al mes de febrero alcanzaron niveles de ejecución de </a:t>
            </a:r>
            <a:r>
              <a:rPr lang="es-CL" sz="1600" b="1" dirty="0"/>
              <a:t>8,4%, 17,9% y 5,6% respectivamente</a:t>
            </a:r>
            <a:r>
              <a:rPr lang="es-CL" sz="1600" dirty="0"/>
              <a:t>, todos calculados respecto al presupuesto vigente.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5"/>
            </a:pPr>
            <a:r>
              <a:rPr lang="es-CL" sz="1600" dirty="0"/>
              <a:t>Las mayores tasas de gastos se registraron en la </a:t>
            </a:r>
            <a:r>
              <a:rPr lang="es-CL" sz="1600" b="1" dirty="0"/>
              <a:t>Subsecretaría del Interior (55,2%)</a:t>
            </a:r>
            <a:r>
              <a:rPr lang="es-CL" sz="1600" dirty="0"/>
              <a:t> y </a:t>
            </a:r>
            <a:r>
              <a:rPr lang="es-CL" sz="1600" b="1" dirty="0"/>
              <a:t>Bomberos de Chile (47%)</a:t>
            </a:r>
            <a:r>
              <a:rPr lang="es-CL" sz="1600" dirty="0"/>
              <a:t>.  En el caso de la Subsecretaría del Interior, la ejecución se explica por el nivel de gasto en las transferencias corrientes que al mes de febrero presenta una ejecución de </a:t>
            </a:r>
            <a:r>
              <a:rPr lang="es-CL" sz="1600" b="1" dirty="0"/>
              <a:t>124,8%, </a:t>
            </a:r>
            <a:r>
              <a:rPr lang="es-CL" sz="1600" dirty="0"/>
              <a:t>representando a su vez el 32,5% del presupuesto vigente de la Subsecretaría, </a:t>
            </a:r>
            <a:r>
              <a:rPr lang="es-CL" sz="1600" b="1" u="sng" dirty="0"/>
              <a:t>dicho incremento se genera como consecuencia de las emergencias vividas en el país </a:t>
            </a:r>
            <a:r>
              <a:rPr lang="es-CL" sz="1600" b="1" u="sng"/>
              <a:t>($11.116 </a:t>
            </a:r>
            <a:r>
              <a:rPr lang="es-CL" sz="1600" b="1" u="sng" dirty="0"/>
              <a:t>millones), faltando por decretar dichos recursos.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5"/>
            </a:pPr>
            <a:r>
              <a:rPr lang="es-CL" sz="1600" dirty="0"/>
              <a:t>Mientras que los programas </a:t>
            </a:r>
            <a:r>
              <a:rPr lang="es-CL" sz="1600" b="1" dirty="0"/>
              <a:t>Fondo Social y Transferencias a Gobiernos Regionales</a:t>
            </a:r>
            <a:r>
              <a:rPr lang="es-CL" sz="1600" dirty="0"/>
              <a:t> (Programa 05 de SUBDERE) no presentan </a:t>
            </a:r>
            <a:r>
              <a:rPr lang="es-CL" sz="1600" b="1" dirty="0"/>
              <a:t>ejecución a la fecha</a:t>
            </a:r>
            <a:r>
              <a:rPr lang="es-CL" sz="1600" dirty="0"/>
              <a:t>.</a:t>
            </a:r>
            <a:endParaRPr lang="es-CL" sz="1600" b="1" u="sng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218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Capítulos 61 al 75, Programa 01, 02 y 03: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GOBIERNOS REGIONALES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A766A5F-78B2-4542-B781-E7FF80A92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50784"/>
              </p:ext>
            </p:extLst>
          </p:nvPr>
        </p:nvGraphicFramePr>
        <p:xfrm>
          <a:off x="414336" y="1916832"/>
          <a:ext cx="8210799" cy="3547192"/>
        </p:xfrm>
        <a:graphic>
          <a:graphicData uri="http://schemas.openxmlformats.org/drawingml/2006/table">
            <a:tbl>
              <a:tblPr/>
              <a:tblGrid>
                <a:gridCol w="3161630">
                  <a:extLst>
                    <a:ext uri="{9D8B030D-6E8A-4147-A177-3AD203B41FA5}">
                      <a16:colId xmlns:a16="http://schemas.microsoft.com/office/drawing/2014/main" val="1065922113"/>
                    </a:ext>
                  </a:extLst>
                </a:gridCol>
                <a:gridCol w="868269">
                  <a:extLst>
                    <a:ext uri="{9D8B030D-6E8A-4147-A177-3AD203B41FA5}">
                      <a16:colId xmlns:a16="http://schemas.microsoft.com/office/drawing/2014/main" val="2918021774"/>
                    </a:ext>
                  </a:extLst>
                </a:gridCol>
                <a:gridCol w="931186">
                  <a:extLst>
                    <a:ext uri="{9D8B030D-6E8A-4147-A177-3AD203B41FA5}">
                      <a16:colId xmlns:a16="http://schemas.microsoft.com/office/drawing/2014/main" val="2290551875"/>
                    </a:ext>
                  </a:extLst>
                </a:gridCol>
                <a:gridCol w="934332">
                  <a:extLst>
                    <a:ext uri="{9D8B030D-6E8A-4147-A177-3AD203B41FA5}">
                      <a16:colId xmlns:a16="http://schemas.microsoft.com/office/drawing/2014/main" val="2340087921"/>
                    </a:ext>
                  </a:extLst>
                </a:gridCol>
                <a:gridCol w="805350">
                  <a:extLst>
                    <a:ext uri="{9D8B030D-6E8A-4147-A177-3AD203B41FA5}">
                      <a16:colId xmlns:a16="http://schemas.microsoft.com/office/drawing/2014/main" val="2663702145"/>
                    </a:ext>
                  </a:extLst>
                </a:gridCol>
                <a:gridCol w="755016">
                  <a:extLst>
                    <a:ext uri="{9D8B030D-6E8A-4147-A177-3AD203B41FA5}">
                      <a16:colId xmlns:a16="http://schemas.microsoft.com/office/drawing/2014/main" val="1947621732"/>
                    </a:ext>
                  </a:extLst>
                </a:gridCol>
                <a:gridCol w="755016">
                  <a:extLst>
                    <a:ext uri="{9D8B030D-6E8A-4147-A177-3AD203B41FA5}">
                      <a16:colId xmlns:a16="http://schemas.microsoft.com/office/drawing/2014/main" val="304873092"/>
                    </a:ext>
                  </a:extLst>
                </a:gridCol>
              </a:tblGrid>
              <a:tr h="1828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y/o Clasificación Presupuestaria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20126"/>
                  </a:ext>
                </a:extLst>
              </a:tr>
              <a:tr h="4388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731936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Arica y Parinacota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34.800.542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46.429.943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11.629.401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5.029.994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56485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Tarapacá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43.289.065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45.385.065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2.096.000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6.468.934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94003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Antofagasta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76.787.318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77.817.668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1.030.350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14.560.450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20209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Atacama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63.577.870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64.803.331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1.225.461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2.283.628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30524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Coquimbo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61.817.311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63.488.596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1.671.285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5.105.758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67132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Valparaíso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76.209.221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77.607.541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1.398.320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7.168.058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410823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Región Metropolitana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122.001.642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122.003.642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10.218.560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39449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del L. Bdo. O'Higgins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65.024.300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66.378.596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1.354.296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3.965.711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093513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del Maule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78.869.939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83.331.914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4.461.975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8.044.848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75155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del Biobío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118.585.872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121.413.332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2.827.460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8.797.587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15171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del Ñuble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697.744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697.744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317108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la Araucanía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112.810.505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114.591.583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1.781.078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6.329.368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43194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Los Ríos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48.349.700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49.446.926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1.097.226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3.084.507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45824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Los Lagos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77.110.391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86.737.350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9.626.959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6.305.311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249318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Aysén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54.751.336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63.303.242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8.551.906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6.877.701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055642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Magallanes y Antártica Chilena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57.760.188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74.198.033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16.437.845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12.999.347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06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Presupuestaria de Gastos Capítulos 61 al 75, Programa 01, 02 y 03: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INVERSIÓN REGIONAL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2017 - 2018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04ED3D3-87AF-4353-BD51-9241A0D68508}"/>
              </a:ext>
            </a:extLst>
          </p:cNvPr>
          <p:cNvSpPr txBox="1">
            <a:spLocks/>
          </p:cNvSpPr>
          <p:nvPr/>
        </p:nvSpPr>
        <p:spPr>
          <a:xfrm>
            <a:off x="414336" y="1448299"/>
            <a:ext cx="8210799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los GORES a febrero de 2017 - 2018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9F5D51-027B-4459-8C65-CED4FA7F3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59" y="1898602"/>
            <a:ext cx="7108552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Capítulos 61 al 75,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DE FUNCIONAMIENTO GOBIERNOS REGIONALES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717DAB-8791-4549-B04A-F78844F20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08448"/>
              </p:ext>
            </p:extLst>
          </p:nvPr>
        </p:nvGraphicFramePr>
        <p:xfrm>
          <a:off x="414336" y="1914143"/>
          <a:ext cx="8210797" cy="3400916"/>
        </p:xfrm>
        <a:graphic>
          <a:graphicData uri="http://schemas.openxmlformats.org/drawingml/2006/table">
            <a:tbl>
              <a:tblPr/>
              <a:tblGrid>
                <a:gridCol w="3161629">
                  <a:extLst>
                    <a:ext uri="{9D8B030D-6E8A-4147-A177-3AD203B41FA5}">
                      <a16:colId xmlns:a16="http://schemas.microsoft.com/office/drawing/2014/main" val="3098186939"/>
                    </a:ext>
                  </a:extLst>
                </a:gridCol>
                <a:gridCol w="868268">
                  <a:extLst>
                    <a:ext uri="{9D8B030D-6E8A-4147-A177-3AD203B41FA5}">
                      <a16:colId xmlns:a16="http://schemas.microsoft.com/office/drawing/2014/main" val="956614902"/>
                    </a:ext>
                  </a:extLst>
                </a:gridCol>
                <a:gridCol w="931186">
                  <a:extLst>
                    <a:ext uri="{9D8B030D-6E8A-4147-A177-3AD203B41FA5}">
                      <a16:colId xmlns:a16="http://schemas.microsoft.com/office/drawing/2014/main" val="1002025138"/>
                    </a:ext>
                  </a:extLst>
                </a:gridCol>
                <a:gridCol w="934332">
                  <a:extLst>
                    <a:ext uri="{9D8B030D-6E8A-4147-A177-3AD203B41FA5}">
                      <a16:colId xmlns:a16="http://schemas.microsoft.com/office/drawing/2014/main" val="1634155066"/>
                    </a:ext>
                  </a:extLst>
                </a:gridCol>
                <a:gridCol w="805350">
                  <a:extLst>
                    <a:ext uri="{9D8B030D-6E8A-4147-A177-3AD203B41FA5}">
                      <a16:colId xmlns:a16="http://schemas.microsoft.com/office/drawing/2014/main" val="330810906"/>
                    </a:ext>
                  </a:extLst>
                </a:gridCol>
                <a:gridCol w="755016">
                  <a:extLst>
                    <a:ext uri="{9D8B030D-6E8A-4147-A177-3AD203B41FA5}">
                      <a16:colId xmlns:a16="http://schemas.microsoft.com/office/drawing/2014/main" val="970410870"/>
                    </a:ext>
                  </a:extLst>
                </a:gridCol>
                <a:gridCol w="755016">
                  <a:extLst>
                    <a:ext uri="{9D8B030D-6E8A-4147-A177-3AD203B41FA5}">
                      <a16:colId xmlns:a16="http://schemas.microsoft.com/office/drawing/2014/main" val="179467404"/>
                    </a:ext>
                  </a:extLst>
                </a:gridCol>
              </a:tblGrid>
              <a:tr h="1828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y/o Clasificación Presupuestaria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157358"/>
                  </a:ext>
                </a:extLst>
              </a:tr>
              <a:tr h="29255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20613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Arica y Parinacota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4.038.706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4.115.206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76.500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531.522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98153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Tarapacá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3.721.244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3.817.244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96.000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538.214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744985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Antofagasta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4.097.058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4.179.289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82.231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503.707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184864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Atacama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3.835.597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3.835.597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462.599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469531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Coquimbo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4.375.437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4.375.437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651.054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86074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Valparaíso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4.885.686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5.139.245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253.559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628.794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640996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Región Metropolitana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6.815.677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6.817.677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1.182.888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922420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del L. Bdo. O'Higgins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3.778.694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3.999.488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220.794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560.560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331953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del Maule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4.129.440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4.284.548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155.108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641.143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003661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del Biobío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5.425.713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5.616.313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190.600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772.549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81741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del Ñuble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697.744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697.744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87753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la Araucanía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4.547.005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4.547.005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666.577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235212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Los Ríos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4.174.854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4.240.354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65.500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530.455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07837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Los Lagos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4.455.922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4.541.882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85.960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721.377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282083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Aysén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4.903.445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4.989.525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86.080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691.455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95728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Magallanes y Antártica Chilena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4.291.803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4.403.688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111.885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573.132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638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Capítulos 61 al 75, Programa 02 y 03: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INVERSIÓN REGIONAL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06319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F798C53-722A-4C8E-93AD-238462520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558466"/>
              </p:ext>
            </p:extLst>
          </p:nvPr>
        </p:nvGraphicFramePr>
        <p:xfrm>
          <a:off x="414336" y="1856887"/>
          <a:ext cx="8210799" cy="3547192"/>
        </p:xfrm>
        <a:graphic>
          <a:graphicData uri="http://schemas.openxmlformats.org/drawingml/2006/table">
            <a:tbl>
              <a:tblPr/>
              <a:tblGrid>
                <a:gridCol w="3161630">
                  <a:extLst>
                    <a:ext uri="{9D8B030D-6E8A-4147-A177-3AD203B41FA5}">
                      <a16:colId xmlns:a16="http://schemas.microsoft.com/office/drawing/2014/main" val="1870484075"/>
                    </a:ext>
                  </a:extLst>
                </a:gridCol>
                <a:gridCol w="868269">
                  <a:extLst>
                    <a:ext uri="{9D8B030D-6E8A-4147-A177-3AD203B41FA5}">
                      <a16:colId xmlns:a16="http://schemas.microsoft.com/office/drawing/2014/main" val="1747635707"/>
                    </a:ext>
                  </a:extLst>
                </a:gridCol>
                <a:gridCol w="931186">
                  <a:extLst>
                    <a:ext uri="{9D8B030D-6E8A-4147-A177-3AD203B41FA5}">
                      <a16:colId xmlns:a16="http://schemas.microsoft.com/office/drawing/2014/main" val="1710626811"/>
                    </a:ext>
                  </a:extLst>
                </a:gridCol>
                <a:gridCol w="934332">
                  <a:extLst>
                    <a:ext uri="{9D8B030D-6E8A-4147-A177-3AD203B41FA5}">
                      <a16:colId xmlns:a16="http://schemas.microsoft.com/office/drawing/2014/main" val="2710808493"/>
                    </a:ext>
                  </a:extLst>
                </a:gridCol>
                <a:gridCol w="805350">
                  <a:extLst>
                    <a:ext uri="{9D8B030D-6E8A-4147-A177-3AD203B41FA5}">
                      <a16:colId xmlns:a16="http://schemas.microsoft.com/office/drawing/2014/main" val="1336801005"/>
                    </a:ext>
                  </a:extLst>
                </a:gridCol>
                <a:gridCol w="755016">
                  <a:extLst>
                    <a:ext uri="{9D8B030D-6E8A-4147-A177-3AD203B41FA5}">
                      <a16:colId xmlns:a16="http://schemas.microsoft.com/office/drawing/2014/main" val="4021760347"/>
                    </a:ext>
                  </a:extLst>
                </a:gridCol>
                <a:gridCol w="755016">
                  <a:extLst>
                    <a:ext uri="{9D8B030D-6E8A-4147-A177-3AD203B41FA5}">
                      <a16:colId xmlns:a16="http://schemas.microsoft.com/office/drawing/2014/main" val="884737537"/>
                    </a:ext>
                  </a:extLst>
                </a:gridCol>
              </a:tblGrid>
              <a:tr h="1828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y/o Clasificación Presupuestaria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36308"/>
                  </a:ext>
                </a:extLst>
              </a:tr>
              <a:tr h="4388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 2018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298859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Arica y Parinacota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30.761.836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42.314.737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11.552.901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4.498.472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504842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Tarapacá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39.567.821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41.567.821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5.930.720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86465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Antofagasta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72.690.260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73.638.379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948.119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14.056.743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839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Atacama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59.742.273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60.967.734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1.225.461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1.821.029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48883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Coquimbo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57.441.874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59.113.159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1.671.285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4.454.704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87834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Valparaíso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71.323.535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72.468.296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1.144.761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6.539.264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45396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Región Metropolitana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115.185.965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115.185.965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9.035.672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513184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del L. Bdo. O'Higgins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61.245.606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62.379.108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3.405.151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19711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del Maule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74.740.499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79.047.366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4.306.867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7.403.705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51666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del Biobío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113.160.159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115.797.019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2.636.860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8.025.038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681832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del Ñuble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69032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la Araucanía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108.263.500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110.044.578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1.781.078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5.662.791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6731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Los Ríos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44.174.846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45.206.572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1.031.726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2.554.052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710653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Los Lagos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72.654.469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82.195.468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9.540.999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5.583.934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950255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Aysén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49.847.891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58.313.717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8.465.826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6.186.246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36969"/>
                  </a:ext>
                </a:extLst>
              </a:tr>
              <a:tr h="182845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de Magallanes y Antártica Chilena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53.468.385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69.794.345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16.325.960 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12.426.215 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142" marR="9142" marT="91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44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9112"/>
            <a:ext cx="8210798" cy="9296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55170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B8D417F-C66E-4DD7-A431-CC84A0067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232483"/>
              </p:ext>
            </p:extLst>
          </p:nvPr>
        </p:nvGraphicFramePr>
        <p:xfrm>
          <a:off x="386224" y="2007047"/>
          <a:ext cx="8257716" cy="2718096"/>
        </p:xfrm>
        <a:graphic>
          <a:graphicData uri="http://schemas.openxmlformats.org/drawingml/2006/table">
            <a:tbl>
              <a:tblPr/>
              <a:tblGrid>
                <a:gridCol w="771325">
                  <a:extLst>
                    <a:ext uri="{9D8B030D-6E8A-4147-A177-3AD203B41FA5}">
                      <a16:colId xmlns:a16="http://schemas.microsoft.com/office/drawing/2014/main" val="2526026409"/>
                    </a:ext>
                  </a:extLst>
                </a:gridCol>
                <a:gridCol w="2960527">
                  <a:extLst>
                    <a:ext uri="{9D8B030D-6E8A-4147-A177-3AD203B41FA5}">
                      <a16:colId xmlns:a16="http://schemas.microsoft.com/office/drawing/2014/main" val="3059222180"/>
                    </a:ext>
                  </a:extLst>
                </a:gridCol>
                <a:gridCol w="774161">
                  <a:extLst>
                    <a:ext uri="{9D8B030D-6E8A-4147-A177-3AD203B41FA5}">
                      <a16:colId xmlns:a16="http://schemas.microsoft.com/office/drawing/2014/main" val="2996979502"/>
                    </a:ext>
                  </a:extLst>
                </a:gridCol>
                <a:gridCol w="774161">
                  <a:extLst>
                    <a:ext uri="{9D8B030D-6E8A-4147-A177-3AD203B41FA5}">
                      <a16:colId xmlns:a16="http://schemas.microsoft.com/office/drawing/2014/main" val="1263799861"/>
                    </a:ext>
                  </a:extLst>
                </a:gridCol>
                <a:gridCol w="774161">
                  <a:extLst>
                    <a:ext uri="{9D8B030D-6E8A-4147-A177-3AD203B41FA5}">
                      <a16:colId xmlns:a16="http://schemas.microsoft.com/office/drawing/2014/main" val="606086487"/>
                    </a:ext>
                  </a:extLst>
                </a:gridCol>
                <a:gridCol w="774161">
                  <a:extLst>
                    <a:ext uri="{9D8B030D-6E8A-4147-A177-3AD203B41FA5}">
                      <a16:colId xmlns:a16="http://schemas.microsoft.com/office/drawing/2014/main" val="3947947609"/>
                    </a:ext>
                  </a:extLst>
                </a:gridCol>
                <a:gridCol w="714610">
                  <a:extLst>
                    <a:ext uri="{9D8B030D-6E8A-4147-A177-3AD203B41FA5}">
                      <a16:colId xmlns:a16="http://schemas.microsoft.com/office/drawing/2014/main" val="1197206435"/>
                    </a:ext>
                  </a:extLst>
                </a:gridCol>
                <a:gridCol w="714610">
                  <a:extLst>
                    <a:ext uri="{9D8B030D-6E8A-4147-A177-3AD203B41FA5}">
                      <a16:colId xmlns:a16="http://schemas.microsoft.com/office/drawing/2014/main" val="2219568063"/>
                    </a:ext>
                  </a:extLst>
                </a:gridCol>
              </a:tblGrid>
              <a:tr h="18617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229640"/>
                  </a:ext>
                </a:extLst>
              </a:tr>
              <a:tr h="297873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0095"/>
                  </a:ext>
                </a:extLst>
              </a:tr>
              <a:tr h="1861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3.270.614.019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3.285.064.920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14.450.901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478.247.202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00100"/>
                  </a:ext>
                </a:extLst>
              </a:tr>
              <a:tr h="186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1.309.617.239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1.309.382.599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-234.640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250.851.518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439652"/>
                  </a:ext>
                </a:extLst>
              </a:tr>
              <a:tr h="186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242.378.137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242.917.430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539.293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13.954.347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443237"/>
                  </a:ext>
                </a:extLst>
              </a:tr>
              <a:tr h="186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1.418.028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2.422.027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1.003.999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1.392.625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29922"/>
                  </a:ext>
                </a:extLst>
              </a:tr>
              <a:tr h="186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284.486.531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284.540.475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53.944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64.591.697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288877"/>
                  </a:ext>
                </a:extLst>
              </a:tr>
              <a:tr h="186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7.402.397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7.402.397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115.622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99411"/>
                  </a:ext>
                </a:extLst>
              </a:tr>
              <a:tr h="186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9.770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407.856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398.086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163.914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1677,7%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4890"/>
                  </a:ext>
                </a:extLst>
              </a:tr>
              <a:tr h="186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65.600.313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69.154.790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3.554.477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4.663.917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8932"/>
                  </a:ext>
                </a:extLst>
              </a:tr>
              <a:tr h="186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680.823.386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707.607.319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26.783.933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67.351.765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369409"/>
                  </a:ext>
                </a:extLst>
              </a:tr>
              <a:tr h="186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12.180.998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12.180.998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-2.250.597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-18,5%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-18,5%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074802"/>
                  </a:ext>
                </a:extLst>
              </a:tr>
              <a:tr h="186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638.639.605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607.124.269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-31.515.336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42.646.246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816485"/>
                  </a:ext>
                </a:extLst>
              </a:tr>
              <a:tr h="186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28.057.615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41.704.760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13.647.145 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34.766.148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123,9%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8610" marR="8610" marT="86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29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9112"/>
            <a:ext cx="8210798" cy="9296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55170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2017 - 2018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D6704D-A41B-4A03-BDC2-D882BAF0E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23" y="2122687"/>
            <a:ext cx="4113768" cy="25202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D967640-9AEC-438F-BE33-70DCADEAE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122687"/>
            <a:ext cx="4113768" cy="25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05, Resumen por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8E73DA4-FC02-4E60-A240-EBFEC91D9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911799"/>
              </p:ext>
            </p:extLst>
          </p:nvPr>
        </p:nvGraphicFramePr>
        <p:xfrm>
          <a:off x="414335" y="1700808"/>
          <a:ext cx="8210799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Worksheet" r:id="rId4" imgW="10344201" imgH="4876740" progId="Excel.Sheet.12">
                  <p:embed/>
                </p:oleObj>
              </mc:Choice>
              <mc:Fallback>
                <p:oleObj name="Worksheet" r:id="rId4" imgW="10344201" imgH="48767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00808"/>
                        <a:ext cx="8210799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01,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SERVICIO DE GOBIERNO INTERIOR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    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89796F5-D427-4519-8C53-8DC166011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97684"/>
              </p:ext>
            </p:extLst>
          </p:nvPr>
        </p:nvGraphicFramePr>
        <p:xfrm>
          <a:off x="414336" y="1916832"/>
          <a:ext cx="8210798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Worksheet" r:id="rId3" imgW="9153455" imgH="4657770" progId="Excel.Sheet.12">
                  <p:embed/>
                </p:oleObj>
              </mc:Choice>
              <mc:Fallback>
                <p:oleObj name="Worksheet" r:id="rId3" imgW="9153455" imgH="4657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10798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01,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SERVICIO DE GOBIERNO INTERIOR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    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6089F47-B639-4FB7-AB79-9DA474F5C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618734"/>
              </p:ext>
            </p:extLst>
          </p:nvPr>
        </p:nvGraphicFramePr>
        <p:xfrm>
          <a:off x="414336" y="1916833"/>
          <a:ext cx="8229600" cy="2016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Worksheet" r:id="rId3" imgW="9153455" imgH="2428920" progId="Excel.Sheet.12">
                  <p:embed/>
                </p:oleObj>
              </mc:Choice>
              <mc:Fallback>
                <p:oleObj name="Worksheet" r:id="rId3" imgW="9153455" imgH="2428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3"/>
                        <a:ext cx="8229600" cy="2016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67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Partida 05, Capítulo 04,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OFICINA NACIONAL DE EMERGENCIA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acumulada al mes de febrero de 2018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A988798-FEDC-48CA-A429-52D385963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37044"/>
              </p:ext>
            </p:extLst>
          </p:nvPr>
        </p:nvGraphicFramePr>
        <p:xfrm>
          <a:off x="414336" y="1868117"/>
          <a:ext cx="8201487" cy="3289068"/>
        </p:xfrm>
        <a:graphic>
          <a:graphicData uri="http://schemas.openxmlformats.org/drawingml/2006/table">
            <a:tbl>
              <a:tblPr/>
              <a:tblGrid>
                <a:gridCol w="316311">
                  <a:extLst>
                    <a:ext uri="{9D8B030D-6E8A-4147-A177-3AD203B41FA5}">
                      <a16:colId xmlns:a16="http://schemas.microsoft.com/office/drawing/2014/main" val="640952147"/>
                    </a:ext>
                  </a:extLst>
                </a:gridCol>
                <a:gridCol w="316311">
                  <a:extLst>
                    <a:ext uri="{9D8B030D-6E8A-4147-A177-3AD203B41FA5}">
                      <a16:colId xmlns:a16="http://schemas.microsoft.com/office/drawing/2014/main" val="3543188654"/>
                    </a:ext>
                  </a:extLst>
                </a:gridCol>
                <a:gridCol w="316311">
                  <a:extLst>
                    <a:ext uri="{9D8B030D-6E8A-4147-A177-3AD203B41FA5}">
                      <a16:colId xmlns:a16="http://schemas.microsoft.com/office/drawing/2014/main" val="1736626297"/>
                    </a:ext>
                  </a:extLst>
                </a:gridCol>
                <a:gridCol w="2948469">
                  <a:extLst>
                    <a:ext uri="{9D8B030D-6E8A-4147-A177-3AD203B41FA5}">
                      <a16:colId xmlns:a16="http://schemas.microsoft.com/office/drawing/2014/main" val="2748782816"/>
                    </a:ext>
                  </a:extLst>
                </a:gridCol>
                <a:gridCol w="756886">
                  <a:extLst>
                    <a:ext uri="{9D8B030D-6E8A-4147-A177-3AD203B41FA5}">
                      <a16:colId xmlns:a16="http://schemas.microsoft.com/office/drawing/2014/main" val="3965121077"/>
                    </a:ext>
                  </a:extLst>
                </a:gridCol>
                <a:gridCol w="756886">
                  <a:extLst>
                    <a:ext uri="{9D8B030D-6E8A-4147-A177-3AD203B41FA5}">
                      <a16:colId xmlns:a16="http://schemas.microsoft.com/office/drawing/2014/main" val="3994634982"/>
                    </a:ext>
                  </a:extLst>
                </a:gridCol>
                <a:gridCol w="756886">
                  <a:extLst>
                    <a:ext uri="{9D8B030D-6E8A-4147-A177-3AD203B41FA5}">
                      <a16:colId xmlns:a16="http://schemas.microsoft.com/office/drawing/2014/main" val="885288607"/>
                    </a:ext>
                  </a:extLst>
                </a:gridCol>
                <a:gridCol w="677809">
                  <a:extLst>
                    <a:ext uri="{9D8B030D-6E8A-4147-A177-3AD203B41FA5}">
                      <a16:colId xmlns:a16="http://schemas.microsoft.com/office/drawing/2014/main" val="3098778820"/>
                    </a:ext>
                  </a:extLst>
                </a:gridCol>
                <a:gridCol w="677809">
                  <a:extLst>
                    <a:ext uri="{9D8B030D-6E8A-4147-A177-3AD203B41FA5}">
                      <a16:colId xmlns:a16="http://schemas.microsoft.com/office/drawing/2014/main" val="799192365"/>
                    </a:ext>
                  </a:extLst>
                </a:gridCol>
                <a:gridCol w="677809">
                  <a:extLst>
                    <a:ext uri="{9D8B030D-6E8A-4147-A177-3AD203B41FA5}">
                      <a16:colId xmlns:a16="http://schemas.microsoft.com/office/drawing/2014/main" val="2479513325"/>
                    </a:ext>
                  </a:extLst>
                </a:gridCol>
              </a:tblGrid>
              <a:tr h="1535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2018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163623"/>
                  </a:ext>
                </a:extLst>
              </a:tr>
              <a:tr h="5247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2018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Ley 2018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Ppto. Vigente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678608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15.080.728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15.080.728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2.872.840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63810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6.820.304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6.820.304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1.021.290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33101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4.202.307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4.202.307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305.204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51226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3.629.688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3.629.688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1.520.582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38015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190.549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190.549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16.364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868481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190.549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190.549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16.364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27573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265.528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265.528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408505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265.528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265.528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791257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3.173.611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3.173.611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1.504.218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520136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369.779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369.779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4.218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03714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018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2.803.832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2.803.832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4917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428.429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428.429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25.764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103107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67.937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67.937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54236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82541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177.383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177.383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2.473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49822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21.001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21.001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146681"/>
                  </a:ext>
                </a:extLst>
              </a:tr>
              <a:tr h="153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156.978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156.978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21.586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147" marR="8147" marT="81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9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7366</Words>
  <Application>Microsoft Office PowerPoint</Application>
  <PresentationFormat>Presentación en pantalla (4:3)</PresentationFormat>
  <Paragraphs>4096</Paragraphs>
  <Slides>33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 acumulada al mes de febrero de 2018 Partida 05: MINISTERIO DEL INTERIOR Y SEGURIDAD PÚBLICA</vt:lpstr>
      <vt:lpstr>Ejecución Presupuestaria de Gastos Ministerio del Interior y Seguridad Pública acumulada al mes de febrero de 2018 </vt:lpstr>
      <vt:lpstr>Ejecución Presupuestaria de Gastos Ministerio del Interior y Seguridad Pública acumulada al mes de febrero de 2018 </vt:lpstr>
      <vt:lpstr>Ejecución Presupuestaria de Gastos  MINISTERIO DEL INTERIOR Y SEGURIDAD PÚBLICA acumulada al mes de febrero de 2018 </vt:lpstr>
      <vt:lpstr>Ejecución Presupuestaria de Gastos  MINISTERIO DEL INTERIOR Y SEGURIDAD PÚBLICA acumulada al mes de febrero de 2018 </vt:lpstr>
      <vt:lpstr>Ejecución Presupuestaria de Gastos Partida 05, Resumen por Capítulos acumulada al mes de febrero de 2018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182</cp:revision>
  <cp:lastPrinted>2017-06-20T21:34:02Z</cp:lastPrinted>
  <dcterms:created xsi:type="dcterms:W3CDTF">2016-06-23T13:38:47Z</dcterms:created>
  <dcterms:modified xsi:type="dcterms:W3CDTF">2018-08-01T20:39:56Z</dcterms:modified>
</cp:coreProperties>
</file>