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4"/>
  </p:notesMasterIdLst>
  <p:handoutMasterIdLst>
    <p:handoutMasterId r:id="rId15"/>
  </p:handoutMasterIdLst>
  <p:sldIdLst>
    <p:sldId id="256" r:id="rId4"/>
    <p:sldId id="298" r:id="rId5"/>
    <p:sldId id="303" r:id="rId6"/>
    <p:sldId id="304" r:id="rId7"/>
    <p:sldId id="264" r:id="rId8"/>
    <p:sldId id="263" r:id="rId9"/>
    <p:sldId id="265" r:id="rId10"/>
    <p:sldId id="300" r:id="rId11"/>
    <p:sldId id="301" r:id="rId12"/>
    <p:sldId id="302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116632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31960694"/>
              </p:ext>
            </p:extLst>
          </p:nvPr>
        </p:nvGraphicFramePr>
        <p:xfrm>
          <a:off x="5364088" y="116632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16632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868144" y="116632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084168" y="116632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49994869"/>
              </p:ext>
            </p:extLst>
          </p:nvPr>
        </p:nvGraphicFramePr>
        <p:xfrm>
          <a:off x="5364088" y="116632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16632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868144" y="116632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084168" y="116632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49994869"/>
              </p:ext>
            </p:extLst>
          </p:nvPr>
        </p:nvGraphicFramePr>
        <p:xfrm>
          <a:off x="5364088" y="116632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16632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868144" y="116632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</a:t>
            </a:r>
            <a:r>
              <a:rPr lang="es-CL" sz="2400" b="1" smtClean="0">
                <a:latin typeface="+mn-lt"/>
              </a:rPr>
              <a:t>PRESUPUESTARIA ACUMULADA DE </a:t>
            </a:r>
            <a:r>
              <a:rPr lang="es-CL" sz="2400" b="1" dirty="0">
                <a:latin typeface="+mn-lt"/>
              </a:rPr>
              <a:t>GASTOS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cap="all" dirty="0" smtClean="0">
                <a:latin typeface="+mn-lt"/>
              </a:rPr>
              <a:t>al mes de Febrero de 2018</a:t>
            </a:r>
            <a:br>
              <a:rPr lang="es-CL" sz="2400" b="1" cap="all" dirty="0" smtClean="0">
                <a:latin typeface="+mn-lt"/>
              </a:rPr>
            </a:br>
            <a:r>
              <a:rPr lang="es-CL" sz="2400" b="1" cap="all" dirty="0" smtClean="0">
                <a:latin typeface="+mn-lt"/>
              </a:rPr>
              <a:t>Partida 03</a:t>
            </a:r>
            <a:r>
              <a:rPr lang="es-CL" sz="2400" b="1" dirty="0" smtClean="0">
                <a:latin typeface="+mn-lt"/>
              </a:rPr>
              <a:t>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6445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600" b="1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TÉCNICA 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DE APOYO PRESUPUESTARIO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04,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Academia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37950"/>
              </p:ext>
            </p:extLst>
          </p:nvPr>
        </p:nvGraphicFramePr>
        <p:xfrm>
          <a:off x="414336" y="1856470"/>
          <a:ext cx="8210799" cy="3300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Hoja de cálculo" r:id="rId3" imgW="7858057" imgH="3066960" progId="Excel.Sheet.8">
                  <p:embed/>
                </p:oleObj>
              </mc:Choice>
              <mc:Fallback>
                <p:oleObj name="Hoja de cálculo" r:id="rId3" imgW="7858057" imgH="30669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56470"/>
                        <a:ext cx="8210799" cy="3300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gasto </a:t>
            </a:r>
            <a:r>
              <a:rPr lang="es-CL" sz="1600" dirty="0" smtClean="0">
                <a:latin typeface="+mn-lt"/>
              </a:rPr>
              <a:t>del </a:t>
            </a:r>
            <a:r>
              <a:rPr lang="es-CL" sz="1600" dirty="0">
                <a:latin typeface="+mn-lt"/>
              </a:rPr>
              <a:t>Poder Judicial </a:t>
            </a:r>
            <a:r>
              <a:rPr lang="es-CL" sz="1600" dirty="0" smtClean="0">
                <a:latin typeface="+mn-lt"/>
              </a:rPr>
              <a:t>acumulado al mes de Febrero de 2018, </a:t>
            </a:r>
            <a:r>
              <a:rPr lang="es-CL" sz="1600" dirty="0">
                <a:latin typeface="+mn-lt"/>
              </a:rPr>
              <a:t>finalizó en </a:t>
            </a:r>
            <a:r>
              <a:rPr lang="es-CL" sz="1600" dirty="0" smtClean="0">
                <a:latin typeface="+mn-lt"/>
              </a:rPr>
              <a:t>$76.300 </a:t>
            </a:r>
            <a:r>
              <a:rPr lang="es-CL" sz="1600" dirty="0">
                <a:latin typeface="+mn-lt"/>
              </a:rPr>
              <a:t>millones, equivalentes a un </a:t>
            </a:r>
            <a:r>
              <a:rPr lang="es-CL" sz="1600" dirty="0" smtClean="0">
                <a:latin typeface="+mn-lt"/>
              </a:rPr>
              <a:t>13% </a:t>
            </a:r>
            <a:r>
              <a:rPr lang="es-CL" sz="1600" dirty="0">
                <a:latin typeface="+mn-lt"/>
              </a:rPr>
              <a:t>de ejecución respecto al Presupuesto vigente</a:t>
            </a:r>
            <a:r>
              <a:rPr lang="es-CL" sz="16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el Servicio de la Deuda se observó un aumento en la disponibilidad de recursos, que ascendió a $158 millones.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>
                <a:latin typeface="+mn-lt"/>
              </a:rPr>
              <a:t>iniciativas de inversión</a:t>
            </a:r>
            <a:r>
              <a:rPr lang="es-CL" sz="1600" dirty="0" smtClean="0">
                <a:latin typeface="+mn-lt"/>
              </a:rPr>
              <a:t>, se observaron desembolsos por $4.774 millones (5% de ejecución), que corresponden a compromisos de arrastre de iniciativas de inversión identificadas el año 2018, correspondiente a un total de 21 proyectos.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/>
              <a:t>Becas </a:t>
            </a:r>
            <a:r>
              <a:rPr lang="es-CL" sz="1600" b="1" dirty="0"/>
              <a:t>de Postgrado</a:t>
            </a:r>
            <a:r>
              <a:rPr lang="es-CL" sz="1600" dirty="0"/>
              <a:t>, con $</a:t>
            </a:r>
            <a:r>
              <a:rPr lang="es-CL" sz="1600" dirty="0" smtClean="0"/>
              <a:t>142 </a:t>
            </a:r>
            <a:r>
              <a:rPr lang="es-CL" sz="1600" dirty="0"/>
              <a:t>millones, que se </a:t>
            </a:r>
            <a:r>
              <a:rPr lang="es-CL" sz="1600" dirty="0" smtClean="0"/>
              <a:t>destinan </a:t>
            </a:r>
            <a:r>
              <a:rPr lang="es-CL" sz="1600" dirty="0"/>
              <a:t>a financiar estudios para funcionarios con formación universitaria del Poder Judicial como de la Corporación Administrativa, a la fecha de este </a:t>
            </a:r>
            <a:r>
              <a:rPr lang="es-CL" sz="1600" dirty="0" smtClean="0"/>
              <a:t>reporte, ejecutaron un 0,2% sus recursos.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/>
              <a:t>En </a:t>
            </a:r>
            <a:r>
              <a:rPr lang="es-CL" sz="1600" dirty="0"/>
              <a:t>los Programas de capacitación, que contemplan recursos para la formación y perfeccionamiento de los funcionarios del Poder Judicial, alcanzó la siguientes ejecuciones: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</a:t>
            </a:r>
            <a:r>
              <a:rPr lang="es-CL" sz="1600" dirty="0"/>
              <a:t>de Formación: </a:t>
            </a:r>
            <a:r>
              <a:rPr lang="es-CL" sz="1600" dirty="0" smtClean="0"/>
              <a:t>1,4%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de Perfeccionamiento: 3,8%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de Habilitación: 5%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</a:t>
            </a:r>
            <a:r>
              <a:rPr lang="es-CL" sz="1600" dirty="0"/>
              <a:t>de Perfeccionamiento Extraordinario: </a:t>
            </a:r>
            <a:r>
              <a:rPr lang="es-CL" sz="1600" dirty="0" smtClean="0"/>
              <a:t>0,2%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27224"/>
            <a:ext cx="7128791" cy="3734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27224"/>
            <a:ext cx="6768751" cy="3590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58112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93059"/>
              </p:ext>
            </p:extLst>
          </p:nvPr>
        </p:nvGraphicFramePr>
        <p:xfrm>
          <a:off x="467544" y="1988840"/>
          <a:ext cx="8140555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Hoja de cálculo" r:id="rId3" imgW="7410585" imgH="2123985" progId="Excel.Sheet.8">
                  <p:embed/>
                </p:oleObj>
              </mc:Choice>
              <mc:Fallback>
                <p:oleObj name="Hoja de cálculo" r:id="rId3" imgW="7410585" imgH="2123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988840"/>
                        <a:ext cx="8140555" cy="2448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Febrero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03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92483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354183"/>
              </p:ext>
            </p:extLst>
          </p:nvPr>
        </p:nvGraphicFramePr>
        <p:xfrm>
          <a:off x="402027" y="2132856"/>
          <a:ext cx="8206071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Hoja de cálculo" r:id="rId4" imgW="7886700" imgH="1228725" progId="Excel.Sheet.8">
                  <p:embed/>
                </p:oleObj>
              </mc:Choice>
              <mc:Fallback>
                <p:oleObj name="Hoja de cálculo" r:id="rId4" imgW="7886700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2027" y="2132856"/>
                        <a:ext cx="8206071" cy="158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35010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1256"/>
              </p:ext>
            </p:extLst>
          </p:nvPr>
        </p:nvGraphicFramePr>
        <p:xfrm>
          <a:off x="414336" y="1856470"/>
          <a:ext cx="8201487" cy="1356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Hoja de cálculo" r:id="rId3" imgW="7762943" imgH="942975" progId="Excel.Sheet.8">
                  <p:embed/>
                </p:oleObj>
              </mc:Choice>
              <mc:Fallback>
                <p:oleObj name="Hoja de cálculo" r:id="rId3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56470"/>
                        <a:ext cx="8201487" cy="13565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5010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Unidad de Apoyo a Tribunales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458131"/>
              </p:ext>
            </p:extLst>
          </p:nvPr>
        </p:nvGraphicFramePr>
        <p:xfrm>
          <a:off x="414336" y="1988840"/>
          <a:ext cx="8201488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Hoja de cálculo" r:id="rId3" imgW="7086600" imgH="980985" progId="Excel.Sheet.8">
                  <p:embed/>
                </p:oleObj>
              </mc:Choice>
              <mc:Fallback>
                <p:oleObj name="Hoja de cálculo" r:id="rId3" imgW="7086600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88840"/>
                        <a:ext cx="8201488" cy="1368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3093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03,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Corporación Administrativa del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20132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174067"/>
              </p:ext>
            </p:extLst>
          </p:nvPr>
        </p:nvGraphicFramePr>
        <p:xfrm>
          <a:off x="397495" y="1661889"/>
          <a:ext cx="8229600" cy="4575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Hoja de cálculo" r:id="rId3" imgW="8020185" imgH="4143375" progId="Excel.Sheet.8">
                  <p:embed/>
                </p:oleObj>
              </mc:Choice>
              <mc:Fallback>
                <p:oleObj name="Hoja de cálculo" r:id="rId3" imgW="8020185" imgH="4143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7495" y="1661889"/>
                        <a:ext cx="8229600" cy="45754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421</Words>
  <Application>Microsoft Office PowerPoint</Application>
  <PresentationFormat>Presentación en pantalla (4:3)</PresentationFormat>
  <Paragraphs>50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1_Tema de Office</vt:lpstr>
      <vt:lpstr>Tema de Office</vt:lpstr>
      <vt:lpstr>2_Tema de Office</vt:lpstr>
      <vt:lpstr>Imagen de mapa de bits</vt:lpstr>
      <vt:lpstr>Hoja de cálculo</vt:lpstr>
      <vt:lpstr>EJECUCIÓN PRESUPUESTARIA ACUMULADA DE GASTOS al mes de Febrero de 2018 Partida 03: PODER JUDICIAL</vt:lpstr>
      <vt:lpstr>Ejecución Presupuestaria de Gastos Acumulada al Mes de Febrero de 2018  Poder Judicial</vt:lpstr>
      <vt:lpstr>Ejecución Presupuestaria de Gastos Acumulada al Mes de Febrero de 2018  Poder Judicial</vt:lpstr>
      <vt:lpstr>Ejecución Presupuestaria de Gastos Acumulada al Mes de Febrero de 2018  Poder Judicial</vt:lpstr>
      <vt:lpstr>Ejecución Presupuestaria de Gastos Acumulada al Mes de Febrero de 2018  Partida 03 Poder Judicial</vt:lpstr>
      <vt:lpstr>Ejecución Presupuestaria de Gastos Acumulada al Mes de Febrero de 2018  Partida 03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92</cp:revision>
  <cp:lastPrinted>2016-07-04T14:42:46Z</cp:lastPrinted>
  <dcterms:created xsi:type="dcterms:W3CDTF">2016-06-23T13:38:47Z</dcterms:created>
  <dcterms:modified xsi:type="dcterms:W3CDTF">2018-08-14T18:14:19Z</dcterms:modified>
</cp:coreProperties>
</file>