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299" r:id="rId5"/>
    <p:sldId id="264" r:id="rId6"/>
    <p:sldId id="300" r:id="rId7"/>
    <p:sldId id="263" r:id="rId8"/>
    <p:sldId id="281" r:id="rId9"/>
    <p:sldId id="282" r:id="rId10"/>
    <p:sldId id="302" r:id="rId11"/>
    <p:sldId id="306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37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acumulada al mes de febrero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02: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27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04: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RESOLUTIVO DE ASIGNACIONES PARLAMENTARIAS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585F73-BEA9-4023-868E-E1F1572C5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0A1133F7-7025-41B8-9F74-B9CADEF1F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029345"/>
              </p:ext>
            </p:extLst>
          </p:nvPr>
        </p:nvGraphicFramePr>
        <p:xfrm>
          <a:off x="414651" y="2000700"/>
          <a:ext cx="8210485" cy="1932356"/>
        </p:xfrm>
        <a:graphic>
          <a:graphicData uri="http://schemas.openxmlformats.org/drawingml/2006/table">
            <a:tbl>
              <a:tblPr/>
              <a:tblGrid>
                <a:gridCol w="285483">
                  <a:extLst>
                    <a:ext uri="{9D8B030D-6E8A-4147-A177-3AD203B41FA5}">
                      <a16:colId xmlns:a16="http://schemas.microsoft.com/office/drawing/2014/main" val="2433494118"/>
                    </a:ext>
                  </a:extLst>
                </a:gridCol>
                <a:gridCol w="285483">
                  <a:extLst>
                    <a:ext uri="{9D8B030D-6E8A-4147-A177-3AD203B41FA5}">
                      <a16:colId xmlns:a16="http://schemas.microsoft.com/office/drawing/2014/main" val="3844499206"/>
                    </a:ext>
                  </a:extLst>
                </a:gridCol>
                <a:gridCol w="285483">
                  <a:extLst>
                    <a:ext uri="{9D8B030D-6E8A-4147-A177-3AD203B41FA5}">
                      <a16:colId xmlns:a16="http://schemas.microsoft.com/office/drawing/2014/main" val="2190035437"/>
                    </a:ext>
                  </a:extLst>
                </a:gridCol>
                <a:gridCol w="2980440">
                  <a:extLst>
                    <a:ext uri="{9D8B030D-6E8A-4147-A177-3AD203B41FA5}">
                      <a16:colId xmlns:a16="http://schemas.microsoft.com/office/drawing/2014/main" val="3807726097"/>
                    </a:ext>
                  </a:extLst>
                </a:gridCol>
                <a:gridCol w="765094">
                  <a:extLst>
                    <a:ext uri="{9D8B030D-6E8A-4147-A177-3AD203B41FA5}">
                      <a16:colId xmlns:a16="http://schemas.microsoft.com/office/drawing/2014/main" val="1601556430"/>
                    </a:ext>
                  </a:extLst>
                </a:gridCol>
                <a:gridCol w="765094">
                  <a:extLst>
                    <a:ext uri="{9D8B030D-6E8A-4147-A177-3AD203B41FA5}">
                      <a16:colId xmlns:a16="http://schemas.microsoft.com/office/drawing/2014/main" val="2746752750"/>
                    </a:ext>
                  </a:extLst>
                </a:gridCol>
                <a:gridCol w="765094">
                  <a:extLst>
                    <a:ext uri="{9D8B030D-6E8A-4147-A177-3AD203B41FA5}">
                      <a16:colId xmlns:a16="http://schemas.microsoft.com/office/drawing/2014/main" val="1710752106"/>
                    </a:ext>
                  </a:extLst>
                </a:gridCol>
                <a:gridCol w="685158">
                  <a:extLst>
                    <a:ext uri="{9D8B030D-6E8A-4147-A177-3AD203B41FA5}">
                      <a16:colId xmlns:a16="http://schemas.microsoft.com/office/drawing/2014/main" val="1415264404"/>
                    </a:ext>
                  </a:extLst>
                </a:gridCol>
                <a:gridCol w="696578">
                  <a:extLst>
                    <a:ext uri="{9D8B030D-6E8A-4147-A177-3AD203B41FA5}">
                      <a16:colId xmlns:a16="http://schemas.microsoft.com/office/drawing/2014/main" val="706729599"/>
                    </a:ext>
                  </a:extLst>
                </a:gridCol>
                <a:gridCol w="696578">
                  <a:extLst>
                    <a:ext uri="{9D8B030D-6E8A-4147-A177-3AD203B41FA5}">
                      <a16:colId xmlns:a16="http://schemas.microsoft.com/office/drawing/2014/main" val="1679812115"/>
                    </a:ext>
                  </a:extLst>
                </a:gridCol>
              </a:tblGrid>
              <a:tr h="1695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836661"/>
                  </a:ext>
                </a:extLst>
              </a:tr>
              <a:tr h="5763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443114"/>
                  </a:ext>
                </a:extLst>
              </a:tr>
              <a:tr h="1695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1.291.304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172.897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418071"/>
                  </a:ext>
                </a:extLst>
              </a:tr>
              <a:tr h="169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1.166.436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1.178.436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169.974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362803"/>
                  </a:ext>
                </a:extLst>
              </a:tr>
              <a:tr h="169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87.365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106.865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551940"/>
                  </a:ext>
                </a:extLst>
              </a:tr>
              <a:tr h="169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548600"/>
                  </a:ext>
                </a:extLst>
              </a:tr>
              <a:tr h="169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599841"/>
                  </a:ext>
                </a:extLst>
              </a:tr>
              <a:tr h="169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903102"/>
                  </a:ext>
                </a:extLst>
              </a:tr>
              <a:tr h="1695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33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6085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presenta un presupuesto aprobado de $122.313 millones, un 58,8% se destino a gastos en personal; 27,4% a transferencias corrientes; y, un 11,8% a bienes y servicios de consumo.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distribución del presupuesto a nivel de programas del Congreso Nacional, es la siguiente: la Cámara de Diputados concentra el 55,8%; el Senado un 33,7%; la Biblioteca un 9,5% y el Consejo Resolutivo de Asignaciones Parlamentarias un 1%.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Congreso al mes de febrero ascendió a $8.279 millones, es decir, un 6,8% respecto de la ley inicial, presentando un gasto levemente superior de 0,3 puntos porcentuales al registrado a igual mes del año 2017.  Mientras que la ejecución acumulada al segundo mes de 2018 es superior en 0,4 puntos porcentuales a igual periodo del ejercicio anterior.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los aumentos y disminuciones al presupuesto inicial, la Partida presenta al mes de febrero un incremento consolidado de $5.894 millones.  Afectando los subtítulos “prestaciones de seguridad social”, “transferencias corrientes” y “bienes y servicios de consumo” por un monto de $2.473 millones, $2.289 millones y $1.119 millones respectivamente.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Respecto a las tasas de ejecución, el Senado acumuló un 13%, la Cámara de Diputados un 14%, la Biblioteca del Congreso un 13%, al igual que el Consejo Resolutivo de Asignaciones Parlamentarias (valores aproximados).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F109559-B5F4-40A7-B4F5-CE1FCD4460F6}"/>
              </a:ext>
            </a:extLst>
          </p:cNvPr>
          <p:cNvSpPr txBox="1">
            <a:spLocks/>
          </p:cNvSpPr>
          <p:nvPr/>
        </p:nvSpPr>
        <p:spPr>
          <a:xfrm>
            <a:off x="414338" y="548680"/>
            <a:ext cx="8210798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9FCE307-9C3A-47E3-B4B9-8D39A66B1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8E35C73-E5A5-460E-A84C-A5C50495A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76A8FA56-0170-4DC0-8E73-91F8422B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2F5705EE-F314-499A-8C3E-3D4621504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204959"/>
              </p:ext>
            </p:extLst>
          </p:nvPr>
        </p:nvGraphicFramePr>
        <p:xfrm>
          <a:off x="414336" y="1662445"/>
          <a:ext cx="8210799" cy="1766553"/>
        </p:xfrm>
        <a:graphic>
          <a:graphicData uri="http://schemas.openxmlformats.org/drawingml/2006/table">
            <a:tbl>
              <a:tblPr/>
              <a:tblGrid>
                <a:gridCol w="766189">
                  <a:extLst>
                    <a:ext uri="{9D8B030D-6E8A-4147-A177-3AD203B41FA5}">
                      <a16:colId xmlns:a16="http://schemas.microsoft.com/office/drawing/2014/main" val="3582353024"/>
                    </a:ext>
                  </a:extLst>
                </a:gridCol>
                <a:gridCol w="2984704">
                  <a:extLst>
                    <a:ext uri="{9D8B030D-6E8A-4147-A177-3AD203B41FA5}">
                      <a16:colId xmlns:a16="http://schemas.microsoft.com/office/drawing/2014/main" val="342617008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2304088235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3193133048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2981380900"/>
                    </a:ext>
                  </a:extLst>
                </a:gridCol>
                <a:gridCol w="766189">
                  <a:extLst>
                    <a:ext uri="{9D8B030D-6E8A-4147-A177-3AD203B41FA5}">
                      <a16:colId xmlns:a16="http://schemas.microsoft.com/office/drawing/2014/main" val="874514928"/>
                    </a:ext>
                  </a:extLst>
                </a:gridCol>
                <a:gridCol w="697575">
                  <a:extLst>
                    <a:ext uri="{9D8B030D-6E8A-4147-A177-3AD203B41FA5}">
                      <a16:colId xmlns:a16="http://schemas.microsoft.com/office/drawing/2014/main" val="2165797705"/>
                    </a:ext>
                  </a:extLst>
                </a:gridCol>
                <a:gridCol w="697575">
                  <a:extLst>
                    <a:ext uri="{9D8B030D-6E8A-4147-A177-3AD203B41FA5}">
                      <a16:colId xmlns:a16="http://schemas.microsoft.com/office/drawing/2014/main" val="600045483"/>
                    </a:ext>
                  </a:extLst>
                </a:gridCol>
              </a:tblGrid>
              <a:tr h="18401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462454"/>
                  </a:ext>
                </a:extLst>
              </a:tr>
              <a:tr h="2944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253497"/>
                  </a:ext>
                </a:extLst>
              </a:tr>
              <a:tr h="1840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128.207.470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5.894.428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17.596.130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566573"/>
                  </a:ext>
                </a:extLst>
              </a:tr>
              <a:tr h="18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71.944.929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71.956.929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9.813.742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975871"/>
                  </a:ext>
                </a:extLst>
              </a:tr>
              <a:tr h="18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14.390.458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15.509.958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1.119.500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1.574.024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731010"/>
                  </a:ext>
                </a:extLst>
              </a:tr>
              <a:tr h="18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635.462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2.924.844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57.450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364110"/>
                  </a:ext>
                </a:extLst>
              </a:tr>
              <a:tr h="18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33.504.582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35.978.128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4.981.318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859859"/>
                  </a:ext>
                </a:extLst>
              </a:tr>
              <a:tr h="18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1.662.040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1.662.040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351.907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52899"/>
                  </a:ext>
                </a:extLst>
              </a:tr>
              <a:tr h="18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817.689</a:t>
                      </a:r>
                    </a:p>
                  </a:txBody>
                  <a:tcPr marL="8750" marR="8750" marT="87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465,7%</a:t>
                      </a:r>
                    </a:p>
                  </a:txBody>
                  <a:tcPr marL="8750" marR="8750" marT="87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284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1426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2017 - 2018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741F04-4CB3-46EC-97B1-487369672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del Congreso Nacional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EC9D79F-FFD4-4923-9DD2-C8C235B45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640A1F9E-1171-4087-BB0E-D9072AF57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88547"/>
            <a:ext cx="4053137" cy="2380288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32B3A18-80AB-4B74-94D7-A40B79DF1A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525" y="1882107"/>
            <a:ext cx="4053137" cy="238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962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Partida 02, Resumen por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Capítulos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5AFC31C-A41C-4F11-BE63-54EE422AD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DF0BF57F-06E0-45F4-A083-EFD5EE1E4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795346"/>
              </p:ext>
            </p:extLst>
          </p:nvPr>
        </p:nvGraphicFramePr>
        <p:xfrm>
          <a:off x="410442" y="1700808"/>
          <a:ext cx="8205384" cy="1728191"/>
        </p:xfrm>
        <a:graphic>
          <a:graphicData uri="http://schemas.openxmlformats.org/drawingml/2006/table">
            <a:tbl>
              <a:tblPr/>
              <a:tblGrid>
                <a:gridCol w="292214">
                  <a:extLst>
                    <a:ext uri="{9D8B030D-6E8A-4147-A177-3AD203B41FA5}">
                      <a16:colId xmlns:a16="http://schemas.microsoft.com/office/drawing/2014/main" val="3175910662"/>
                    </a:ext>
                  </a:extLst>
                </a:gridCol>
                <a:gridCol w="292214">
                  <a:extLst>
                    <a:ext uri="{9D8B030D-6E8A-4147-A177-3AD203B41FA5}">
                      <a16:colId xmlns:a16="http://schemas.microsoft.com/office/drawing/2014/main" val="3793875811"/>
                    </a:ext>
                  </a:extLst>
                </a:gridCol>
                <a:gridCol w="3062408">
                  <a:extLst>
                    <a:ext uri="{9D8B030D-6E8A-4147-A177-3AD203B41FA5}">
                      <a16:colId xmlns:a16="http://schemas.microsoft.com/office/drawing/2014/main" val="2545482038"/>
                    </a:ext>
                  </a:extLst>
                </a:gridCol>
                <a:gridCol w="783135">
                  <a:extLst>
                    <a:ext uri="{9D8B030D-6E8A-4147-A177-3AD203B41FA5}">
                      <a16:colId xmlns:a16="http://schemas.microsoft.com/office/drawing/2014/main" val="279182892"/>
                    </a:ext>
                  </a:extLst>
                </a:gridCol>
                <a:gridCol w="783135">
                  <a:extLst>
                    <a:ext uri="{9D8B030D-6E8A-4147-A177-3AD203B41FA5}">
                      <a16:colId xmlns:a16="http://schemas.microsoft.com/office/drawing/2014/main" val="4211338253"/>
                    </a:ext>
                  </a:extLst>
                </a:gridCol>
                <a:gridCol w="783135">
                  <a:extLst>
                    <a:ext uri="{9D8B030D-6E8A-4147-A177-3AD203B41FA5}">
                      <a16:colId xmlns:a16="http://schemas.microsoft.com/office/drawing/2014/main" val="937270211"/>
                    </a:ext>
                  </a:extLst>
                </a:gridCol>
                <a:gridCol w="783135">
                  <a:extLst>
                    <a:ext uri="{9D8B030D-6E8A-4147-A177-3AD203B41FA5}">
                      <a16:colId xmlns:a16="http://schemas.microsoft.com/office/drawing/2014/main" val="246249346"/>
                    </a:ext>
                  </a:extLst>
                </a:gridCol>
                <a:gridCol w="713004">
                  <a:extLst>
                    <a:ext uri="{9D8B030D-6E8A-4147-A177-3AD203B41FA5}">
                      <a16:colId xmlns:a16="http://schemas.microsoft.com/office/drawing/2014/main" val="4237372355"/>
                    </a:ext>
                  </a:extLst>
                </a:gridCol>
                <a:gridCol w="713004">
                  <a:extLst>
                    <a:ext uri="{9D8B030D-6E8A-4147-A177-3AD203B41FA5}">
                      <a16:colId xmlns:a16="http://schemas.microsoft.com/office/drawing/2014/main" val="454096525"/>
                    </a:ext>
                  </a:extLst>
                </a:gridCol>
              </a:tblGrid>
              <a:tr h="1838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892800"/>
                  </a:ext>
                </a:extLst>
              </a:tr>
              <a:tr h="625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704993"/>
                  </a:ext>
                </a:extLst>
              </a:tr>
              <a:tr h="18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122.313.042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128.207.470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5.894.428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17.596.130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768655"/>
                  </a:ext>
                </a:extLst>
              </a:tr>
              <a:tr h="18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Senado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43.173.017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5.850.460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946934"/>
                  </a:ext>
                </a:extLst>
              </a:tr>
              <a:tr h="18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Cámara de Diputados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71.548.092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3.389.382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10.002.311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265634"/>
                  </a:ext>
                </a:extLst>
              </a:tr>
              <a:tr h="18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Biblioteca del Congreso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1.570.462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659799"/>
                  </a:ext>
                </a:extLst>
              </a:tr>
              <a:tr h="1838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Consejo Resolutivo de Asignaciones Parlamentarias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1.259.804 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1.291.304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31.500 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172.897</a:t>
                      </a:r>
                    </a:p>
                  </a:txBody>
                  <a:tcPr marL="8426" marR="8426" marT="84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26" marR="8426" marT="84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655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1: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SENADO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270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B911CC3-C60F-4B39-A8EE-833EF723F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806C2B65-107E-4E81-8998-A4B29A5B2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659102"/>
              </p:ext>
            </p:extLst>
          </p:nvPr>
        </p:nvGraphicFramePr>
        <p:xfrm>
          <a:off x="414336" y="1982345"/>
          <a:ext cx="8201487" cy="4292830"/>
        </p:xfrm>
        <a:graphic>
          <a:graphicData uri="http://schemas.openxmlformats.org/drawingml/2006/table">
            <a:tbl>
              <a:tblPr/>
              <a:tblGrid>
                <a:gridCol w="285170">
                  <a:extLst>
                    <a:ext uri="{9D8B030D-6E8A-4147-A177-3AD203B41FA5}">
                      <a16:colId xmlns:a16="http://schemas.microsoft.com/office/drawing/2014/main" val="3824372120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1667480549"/>
                    </a:ext>
                  </a:extLst>
                </a:gridCol>
                <a:gridCol w="285170">
                  <a:extLst>
                    <a:ext uri="{9D8B030D-6E8A-4147-A177-3AD203B41FA5}">
                      <a16:colId xmlns:a16="http://schemas.microsoft.com/office/drawing/2014/main" val="3169383965"/>
                    </a:ext>
                  </a:extLst>
                </a:gridCol>
                <a:gridCol w="2977175">
                  <a:extLst>
                    <a:ext uri="{9D8B030D-6E8A-4147-A177-3AD203B41FA5}">
                      <a16:colId xmlns:a16="http://schemas.microsoft.com/office/drawing/2014/main" val="3975862321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467555064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893611236"/>
                    </a:ext>
                  </a:extLst>
                </a:gridCol>
                <a:gridCol w="764255">
                  <a:extLst>
                    <a:ext uri="{9D8B030D-6E8A-4147-A177-3AD203B41FA5}">
                      <a16:colId xmlns:a16="http://schemas.microsoft.com/office/drawing/2014/main" val="2941311344"/>
                    </a:ext>
                  </a:extLst>
                </a:gridCol>
                <a:gridCol w="684407">
                  <a:extLst>
                    <a:ext uri="{9D8B030D-6E8A-4147-A177-3AD203B41FA5}">
                      <a16:colId xmlns:a16="http://schemas.microsoft.com/office/drawing/2014/main" val="3917840043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2602343855"/>
                    </a:ext>
                  </a:extLst>
                </a:gridCol>
                <a:gridCol w="695815">
                  <a:extLst>
                    <a:ext uri="{9D8B030D-6E8A-4147-A177-3AD203B41FA5}">
                      <a16:colId xmlns:a16="http://schemas.microsoft.com/office/drawing/2014/main" val="1041817018"/>
                    </a:ext>
                  </a:extLst>
                </a:gridCol>
              </a:tblGrid>
              <a:tr h="1511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381061"/>
                  </a:ext>
                </a:extLst>
              </a:tr>
              <a:tr h="5139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208766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40.699.471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43.173.017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5.850.460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288857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22.023.415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3.480.530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34045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6.491.563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6.491.563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530.385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636919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486258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102.455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771945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11.452.120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13.925.666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1.697.640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572260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103.082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212007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679.843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103.082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78245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10.712.837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13.186.383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1.552.877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248574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3.299.891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3.299.891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724.335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144458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1.515.630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1.515.630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349.694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472810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4.211.802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4.211.802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247.699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059123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462.601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462.601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74.114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566359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11.226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11.226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6.043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26833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1.211.687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3.685.233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2.473.546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150.992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65461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41.681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077910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59.440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41.681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953317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629.918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629.918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65.446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330073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70.757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70.757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13.152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475042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92.207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8.897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8522512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303.756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303.756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40.106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889160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163.198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3.291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475890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543032"/>
                  </a:ext>
                </a:extLst>
              </a:tr>
              <a:tr h="15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</a:t>
                      </a:r>
                    </a:p>
                  </a:txBody>
                  <a:tcPr marL="7661" marR="7661" marT="76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1" marR="7661" marT="76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130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CÁMARA DE DIPUTADOS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0665CC09-8B63-446B-A8D1-E763EDCC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44FCD6BC-6A3B-46EF-8B97-F9E8724EA4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564255"/>
              </p:ext>
            </p:extLst>
          </p:nvPr>
        </p:nvGraphicFramePr>
        <p:xfrm>
          <a:off x="466601" y="1988840"/>
          <a:ext cx="8158535" cy="4286321"/>
        </p:xfrm>
        <a:graphic>
          <a:graphicData uri="http://schemas.openxmlformats.org/drawingml/2006/table">
            <a:tbl>
              <a:tblPr/>
              <a:tblGrid>
                <a:gridCol w="283677">
                  <a:extLst>
                    <a:ext uri="{9D8B030D-6E8A-4147-A177-3AD203B41FA5}">
                      <a16:colId xmlns:a16="http://schemas.microsoft.com/office/drawing/2014/main" val="3129058856"/>
                    </a:ext>
                  </a:extLst>
                </a:gridCol>
                <a:gridCol w="283677">
                  <a:extLst>
                    <a:ext uri="{9D8B030D-6E8A-4147-A177-3AD203B41FA5}">
                      <a16:colId xmlns:a16="http://schemas.microsoft.com/office/drawing/2014/main" val="2395785973"/>
                    </a:ext>
                  </a:extLst>
                </a:gridCol>
                <a:gridCol w="283677">
                  <a:extLst>
                    <a:ext uri="{9D8B030D-6E8A-4147-A177-3AD203B41FA5}">
                      <a16:colId xmlns:a16="http://schemas.microsoft.com/office/drawing/2014/main" val="223338208"/>
                    </a:ext>
                  </a:extLst>
                </a:gridCol>
                <a:gridCol w="2961582">
                  <a:extLst>
                    <a:ext uri="{9D8B030D-6E8A-4147-A177-3AD203B41FA5}">
                      <a16:colId xmlns:a16="http://schemas.microsoft.com/office/drawing/2014/main" val="3062316984"/>
                    </a:ext>
                  </a:extLst>
                </a:gridCol>
                <a:gridCol w="760252">
                  <a:extLst>
                    <a:ext uri="{9D8B030D-6E8A-4147-A177-3AD203B41FA5}">
                      <a16:colId xmlns:a16="http://schemas.microsoft.com/office/drawing/2014/main" val="2999952975"/>
                    </a:ext>
                  </a:extLst>
                </a:gridCol>
                <a:gridCol w="760252">
                  <a:extLst>
                    <a:ext uri="{9D8B030D-6E8A-4147-A177-3AD203B41FA5}">
                      <a16:colId xmlns:a16="http://schemas.microsoft.com/office/drawing/2014/main" val="3842295775"/>
                    </a:ext>
                  </a:extLst>
                </a:gridCol>
                <a:gridCol w="760252">
                  <a:extLst>
                    <a:ext uri="{9D8B030D-6E8A-4147-A177-3AD203B41FA5}">
                      <a16:colId xmlns:a16="http://schemas.microsoft.com/office/drawing/2014/main" val="3228061811"/>
                    </a:ext>
                  </a:extLst>
                </a:gridCol>
                <a:gridCol w="680824">
                  <a:extLst>
                    <a:ext uri="{9D8B030D-6E8A-4147-A177-3AD203B41FA5}">
                      <a16:colId xmlns:a16="http://schemas.microsoft.com/office/drawing/2014/main" val="1505980202"/>
                    </a:ext>
                  </a:extLst>
                </a:gridCol>
                <a:gridCol w="692171">
                  <a:extLst>
                    <a:ext uri="{9D8B030D-6E8A-4147-A177-3AD203B41FA5}">
                      <a16:colId xmlns:a16="http://schemas.microsoft.com/office/drawing/2014/main" val="1992330906"/>
                    </a:ext>
                  </a:extLst>
                </a:gridCol>
                <a:gridCol w="692171">
                  <a:extLst>
                    <a:ext uri="{9D8B030D-6E8A-4147-A177-3AD203B41FA5}">
                      <a16:colId xmlns:a16="http://schemas.microsoft.com/office/drawing/2014/main" val="2067251292"/>
                    </a:ext>
                  </a:extLst>
                </a:gridCol>
              </a:tblGrid>
              <a:tr h="156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317864"/>
                  </a:ext>
                </a:extLst>
              </a:tr>
              <a:tr h="5318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248152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68.158.710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71.548.092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10.002.311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402528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38.743.673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38.743.673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4.873.110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504994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6.225.645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7.325.645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882.417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569798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57.450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112255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444.073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2.733.455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2.289.382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57.450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672336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21.920.248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21.920.248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3.283.265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275496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21.857.489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21.857.489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3.283.265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692785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8.475.068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1.540.416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429906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3.247.606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666.009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845165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8.219.133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733.762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805153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1.338.168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243.220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28760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4.612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43336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545.038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545.038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95.246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224576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8790474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62.759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319612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825.071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279.984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658755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18.647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258888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92.340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14.377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074888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106.191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385135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506.617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198.993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367882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101.276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71433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746845"/>
                  </a:ext>
                </a:extLst>
              </a:tr>
              <a:tr h="1564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626.085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645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02, Capítulo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BIBLIOTECA DEL CONGRESO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A5D7FAA4-F9DA-4588-8F45-B44240F32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6601" y="6315760"/>
            <a:ext cx="8210798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86A8D790-16F0-460C-89BB-5F48BC4A0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607865"/>
              </p:ext>
            </p:extLst>
          </p:nvPr>
        </p:nvGraphicFramePr>
        <p:xfrm>
          <a:off x="414336" y="1988840"/>
          <a:ext cx="8210798" cy="3685583"/>
        </p:xfrm>
        <a:graphic>
          <a:graphicData uri="http://schemas.openxmlformats.org/drawingml/2006/table">
            <a:tbl>
              <a:tblPr/>
              <a:tblGrid>
                <a:gridCol w="285494">
                  <a:extLst>
                    <a:ext uri="{9D8B030D-6E8A-4147-A177-3AD203B41FA5}">
                      <a16:colId xmlns:a16="http://schemas.microsoft.com/office/drawing/2014/main" val="2064412229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1292776588"/>
                    </a:ext>
                  </a:extLst>
                </a:gridCol>
                <a:gridCol w="285494">
                  <a:extLst>
                    <a:ext uri="{9D8B030D-6E8A-4147-A177-3AD203B41FA5}">
                      <a16:colId xmlns:a16="http://schemas.microsoft.com/office/drawing/2014/main" val="2643418019"/>
                    </a:ext>
                  </a:extLst>
                </a:gridCol>
                <a:gridCol w="2980554">
                  <a:extLst>
                    <a:ext uri="{9D8B030D-6E8A-4147-A177-3AD203B41FA5}">
                      <a16:colId xmlns:a16="http://schemas.microsoft.com/office/drawing/2014/main" val="3977695315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1368469262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761771524"/>
                    </a:ext>
                  </a:extLst>
                </a:gridCol>
                <a:gridCol w="765123">
                  <a:extLst>
                    <a:ext uri="{9D8B030D-6E8A-4147-A177-3AD203B41FA5}">
                      <a16:colId xmlns:a16="http://schemas.microsoft.com/office/drawing/2014/main" val="3751332066"/>
                    </a:ext>
                  </a:extLst>
                </a:gridCol>
                <a:gridCol w="685185">
                  <a:extLst>
                    <a:ext uri="{9D8B030D-6E8A-4147-A177-3AD203B41FA5}">
                      <a16:colId xmlns:a16="http://schemas.microsoft.com/office/drawing/2014/main" val="887818482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2614189605"/>
                    </a:ext>
                  </a:extLst>
                </a:gridCol>
                <a:gridCol w="696604">
                  <a:extLst>
                    <a:ext uri="{9D8B030D-6E8A-4147-A177-3AD203B41FA5}">
                      <a16:colId xmlns:a16="http://schemas.microsoft.com/office/drawing/2014/main" val="3582606011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863384"/>
                  </a:ext>
                </a:extLst>
              </a:tr>
              <a:tr h="5594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05695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12.195.057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1.570.462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1266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10.011.405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1.290.128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40228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1.585.885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158.299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76475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6416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88.934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1569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815118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67320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132.214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2730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6.477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1092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30044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18829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13.820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211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65.734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9702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72.386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96012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175.571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79910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154.532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78939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21.039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96623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115.145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250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3149</TotalTime>
  <Words>1850</Words>
  <Application>Microsoft Office PowerPoint</Application>
  <PresentationFormat>Presentación en pantalla (4:3)</PresentationFormat>
  <Paragraphs>961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 acumulada al mes de febrero de 2018 Partida 02: CONGRESO NACIONAL</vt:lpstr>
      <vt:lpstr>Ejecución Presupuestaria de Gastos del Congreso Nacional acumulada al mes de febrero de 2018</vt:lpstr>
      <vt:lpstr>Presentación de PowerPoint</vt:lpstr>
      <vt:lpstr>Ejecución Presupuestaria de Gastos del Congreso Nacional acumulada al mes de febrero de 2018</vt:lpstr>
      <vt:lpstr>Ejecución Presupuestaria de Gastos del Congreso Nacional acumulada al mes de febrero de 2018</vt:lpstr>
      <vt:lpstr>Ejecución Presupuestaria de Gastos Partida 02, Resumen por Capítulos acumulada al mes de febrero de 2018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194</cp:revision>
  <cp:lastPrinted>2016-07-04T14:42:46Z</cp:lastPrinted>
  <dcterms:created xsi:type="dcterms:W3CDTF">2016-06-23T13:38:47Z</dcterms:created>
  <dcterms:modified xsi:type="dcterms:W3CDTF">2018-08-07T20:35:34Z</dcterms:modified>
</cp:coreProperties>
</file>