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94660"/>
  </p:normalViewPr>
  <p:slideViewPr>
    <p:cSldViewPr>
      <p:cViewPr>
        <p:scale>
          <a:sx n="91" d="100"/>
          <a:sy n="91" d="100"/>
        </p:scale>
        <p:origin x="-2226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Mensual</a:t>
            </a:r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Adm.'!$Y$26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0925337632079971E-17"/>
                  <c:y val="2.985074626865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Adm.'!$Z$25:$AA$25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'Sec. y Adm.'!$Z$26:$AA$26</c:f>
              <c:numCache>
                <c:formatCode>0.0%</c:formatCode>
                <c:ptCount val="2"/>
                <c:pt idx="0">
                  <c:v>0.11437800197225921</c:v>
                </c:pt>
                <c:pt idx="1">
                  <c:v>5.9183581826618509E-2</c:v>
                </c:pt>
              </c:numCache>
            </c:numRef>
          </c:val>
        </c:ser>
        <c:ser>
          <c:idx val="1"/>
          <c:order val="1"/>
          <c:tx>
            <c:strRef>
              <c:f>'Sec. y Adm.'!$Y$27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12E-2"/>
                  <c:y val="-9.9502487562189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666666666666666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77777777777788E-2"/>
                  <c:y val="4.6292650918635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5000000000000001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7777559055118112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9444444444444445E-2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Adm.'!$Z$25:$AA$25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'Sec. y Adm.'!$Z$27:$AA$27</c:f>
              <c:numCache>
                <c:formatCode>0.0%</c:formatCode>
                <c:ptCount val="2"/>
                <c:pt idx="0">
                  <c:v>9.3003968743784096E-2</c:v>
                </c:pt>
                <c:pt idx="1">
                  <c:v>8.6029528538711375E-2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15648"/>
        <c:axId val="53673984"/>
      </c:barChart>
      <c:catAx>
        <c:axId val="6715648"/>
        <c:scaling>
          <c:orientation val="minMax"/>
        </c:scaling>
        <c:delete val="0"/>
        <c:axPos val="b"/>
        <c:majorTickMark val="out"/>
        <c:minorTickMark val="none"/>
        <c:tickLblPos val="nextTo"/>
        <c:crossAx val="53673984"/>
        <c:crosses val="autoZero"/>
        <c:auto val="1"/>
        <c:lblAlgn val="ctr"/>
        <c:lblOffset val="100"/>
        <c:noMultiLvlLbl val="0"/>
      </c:catAx>
      <c:valAx>
        <c:axId val="5367398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67156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Acumulada</a:t>
            </a:r>
          </a:p>
        </c:rich>
      </c:tx>
      <c:layout>
        <c:manualLayout>
          <c:xMode val="edge"/>
          <c:yMode val="edge"/>
          <c:x val="0.19941666666666669"/>
          <c:y val="2.8571428571428571E-2"/>
        </c:manualLayout>
      </c:layout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'Sec. y Adm.'!$AL$26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1"/>
              <c:layout>
                <c:manualLayout>
                  <c:x val="1.5555555555555555E-3"/>
                  <c:y val="3.38927634045744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6.5749999999999892E-2"/>
                  <c:y val="-3.1863517060367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Adm.'!$AM$25:$AN$25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'Sec. y Adm.'!$AM$26:$AN$26</c:f>
              <c:numCache>
                <c:formatCode>0.0%</c:formatCode>
                <c:ptCount val="2"/>
                <c:pt idx="0">
                  <c:v>0.11437800197225921</c:v>
                </c:pt>
                <c:pt idx="1">
                  <c:v>0.17356158379887771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'Sec. y Adm.'!$AL$27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1"/>
              <c:layout>
                <c:manualLayout>
                  <c:x val="-3.3333333333333333E-2"/>
                  <c:y val="-4.7619047619047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1.851815398075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Adm.'!$AM$25:$AN$25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'Sec. y Adm.'!$AM$27:$AN$27</c:f>
              <c:numCache>
                <c:formatCode>0.0%</c:formatCode>
                <c:ptCount val="2"/>
                <c:pt idx="0">
                  <c:v>9.3003968743784096E-2</c:v>
                </c:pt>
                <c:pt idx="1">
                  <c:v>0.17903349728249546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820032"/>
        <c:axId val="53821824"/>
      </c:lineChart>
      <c:catAx>
        <c:axId val="53820032"/>
        <c:scaling>
          <c:orientation val="minMax"/>
        </c:scaling>
        <c:delete val="0"/>
        <c:axPos val="b"/>
        <c:majorTickMark val="out"/>
        <c:minorTickMark val="none"/>
        <c:tickLblPos val="nextTo"/>
        <c:crossAx val="53821824"/>
        <c:crosses val="autoZero"/>
        <c:auto val="1"/>
        <c:lblAlgn val="ctr"/>
        <c:lblOffset val="100"/>
        <c:noMultiLvlLbl val="0"/>
      </c:catAx>
      <c:valAx>
        <c:axId val="538218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38200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20-08-2018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5" name="Picture 17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348880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DE LA PRESIDENCIA </a:t>
            </a:r>
            <a:r>
              <a:rPr lang="es-CL" sz="2400" b="1" dirty="0">
                <a:latin typeface="+mn-lt"/>
              </a:rPr>
              <a:t>DE LA REPÚBLICA</a:t>
            </a:r>
            <a:br>
              <a:rPr lang="es-CL" sz="2400" b="1" dirty="0">
                <a:latin typeface="+mn-lt"/>
              </a:rPr>
            </a:br>
            <a:r>
              <a:rPr lang="es-CL" sz="2400" b="1" dirty="0" smtClean="0">
                <a:latin typeface="+mn-lt"/>
              </a:rPr>
              <a:t>Acumulado al mes de Febrero de 2018</a:t>
            </a:r>
            <a:br>
              <a:rPr lang="es-CL" sz="2400" b="1" dirty="0" smtClean="0">
                <a:latin typeface="+mn-lt"/>
              </a:rPr>
            </a:b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4" name="Picture 1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620688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febrero,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 la Partida fue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$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1.750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8,6%, superior a la ejecución del mismo mes del año anterior (5,9%), respecto de la ley inicial.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Con ello, la ejecución acumulada al mes de febrero de la Partida Presidencia de la República totaliza $3.643 millones, equivalente a un 17,9%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 respecto de la ley inicial</a:t>
            </a: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, similar a la obtenida al mismo período del año 2017.</a:t>
            </a: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Durante este mes, se observó modificaciones presupuestarias de un incremento en el presupuesto vigente en $150 millones para Bienes y Servicios de Consumo, lo que se suma a los </a:t>
            </a:r>
            <a:r>
              <a:rPr lang="es-CL" sz="1600" dirty="0" smtClean="0"/>
              <a:t>$628 millones agregados el pasado mes en Deuda Flotante, proveniente de operaciones del año anterior.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1 Gráfico" title="Ejecución Mensual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6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6672"/>
            <a:ext cx="8351837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87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647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232" y="530120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028699" y="2890679"/>
          <a:ext cx="7086602" cy="1945005"/>
        </p:xfrm>
        <a:graphic>
          <a:graphicData uri="http://schemas.openxmlformats.org/drawingml/2006/table">
            <a:tbl>
              <a:tblPr/>
              <a:tblGrid>
                <a:gridCol w="661141"/>
                <a:gridCol w="2290380"/>
                <a:gridCol w="672947"/>
                <a:gridCol w="672947"/>
                <a:gridCol w="664092"/>
                <a:gridCol w="708365"/>
                <a:gridCol w="708365"/>
                <a:gridCol w="70836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20.351.024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21.129.496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778.472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3.643.515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1.117.142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7.515.380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7.665.700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1.187.382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673.884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533500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60400" y="2037874"/>
          <a:ext cx="7823200" cy="3650615"/>
        </p:xfrm>
        <a:graphic>
          <a:graphicData uri="http://schemas.openxmlformats.org/drawingml/2006/table">
            <a:tbl>
              <a:tblPr/>
              <a:tblGrid>
                <a:gridCol w="342900"/>
                <a:gridCol w="406400"/>
                <a:gridCol w="368300"/>
                <a:gridCol w="2133600"/>
                <a:gridCol w="762000"/>
                <a:gridCol w="723900"/>
                <a:gridCol w="8001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20.351.024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21.129.496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778.472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3.643.515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1.117.142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7.515.380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7.665.700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1.187.382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673.884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673.884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3.917.982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3.917.982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614.972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Cambio de Mando Presidencial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740.431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740.431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109.057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42.015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157.594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2649</TotalTime>
  <Words>588</Words>
  <Application>Microsoft Office PowerPoint</Application>
  <PresentationFormat>Presentación en pantalla (4:3)</PresentationFormat>
  <Paragraphs>268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PRESUPUESTARIA DE GASTOS DE LA PRESIDENCIA DE LA REPÚBLICA Acumulado al mes de Febrero de 2018 </vt:lpstr>
      <vt:lpstr>Ejecución Presupuestaria de Gastos Acumulada al mes de Febrero de 2018  Presidencia de la República</vt:lpstr>
      <vt:lpstr>Presentación de PowerPoint</vt:lpstr>
      <vt:lpstr>Presentación de PowerPoint</vt:lpstr>
      <vt:lpstr>Ejecución Presupuestaria de Gastos Acumulada al mes de Febrero de 2018 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168</cp:revision>
  <cp:lastPrinted>2017-05-05T14:22:30Z</cp:lastPrinted>
  <dcterms:created xsi:type="dcterms:W3CDTF">2016-06-23T13:38:47Z</dcterms:created>
  <dcterms:modified xsi:type="dcterms:W3CDTF">2018-08-20T13:24:41Z</dcterms:modified>
</cp:coreProperties>
</file>