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  <p:sldMasterId id="2147483672" r:id="rId3"/>
  </p:sldMasterIdLst>
  <p:notesMasterIdLst>
    <p:notesMasterId r:id="rId24"/>
  </p:notesMasterIdLst>
  <p:handoutMasterIdLst>
    <p:handoutMasterId r:id="rId25"/>
  </p:handoutMasterIdLst>
  <p:sldIdLst>
    <p:sldId id="256" r:id="rId4"/>
    <p:sldId id="298" r:id="rId5"/>
    <p:sldId id="308" r:id="rId6"/>
    <p:sldId id="304" r:id="rId7"/>
    <p:sldId id="264" r:id="rId8"/>
    <p:sldId id="263" r:id="rId9"/>
    <p:sldId id="265" r:id="rId10"/>
    <p:sldId id="267" r:id="rId11"/>
    <p:sldId id="301" r:id="rId12"/>
    <p:sldId id="302" r:id="rId13"/>
    <p:sldId id="305" r:id="rId14"/>
    <p:sldId id="303" r:id="rId15"/>
    <p:sldId id="268" r:id="rId16"/>
    <p:sldId id="306" r:id="rId17"/>
    <p:sldId id="307" r:id="rId18"/>
    <p:sldId id="271" r:id="rId19"/>
    <p:sldId id="273" r:id="rId20"/>
    <p:sldId id="274" r:id="rId21"/>
    <p:sldId id="276" r:id="rId22"/>
    <p:sldId id="275" r:id="rId23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94" autoAdjust="0"/>
    <p:restoredTop sz="93250" autoAdjust="0"/>
  </p:normalViewPr>
  <p:slideViewPr>
    <p:cSldViewPr>
      <p:cViewPr varScale="1">
        <p:scale>
          <a:sx n="111" d="100"/>
          <a:sy n="111" d="100"/>
        </p:scale>
        <p:origin x="19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08-01-2019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08-01-2019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08-01-2019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08-01-2019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08-01-2019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08-01-2019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08-01-2019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08-01-2019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18888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15675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61809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183894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059900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60345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0534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01865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29695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1218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0686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08-01-2019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08-01-2019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08-01-2019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08-01-2019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08-01-2019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08-01-2019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vmlDrawing" Target="../drawings/vmlDrawing3.v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oleObject" Target="../embeddings/oleObject3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08-01-2019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2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08-01-2019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616925590"/>
              </p:ext>
            </p:extLst>
          </p:nvPr>
        </p:nvGraphicFramePr>
        <p:xfrm>
          <a:off x="5519167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9167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0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08-01-2019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59941965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2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70720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AGOSTO DE 2018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50: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TESORO PÚBLICO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octubre 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45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52565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6002" y="6173787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725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					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3 de 4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70F0FF6-9542-4EC2-B1EE-E0C0C52A89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9812849"/>
              </p:ext>
            </p:extLst>
          </p:nvPr>
        </p:nvGraphicFramePr>
        <p:xfrm>
          <a:off x="628651" y="1892499"/>
          <a:ext cx="7886698" cy="4217590"/>
        </p:xfrm>
        <a:graphic>
          <a:graphicData uri="http://schemas.openxmlformats.org/drawingml/2006/table">
            <a:tbl>
              <a:tblPr/>
              <a:tblGrid>
                <a:gridCol w="266803">
                  <a:extLst>
                    <a:ext uri="{9D8B030D-6E8A-4147-A177-3AD203B41FA5}">
                      <a16:colId xmlns:a16="http://schemas.microsoft.com/office/drawing/2014/main" val="2748164945"/>
                    </a:ext>
                  </a:extLst>
                </a:gridCol>
                <a:gridCol w="266803">
                  <a:extLst>
                    <a:ext uri="{9D8B030D-6E8A-4147-A177-3AD203B41FA5}">
                      <a16:colId xmlns:a16="http://schemas.microsoft.com/office/drawing/2014/main" val="2256833183"/>
                    </a:ext>
                  </a:extLst>
                </a:gridCol>
                <a:gridCol w="266803">
                  <a:extLst>
                    <a:ext uri="{9D8B030D-6E8A-4147-A177-3AD203B41FA5}">
                      <a16:colId xmlns:a16="http://schemas.microsoft.com/office/drawing/2014/main" val="1779855779"/>
                    </a:ext>
                  </a:extLst>
                </a:gridCol>
                <a:gridCol w="2796097">
                  <a:extLst>
                    <a:ext uri="{9D8B030D-6E8A-4147-A177-3AD203B41FA5}">
                      <a16:colId xmlns:a16="http://schemas.microsoft.com/office/drawing/2014/main" val="1530056976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2224184345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2012644677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1004524495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486467854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555507994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254585535"/>
                    </a:ext>
                  </a:extLst>
                </a:gridCol>
              </a:tblGrid>
              <a:tr h="1600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0010088"/>
                  </a:ext>
                </a:extLst>
              </a:tr>
              <a:tr h="2561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3195408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 Art. 129 bis 19 Código de Aguas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3.222.429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3.222.429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4457627"/>
                  </a:ext>
                </a:extLst>
              </a:tr>
              <a:tr h="256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Art. 44 Ley N° 20.883 Bonificación Adicional Zonas Extremas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514.834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0898480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62.402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624020,0%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624020,0%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0286560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Financieros Internacionales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62.402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624020,0%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624020,0%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1181494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8.990.276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8.972.751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-17.525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41.099.145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457,2%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458,0%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3444367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8.990.266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8.972.741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-17.525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41.099.145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457,2%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458,0%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7783727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de Sentencias Ejecutoriadas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41.099.145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410991450,0%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410991450,0%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1599464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Indemnizaciones Artículo 1° Transitorio Ley N° 20.504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8.990.256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8.972.731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-17.525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0041492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 Constitucional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1359995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 constitucional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56786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3.084.010.502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10280035006,7%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10280035006,7%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95694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3.084.010.502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30840105020,0%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30840105020,0%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9130618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3165043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217885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1.001.462.410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1.000.375.542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-1.086.868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633.034.308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3438434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2620628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</a:t>
                      </a:r>
                      <a:r>
                        <a:rPr lang="es-CL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N°</a:t>
                      </a:r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1073849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946.584.944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945.498.076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-1.086.868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589.400.233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9770500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Mineras Gobiernos Regionales Ley N° 19.143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27.055.304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27.132.762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77.458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15.836.728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58,5%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289127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Magallanes Ley  N° 19.275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3.894.080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3.894.080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0773041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Recursos Fondo de Infraestructura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68.751.480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68.751.480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7220726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IVA Concesiones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317.537.270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316.971.460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-565.810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182.797.537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55341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02059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0023" y="4299187"/>
            <a:ext cx="829133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60" y="1407259"/>
            <a:ext cx="770485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					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4 de 4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83DBED4-A188-4D41-ABF2-669EE24B05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2254789"/>
              </p:ext>
            </p:extLst>
          </p:nvPr>
        </p:nvGraphicFramePr>
        <p:xfrm>
          <a:off x="645742" y="1862599"/>
          <a:ext cx="7886698" cy="2337197"/>
        </p:xfrm>
        <a:graphic>
          <a:graphicData uri="http://schemas.openxmlformats.org/drawingml/2006/table">
            <a:tbl>
              <a:tblPr/>
              <a:tblGrid>
                <a:gridCol w="266803">
                  <a:extLst>
                    <a:ext uri="{9D8B030D-6E8A-4147-A177-3AD203B41FA5}">
                      <a16:colId xmlns:a16="http://schemas.microsoft.com/office/drawing/2014/main" val="4107043900"/>
                    </a:ext>
                  </a:extLst>
                </a:gridCol>
                <a:gridCol w="266803">
                  <a:extLst>
                    <a:ext uri="{9D8B030D-6E8A-4147-A177-3AD203B41FA5}">
                      <a16:colId xmlns:a16="http://schemas.microsoft.com/office/drawing/2014/main" val="140605025"/>
                    </a:ext>
                  </a:extLst>
                </a:gridCol>
                <a:gridCol w="266803">
                  <a:extLst>
                    <a:ext uri="{9D8B030D-6E8A-4147-A177-3AD203B41FA5}">
                      <a16:colId xmlns:a16="http://schemas.microsoft.com/office/drawing/2014/main" val="1613112131"/>
                    </a:ext>
                  </a:extLst>
                </a:gridCol>
                <a:gridCol w="2796097">
                  <a:extLst>
                    <a:ext uri="{9D8B030D-6E8A-4147-A177-3AD203B41FA5}">
                      <a16:colId xmlns:a16="http://schemas.microsoft.com/office/drawing/2014/main" val="1258906272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1169990810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501072642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718632195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3737991430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1004576365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437708259"/>
                    </a:ext>
                  </a:extLst>
                </a:gridCol>
              </a:tblGrid>
              <a:tr h="1600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1949339"/>
                  </a:ext>
                </a:extLst>
              </a:tr>
              <a:tr h="2561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1983005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Casinos de Juego Gobiernos Regionales Ley N° 19.995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27.746.854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27.765.904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19.050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17.418.499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445655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Geotérmicas Gobiernos Regionales Ley N° 19.657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175.671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175.671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0303821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Apoyo Regional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336.697.406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336.697.406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231.509.545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3294277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para  Diagnósticos y Tratamientos de Alto Costo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102.600.000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101.910.000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101.910.000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7301156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Gobiernos Regionales  Art. 129 bis 19 Código de Aguas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21.971.788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21.971.788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1222361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Inversión y Reconversión Regional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34.608.382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34.608.382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34.608.382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4568503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de Acuicultura Gobiernos Regionales Ley N° 18.892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5.546.709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5.619.143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72.434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5.319.542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303167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54.877.456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54.877.456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43.634.075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2590054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Mineras Municipalidades Ley N° 19.143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27.055.304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27.055.304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26.157.318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6579845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Casinos de Juego Municipalidades Ley N° 19.995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27.746.854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27.746.854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17.418.499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6772595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Geotérmicas Municipalidades Ley N° 19.657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75.288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75.288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58.258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8499272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82250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03139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4374" y="6339511"/>
            <a:ext cx="81933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1461492"/>
            <a:ext cx="7488832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dólares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AF8AF5A-B0C7-400A-8373-5817C31F9D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4488793"/>
              </p:ext>
            </p:extLst>
          </p:nvPr>
        </p:nvGraphicFramePr>
        <p:xfrm>
          <a:off x="628651" y="1916832"/>
          <a:ext cx="7886698" cy="3617853"/>
        </p:xfrm>
        <a:graphic>
          <a:graphicData uri="http://schemas.openxmlformats.org/drawingml/2006/table">
            <a:tbl>
              <a:tblPr/>
              <a:tblGrid>
                <a:gridCol w="266803">
                  <a:extLst>
                    <a:ext uri="{9D8B030D-6E8A-4147-A177-3AD203B41FA5}">
                      <a16:colId xmlns:a16="http://schemas.microsoft.com/office/drawing/2014/main" val="478589636"/>
                    </a:ext>
                  </a:extLst>
                </a:gridCol>
                <a:gridCol w="266803">
                  <a:extLst>
                    <a:ext uri="{9D8B030D-6E8A-4147-A177-3AD203B41FA5}">
                      <a16:colId xmlns:a16="http://schemas.microsoft.com/office/drawing/2014/main" val="451561228"/>
                    </a:ext>
                  </a:extLst>
                </a:gridCol>
                <a:gridCol w="266803">
                  <a:extLst>
                    <a:ext uri="{9D8B030D-6E8A-4147-A177-3AD203B41FA5}">
                      <a16:colId xmlns:a16="http://schemas.microsoft.com/office/drawing/2014/main" val="1854987451"/>
                    </a:ext>
                  </a:extLst>
                </a:gridCol>
                <a:gridCol w="2796097">
                  <a:extLst>
                    <a:ext uri="{9D8B030D-6E8A-4147-A177-3AD203B41FA5}">
                      <a16:colId xmlns:a16="http://schemas.microsoft.com/office/drawing/2014/main" val="2869152141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1862252691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4112379279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3706131170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338289212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180993863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1656054016"/>
                    </a:ext>
                  </a:extLst>
                </a:gridCol>
              </a:tblGrid>
              <a:tr h="1600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5082764"/>
                  </a:ext>
                </a:extLst>
              </a:tr>
              <a:tr h="2561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881172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2.710.381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3.195.724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485.343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860.936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4597887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935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935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15.588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1667,2%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1667,2%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0699917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7.836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7.836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3.644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3808825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6248115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Devoluciones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1667895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8013093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Anticipos Ley N° 13.196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6846894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7.816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7.816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734806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Financieros Internacionales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7.816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7.816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9732608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3680391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9543371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de Sentencias Ejecutoriadas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615551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2.137.709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2.623.052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485.343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841.704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932159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2.130.402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2.130.402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356.361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1307862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7.297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492.640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485.343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485.343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6651,3%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161289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3067629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561.891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561.891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725979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561.891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561.891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8311049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Reserva de Pensiones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561.881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561.881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4172446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Estabilización Económica y Social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52184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42118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0596" y="392797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1406319"/>
            <a:ext cx="796036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428741" y="6363121"/>
            <a:ext cx="821519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683568" y="4221088"/>
            <a:ext cx="7776864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B183561-C93F-4A1B-93F0-F837354FDD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9402442"/>
              </p:ext>
            </p:extLst>
          </p:nvPr>
        </p:nvGraphicFramePr>
        <p:xfrm>
          <a:off x="628650" y="1808058"/>
          <a:ext cx="7886700" cy="1882424"/>
        </p:xfrm>
        <a:graphic>
          <a:graphicData uri="http://schemas.openxmlformats.org/drawingml/2006/table">
            <a:tbl>
              <a:tblPr/>
              <a:tblGrid>
                <a:gridCol w="270463">
                  <a:extLst>
                    <a:ext uri="{9D8B030D-6E8A-4147-A177-3AD203B41FA5}">
                      <a16:colId xmlns:a16="http://schemas.microsoft.com/office/drawing/2014/main" val="749102984"/>
                    </a:ext>
                  </a:extLst>
                </a:gridCol>
                <a:gridCol w="270463">
                  <a:extLst>
                    <a:ext uri="{9D8B030D-6E8A-4147-A177-3AD203B41FA5}">
                      <a16:colId xmlns:a16="http://schemas.microsoft.com/office/drawing/2014/main" val="469596812"/>
                    </a:ext>
                  </a:extLst>
                </a:gridCol>
                <a:gridCol w="270463">
                  <a:extLst>
                    <a:ext uri="{9D8B030D-6E8A-4147-A177-3AD203B41FA5}">
                      <a16:colId xmlns:a16="http://schemas.microsoft.com/office/drawing/2014/main" val="1249255897"/>
                    </a:ext>
                  </a:extLst>
                </a:gridCol>
                <a:gridCol w="2823633">
                  <a:extLst>
                    <a:ext uri="{9D8B030D-6E8A-4147-A177-3AD203B41FA5}">
                      <a16:colId xmlns:a16="http://schemas.microsoft.com/office/drawing/2014/main" val="4692326"/>
                    </a:ext>
                  </a:extLst>
                </a:gridCol>
                <a:gridCol w="724841">
                  <a:extLst>
                    <a:ext uri="{9D8B030D-6E8A-4147-A177-3AD203B41FA5}">
                      <a16:colId xmlns:a16="http://schemas.microsoft.com/office/drawing/2014/main" val="3891292055"/>
                    </a:ext>
                  </a:extLst>
                </a:gridCol>
                <a:gridCol w="724841">
                  <a:extLst>
                    <a:ext uri="{9D8B030D-6E8A-4147-A177-3AD203B41FA5}">
                      <a16:colId xmlns:a16="http://schemas.microsoft.com/office/drawing/2014/main" val="386385607"/>
                    </a:ext>
                  </a:extLst>
                </a:gridCol>
                <a:gridCol w="724841">
                  <a:extLst>
                    <a:ext uri="{9D8B030D-6E8A-4147-A177-3AD203B41FA5}">
                      <a16:colId xmlns:a16="http://schemas.microsoft.com/office/drawing/2014/main" val="662257882"/>
                    </a:ext>
                  </a:extLst>
                </a:gridCol>
                <a:gridCol w="692385">
                  <a:extLst>
                    <a:ext uri="{9D8B030D-6E8A-4147-A177-3AD203B41FA5}">
                      <a16:colId xmlns:a16="http://schemas.microsoft.com/office/drawing/2014/main" val="587899290"/>
                    </a:ext>
                  </a:extLst>
                </a:gridCol>
                <a:gridCol w="692385">
                  <a:extLst>
                    <a:ext uri="{9D8B030D-6E8A-4147-A177-3AD203B41FA5}">
                      <a16:colId xmlns:a16="http://schemas.microsoft.com/office/drawing/2014/main" val="1526692764"/>
                    </a:ext>
                  </a:extLst>
                </a:gridCol>
                <a:gridCol w="692385">
                  <a:extLst>
                    <a:ext uri="{9D8B030D-6E8A-4147-A177-3AD203B41FA5}">
                      <a16:colId xmlns:a16="http://schemas.microsoft.com/office/drawing/2014/main" val="3127540672"/>
                    </a:ext>
                  </a:extLst>
                </a:gridCol>
              </a:tblGrid>
              <a:tr h="1622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1713499"/>
                  </a:ext>
                </a:extLst>
              </a:tr>
              <a:tr h="2596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0006912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2.350.892.371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2.350.708.788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-183.583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1.689.102.495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71,8%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6767119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PARA SERVICIO DE LA DEUDA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256.886.123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256.702.540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-183.583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125.460.549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39865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2.094.006.248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2.094.006.248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1.563.641.946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74,7%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74,7%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0876293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735.238.221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735.238.221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712.490.000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9169850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6070886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1.334.817.145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1.334.817.145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827.123.518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2571339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23.888.975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23.888.975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23.885.976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0674101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Interna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61.887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61.887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140.851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227,6%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227,6%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2336080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1.601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16010,0%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16010,0%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1949581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0BD2488-CBB5-4B65-A9DB-19E318A339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6688863"/>
              </p:ext>
            </p:extLst>
          </p:nvPr>
        </p:nvGraphicFramePr>
        <p:xfrm>
          <a:off x="628650" y="4581128"/>
          <a:ext cx="7886700" cy="1720146"/>
        </p:xfrm>
        <a:graphic>
          <a:graphicData uri="http://schemas.openxmlformats.org/drawingml/2006/table">
            <a:tbl>
              <a:tblPr/>
              <a:tblGrid>
                <a:gridCol w="270463">
                  <a:extLst>
                    <a:ext uri="{9D8B030D-6E8A-4147-A177-3AD203B41FA5}">
                      <a16:colId xmlns:a16="http://schemas.microsoft.com/office/drawing/2014/main" val="3720650418"/>
                    </a:ext>
                  </a:extLst>
                </a:gridCol>
                <a:gridCol w="270463">
                  <a:extLst>
                    <a:ext uri="{9D8B030D-6E8A-4147-A177-3AD203B41FA5}">
                      <a16:colId xmlns:a16="http://schemas.microsoft.com/office/drawing/2014/main" val="162000704"/>
                    </a:ext>
                  </a:extLst>
                </a:gridCol>
                <a:gridCol w="270463">
                  <a:extLst>
                    <a:ext uri="{9D8B030D-6E8A-4147-A177-3AD203B41FA5}">
                      <a16:colId xmlns:a16="http://schemas.microsoft.com/office/drawing/2014/main" val="3773600305"/>
                    </a:ext>
                  </a:extLst>
                </a:gridCol>
                <a:gridCol w="2823633">
                  <a:extLst>
                    <a:ext uri="{9D8B030D-6E8A-4147-A177-3AD203B41FA5}">
                      <a16:colId xmlns:a16="http://schemas.microsoft.com/office/drawing/2014/main" val="3361429322"/>
                    </a:ext>
                  </a:extLst>
                </a:gridCol>
                <a:gridCol w="724841">
                  <a:extLst>
                    <a:ext uri="{9D8B030D-6E8A-4147-A177-3AD203B41FA5}">
                      <a16:colId xmlns:a16="http://schemas.microsoft.com/office/drawing/2014/main" val="1429250780"/>
                    </a:ext>
                  </a:extLst>
                </a:gridCol>
                <a:gridCol w="724841">
                  <a:extLst>
                    <a:ext uri="{9D8B030D-6E8A-4147-A177-3AD203B41FA5}">
                      <a16:colId xmlns:a16="http://schemas.microsoft.com/office/drawing/2014/main" val="1641954164"/>
                    </a:ext>
                  </a:extLst>
                </a:gridCol>
                <a:gridCol w="724841">
                  <a:extLst>
                    <a:ext uri="{9D8B030D-6E8A-4147-A177-3AD203B41FA5}">
                      <a16:colId xmlns:a16="http://schemas.microsoft.com/office/drawing/2014/main" val="3898453083"/>
                    </a:ext>
                  </a:extLst>
                </a:gridCol>
                <a:gridCol w="692385">
                  <a:extLst>
                    <a:ext uri="{9D8B030D-6E8A-4147-A177-3AD203B41FA5}">
                      <a16:colId xmlns:a16="http://schemas.microsoft.com/office/drawing/2014/main" val="2181712298"/>
                    </a:ext>
                  </a:extLst>
                </a:gridCol>
                <a:gridCol w="692385">
                  <a:extLst>
                    <a:ext uri="{9D8B030D-6E8A-4147-A177-3AD203B41FA5}">
                      <a16:colId xmlns:a16="http://schemas.microsoft.com/office/drawing/2014/main" val="2181451102"/>
                    </a:ext>
                  </a:extLst>
                </a:gridCol>
                <a:gridCol w="692385">
                  <a:extLst>
                    <a:ext uri="{9D8B030D-6E8A-4147-A177-3AD203B41FA5}">
                      <a16:colId xmlns:a16="http://schemas.microsoft.com/office/drawing/2014/main" val="1483292242"/>
                    </a:ext>
                  </a:extLst>
                </a:gridCol>
              </a:tblGrid>
              <a:tr h="1622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6312907"/>
                  </a:ext>
                </a:extLst>
              </a:tr>
              <a:tr h="2596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5024049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329.939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329.939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1.272.579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385,7%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385,7%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3145745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329.939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329.939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1.272.579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385,7%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385,7%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8056126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5412413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27.429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27.429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1.001.243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3650,3%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3650,3%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9790015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5990109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302.280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302.280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267.700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88,6%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88,6%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9034281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Interna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6092346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3.336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1668,0%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1668,0%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79121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829752" y="1262176"/>
            <a:ext cx="797255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396175" y="6419448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B4648B2-E7E2-429C-81DE-D3516FB06D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1481343"/>
              </p:ext>
            </p:extLst>
          </p:nvPr>
        </p:nvGraphicFramePr>
        <p:xfrm>
          <a:off x="755577" y="1628800"/>
          <a:ext cx="7704851" cy="4790630"/>
        </p:xfrm>
        <a:graphic>
          <a:graphicData uri="http://schemas.openxmlformats.org/drawingml/2006/table">
            <a:tbl>
              <a:tblPr/>
              <a:tblGrid>
                <a:gridCol w="249671">
                  <a:extLst>
                    <a:ext uri="{9D8B030D-6E8A-4147-A177-3AD203B41FA5}">
                      <a16:colId xmlns:a16="http://schemas.microsoft.com/office/drawing/2014/main" val="1949099558"/>
                    </a:ext>
                  </a:extLst>
                </a:gridCol>
                <a:gridCol w="249671">
                  <a:extLst>
                    <a:ext uri="{9D8B030D-6E8A-4147-A177-3AD203B41FA5}">
                      <a16:colId xmlns:a16="http://schemas.microsoft.com/office/drawing/2014/main" val="1809732299"/>
                    </a:ext>
                  </a:extLst>
                </a:gridCol>
                <a:gridCol w="249671">
                  <a:extLst>
                    <a:ext uri="{9D8B030D-6E8A-4147-A177-3AD203B41FA5}">
                      <a16:colId xmlns:a16="http://schemas.microsoft.com/office/drawing/2014/main" val="2097978712"/>
                    </a:ext>
                  </a:extLst>
                </a:gridCol>
                <a:gridCol w="2996056">
                  <a:extLst>
                    <a:ext uri="{9D8B030D-6E8A-4147-A177-3AD203B41FA5}">
                      <a16:colId xmlns:a16="http://schemas.microsoft.com/office/drawing/2014/main" val="846412488"/>
                    </a:ext>
                  </a:extLst>
                </a:gridCol>
                <a:gridCol w="719052">
                  <a:extLst>
                    <a:ext uri="{9D8B030D-6E8A-4147-A177-3AD203B41FA5}">
                      <a16:colId xmlns:a16="http://schemas.microsoft.com/office/drawing/2014/main" val="845039289"/>
                    </a:ext>
                  </a:extLst>
                </a:gridCol>
                <a:gridCol w="719052">
                  <a:extLst>
                    <a:ext uri="{9D8B030D-6E8A-4147-A177-3AD203B41FA5}">
                      <a16:colId xmlns:a16="http://schemas.microsoft.com/office/drawing/2014/main" val="1772134031"/>
                    </a:ext>
                  </a:extLst>
                </a:gridCol>
                <a:gridCol w="759000">
                  <a:extLst>
                    <a:ext uri="{9D8B030D-6E8A-4147-A177-3AD203B41FA5}">
                      <a16:colId xmlns:a16="http://schemas.microsoft.com/office/drawing/2014/main" val="1958077929"/>
                    </a:ext>
                  </a:extLst>
                </a:gridCol>
                <a:gridCol w="639158">
                  <a:extLst>
                    <a:ext uri="{9D8B030D-6E8A-4147-A177-3AD203B41FA5}">
                      <a16:colId xmlns:a16="http://schemas.microsoft.com/office/drawing/2014/main" val="3246129287"/>
                    </a:ext>
                  </a:extLst>
                </a:gridCol>
                <a:gridCol w="561760">
                  <a:extLst>
                    <a:ext uri="{9D8B030D-6E8A-4147-A177-3AD203B41FA5}">
                      <a16:colId xmlns:a16="http://schemas.microsoft.com/office/drawing/2014/main" val="503828867"/>
                    </a:ext>
                  </a:extLst>
                </a:gridCol>
                <a:gridCol w="561760">
                  <a:extLst>
                    <a:ext uri="{9D8B030D-6E8A-4147-A177-3AD203B41FA5}">
                      <a16:colId xmlns:a16="http://schemas.microsoft.com/office/drawing/2014/main" val="1986512435"/>
                    </a:ext>
                  </a:extLst>
                </a:gridCol>
              </a:tblGrid>
              <a:tr h="143432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6928653"/>
                  </a:ext>
                </a:extLst>
              </a:tr>
              <a:tr h="3442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9846660"/>
                  </a:ext>
                </a:extLst>
              </a:tr>
              <a:tr h="14343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35.503.925.815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35.670.641.833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166.716.018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22.423.059.726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62,9%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4888442"/>
                  </a:ext>
                </a:extLst>
              </a:tr>
              <a:tr h="143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35.503.925.815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35.670.641.833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166.716.018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22.423.059.726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62,9%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8014057"/>
                  </a:ext>
                </a:extLst>
              </a:tr>
              <a:tr h="143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PRESIDENCIA DE LA REPÚBLICA                                                 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20.016.052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19.259.816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-756.236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13.239.085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68,7%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1998265"/>
                  </a:ext>
                </a:extLst>
              </a:tr>
              <a:tr h="143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CONGRESO NACIONAL                                                           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121.684.702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124.889.116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3.204.414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83.549.636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68,7%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66,9%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847680"/>
                  </a:ext>
                </a:extLst>
              </a:tr>
              <a:tr h="143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PODER JUDICIAL                                                              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555.581.162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555.432.819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-148.343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329.214.730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6625303"/>
                  </a:ext>
                </a:extLst>
              </a:tr>
              <a:tr h="143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CONTRALORÍA GENERAL DE LA REPÚBLICA                                         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73.950.143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81.673.227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7.723.084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53.972.921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73,0%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646728"/>
                  </a:ext>
                </a:extLst>
              </a:tr>
              <a:tr h="143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INTERIOR Y SEGURIDAD PÚBLICA                                 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2.721.693.514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2.626.292.570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-95.400.944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1.655.443.261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0116160"/>
                  </a:ext>
                </a:extLst>
              </a:tr>
              <a:tr h="143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82.216.493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82.280.792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64.299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54.250.806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65,9%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1837535"/>
                  </a:ext>
                </a:extLst>
              </a:tr>
              <a:tr h="143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ECONOMÍA, FOMENTO Y TURISMO                                   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424.184.135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420.451.809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-3.732.326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207.349.956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9817423"/>
                  </a:ext>
                </a:extLst>
              </a:tr>
              <a:tr h="143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HACIENDA                                                      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407.798.297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397.036.281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-10.762.016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305.179.727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74,8%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76,9%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13974"/>
                  </a:ext>
                </a:extLst>
              </a:tr>
              <a:tr h="143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EDUCACIÓN                                                     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10.031.615.939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9.892.219.430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-139.396.509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5.808.015.674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58,7%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7726664"/>
                  </a:ext>
                </a:extLst>
              </a:tr>
              <a:tr h="143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JUSTICIA Y DERECHOS HUMANOS                                   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1.037.659.663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1.031.011.422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-6.648.241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648.578.831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62,5%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62,9%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4379037"/>
                  </a:ext>
                </a:extLst>
              </a:tr>
              <a:tr h="143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DEFENSA NACIONAL                                              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1.161.741.047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1.149.305.340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-12.435.707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766.398.059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7810608"/>
                  </a:ext>
                </a:extLst>
              </a:tr>
              <a:tr h="143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OBRAS PÚBLICAS                                                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1.955.815.892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1.920.547.703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-35.268.189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1.063.485.310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9552937"/>
                  </a:ext>
                </a:extLst>
              </a:tr>
              <a:tr h="143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AGRICULTURA                                                   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451.304.703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447.867.561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-3.437.142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280.409.041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62,1%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3919203"/>
                  </a:ext>
                </a:extLst>
              </a:tr>
              <a:tr h="143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BIENES NACIONALES                                             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12.605.519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11.997.304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-608.215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6.853.972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9489657"/>
                  </a:ext>
                </a:extLst>
              </a:tr>
              <a:tr h="143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TRABAJO Y PREVISIÓN SOCIAL                                   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6.455.193.349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6.505.590.863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50.397.514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4.614.653.653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71,5%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70,9%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1046675"/>
                  </a:ext>
                </a:extLst>
              </a:tr>
              <a:tr h="143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SALUD                                                         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5.263.943.470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5.557.000.160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293.056.690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3.698.302.962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66,6%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1906815"/>
                  </a:ext>
                </a:extLst>
              </a:tr>
              <a:tr h="143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MINERÍA                                                       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45.864.007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44.753.617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-1.110.390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26.612.411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1432008"/>
                  </a:ext>
                </a:extLst>
              </a:tr>
              <a:tr h="143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VIVIENDA Y URBANISMO                                          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2.485.172.660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2.479.476.563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-5.696.097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1.455.484.694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58,7%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3908206"/>
                  </a:ext>
                </a:extLst>
              </a:tr>
              <a:tr h="143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TRANSPORTES Y TELECOMUNICACIONES                              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996.448.533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988.133.392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-8.315.141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519.485.758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9912466"/>
                  </a:ext>
                </a:extLst>
              </a:tr>
              <a:tr h="143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SECRETARÍA GENERAL DE GOBIERNO                                   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28.599.233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27.869.608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-729.625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19.703.260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68,9%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70,7%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192162"/>
                  </a:ext>
                </a:extLst>
              </a:tr>
              <a:tr h="143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DESARROLLO SOCIAL                                             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610.218.659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607.971.519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-2.247.140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400.616.018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65,9%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8251572"/>
                  </a:ext>
                </a:extLst>
              </a:tr>
              <a:tr h="143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SECRETARÍA GENERAL DE LA PRESIDENCIA DE LA REPÚBLICA             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12.842.850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12.238.669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-604.181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7.378.469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0940096"/>
                  </a:ext>
                </a:extLst>
              </a:tr>
              <a:tr h="143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PÚBLICO                                                          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189.870.848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198.529.697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8.658.849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123.475.062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62,2%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7517504"/>
                  </a:ext>
                </a:extLst>
              </a:tr>
              <a:tr h="143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ENERGÍA                                                       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130.547.647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128.411.001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-2.136.646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68.861.682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4277655"/>
                  </a:ext>
                </a:extLst>
              </a:tr>
              <a:tr h="143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MEDIO AMBIENTE                                               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53.686.745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51.866.876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-1.819.869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33.093.673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61,6%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63,8%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5718516"/>
                  </a:ext>
                </a:extLst>
              </a:tr>
              <a:tr h="143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DEPORTE                                                      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97.396.380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96.424.523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-971.857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57.425.910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1502057"/>
                  </a:ext>
                </a:extLst>
              </a:tr>
              <a:tr h="143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LA MUJER Y EQUIDAD DE GÉNERO                                  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52.482.498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52.001.799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-480.699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44.212.482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84,2%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9252394"/>
                  </a:ext>
                </a:extLst>
              </a:tr>
              <a:tr h="143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ELECTORAL                                                             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23.791.675 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23.478.152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-313.523 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17.671.037</a:t>
                      </a: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6514" marR="6514" marT="65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21599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26976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413111" y="4581128"/>
            <a:ext cx="8212023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683568" y="1407259"/>
            <a:ext cx="770485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0C73424-7445-48B8-BFA1-6902EE5C0C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7123108"/>
              </p:ext>
            </p:extLst>
          </p:nvPr>
        </p:nvGraphicFramePr>
        <p:xfrm>
          <a:off x="628649" y="1862599"/>
          <a:ext cx="7886702" cy="2502501"/>
        </p:xfrm>
        <a:graphic>
          <a:graphicData uri="http://schemas.openxmlformats.org/drawingml/2006/table">
            <a:tbl>
              <a:tblPr/>
              <a:tblGrid>
                <a:gridCol w="255564">
                  <a:extLst>
                    <a:ext uri="{9D8B030D-6E8A-4147-A177-3AD203B41FA5}">
                      <a16:colId xmlns:a16="http://schemas.microsoft.com/office/drawing/2014/main" val="2250338403"/>
                    </a:ext>
                  </a:extLst>
                </a:gridCol>
                <a:gridCol w="255564">
                  <a:extLst>
                    <a:ext uri="{9D8B030D-6E8A-4147-A177-3AD203B41FA5}">
                      <a16:colId xmlns:a16="http://schemas.microsoft.com/office/drawing/2014/main" val="311151312"/>
                    </a:ext>
                  </a:extLst>
                </a:gridCol>
                <a:gridCol w="255564">
                  <a:extLst>
                    <a:ext uri="{9D8B030D-6E8A-4147-A177-3AD203B41FA5}">
                      <a16:colId xmlns:a16="http://schemas.microsoft.com/office/drawing/2014/main" val="466387519"/>
                    </a:ext>
                  </a:extLst>
                </a:gridCol>
                <a:gridCol w="3066767">
                  <a:extLst>
                    <a:ext uri="{9D8B030D-6E8A-4147-A177-3AD203B41FA5}">
                      <a16:colId xmlns:a16="http://schemas.microsoft.com/office/drawing/2014/main" val="1455853939"/>
                    </a:ext>
                  </a:extLst>
                </a:gridCol>
                <a:gridCol w="736024">
                  <a:extLst>
                    <a:ext uri="{9D8B030D-6E8A-4147-A177-3AD203B41FA5}">
                      <a16:colId xmlns:a16="http://schemas.microsoft.com/office/drawing/2014/main" val="2835901812"/>
                    </a:ext>
                  </a:extLst>
                </a:gridCol>
                <a:gridCol w="736024">
                  <a:extLst>
                    <a:ext uri="{9D8B030D-6E8A-4147-A177-3AD203B41FA5}">
                      <a16:colId xmlns:a16="http://schemas.microsoft.com/office/drawing/2014/main" val="450862025"/>
                    </a:ext>
                  </a:extLst>
                </a:gridCol>
                <a:gridCol w="776914">
                  <a:extLst>
                    <a:ext uri="{9D8B030D-6E8A-4147-A177-3AD203B41FA5}">
                      <a16:colId xmlns:a16="http://schemas.microsoft.com/office/drawing/2014/main" val="1988006884"/>
                    </a:ext>
                  </a:extLst>
                </a:gridCol>
                <a:gridCol w="654243">
                  <a:extLst>
                    <a:ext uri="{9D8B030D-6E8A-4147-A177-3AD203B41FA5}">
                      <a16:colId xmlns:a16="http://schemas.microsoft.com/office/drawing/2014/main" val="2562119097"/>
                    </a:ext>
                  </a:extLst>
                </a:gridCol>
                <a:gridCol w="575019">
                  <a:extLst>
                    <a:ext uri="{9D8B030D-6E8A-4147-A177-3AD203B41FA5}">
                      <a16:colId xmlns:a16="http://schemas.microsoft.com/office/drawing/2014/main" val="981575277"/>
                    </a:ext>
                  </a:extLst>
                </a:gridCol>
                <a:gridCol w="575019">
                  <a:extLst>
                    <a:ext uri="{9D8B030D-6E8A-4147-A177-3AD203B41FA5}">
                      <a16:colId xmlns:a16="http://schemas.microsoft.com/office/drawing/2014/main" val="2317060439"/>
                    </a:ext>
                  </a:extLst>
                </a:gridCol>
              </a:tblGrid>
              <a:tr h="162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8471783"/>
                  </a:ext>
                </a:extLst>
              </a:tr>
              <a:tr h="3900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3568872"/>
                  </a:ext>
                </a:extLst>
              </a:tr>
              <a:tr h="162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474.517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461.729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-12.788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286.052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62,0%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8446386"/>
                  </a:ext>
                </a:extLst>
              </a:tr>
              <a:tr h="162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474.517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461.729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-12.788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286.052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62,0%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8864997"/>
                  </a:ext>
                </a:extLst>
              </a:tr>
              <a:tr h="162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INTERIOR Y SEGURIDAD PÚBLICA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79.918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72.899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-7.019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21.786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3554060"/>
                  </a:ext>
                </a:extLst>
              </a:tr>
              <a:tr h="162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031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Carabineros de Chile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79.918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72.899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-7.019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21.786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3650681"/>
                  </a:ext>
                </a:extLst>
              </a:tr>
              <a:tr h="162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206.341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200.572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-5.769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150.321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72,9%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74,9%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8911857"/>
                  </a:ext>
                </a:extLst>
              </a:tr>
              <a:tr h="162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y Servicio Exterior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184.377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179.798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-4.579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126.524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68,6%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2154874"/>
                  </a:ext>
                </a:extLst>
              </a:tr>
              <a:tr h="162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Relaciones Económicas Internacionales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21.964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20.774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-1.190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23.797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108,3%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114,6%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932862"/>
                  </a:ext>
                </a:extLst>
              </a:tr>
              <a:tr h="162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DEFENSA NACIONAL             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188.258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188.258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113.945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3172917"/>
                  </a:ext>
                </a:extLst>
              </a:tr>
              <a:tr h="162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34.049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34.049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20.197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5402889"/>
                  </a:ext>
                </a:extLst>
              </a:tr>
              <a:tr h="162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 de Chile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62.518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62.518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46.622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74,6%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74,6%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4486984"/>
                  </a:ext>
                </a:extLst>
              </a:tr>
              <a:tr h="162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78.206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78.206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37.703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48,2%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48,2%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3197911"/>
                  </a:ext>
                </a:extLst>
              </a:tr>
              <a:tr h="162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13.485 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13.485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9.423</a:t>
                      </a:r>
                    </a:p>
                  </a:txBody>
                  <a:tcPr marL="7672" marR="7672" marT="7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69,9%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69,9%</a:t>
                      </a:r>
                    </a:p>
                  </a:txBody>
                  <a:tcPr marL="7672" marR="7672" marT="76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01280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09545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580017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3501008"/>
            <a:ext cx="7960368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691680" y="1414016"/>
            <a:ext cx="5760640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AGOSTO 2018 de Fondo FRP en millones de dólares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06:  FONDO DE RESERVA DE PENSIONES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0F3778D-22BA-4922-AD6E-EF9BDD7722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4284176"/>
              </p:ext>
            </p:extLst>
          </p:nvPr>
        </p:nvGraphicFramePr>
        <p:xfrm>
          <a:off x="672396" y="3906520"/>
          <a:ext cx="7886701" cy="1776179"/>
        </p:xfrm>
        <a:graphic>
          <a:graphicData uri="http://schemas.openxmlformats.org/drawingml/2006/table">
            <a:tbl>
              <a:tblPr/>
              <a:tblGrid>
                <a:gridCol w="279274">
                  <a:extLst>
                    <a:ext uri="{9D8B030D-6E8A-4147-A177-3AD203B41FA5}">
                      <a16:colId xmlns:a16="http://schemas.microsoft.com/office/drawing/2014/main" val="2993506649"/>
                    </a:ext>
                  </a:extLst>
                </a:gridCol>
                <a:gridCol w="279274">
                  <a:extLst>
                    <a:ext uri="{9D8B030D-6E8A-4147-A177-3AD203B41FA5}">
                      <a16:colId xmlns:a16="http://schemas.microsoft.com/office/drawing/2014/main" val="1211216015"/>
                    </a:ext>
                  </a:extLst>
                </a:gridCol>
                <a:gridCol w="279274">
                  <a:extLst>
                    <a:ext uri="{9D8B030D-6E8A-4147-A177-3AD203B41FA5}">
                      <a16:colId xmlns:a16="http://schemas.microsoft.com/office/drawing/2014/main" val="1655528891"/>
                    </a:ext>
                  </a:extLst>
                </a:gridCol>
                <a:gridCol w="2915621">
                  <a:extLst>
                    <a:ext uri="{9D8B030D-6E8A-4147-A177-3AD203B41FA5}">
                      <a16:colId xmlns:a16="http://schemas.microsoft.com/office/drawing/2014/main" val="322834024"/>
                    </a:ext>
                  </a:extLst>
                </a:gridCol>
                <a:gridCol w="692600">
                  <a:extLst>
                    <a:ext uri="{9D8B030D-6E8A-4147-A177-3AD203B41FA5}">
                      <a16:colId xmlns:a16="http://schemas.microsoft.com/office/drawing/2014/main" val="974802793"/>
                    </a:ext>
                  </a:extLst>
                </a:gridCol>
                <a:gridCol w="692600">
                  <a:extLst>
                    <a:ext uri="{9D8B030D-6E8A-4147-A177-3AD203B41FA5}">
                      <a16:colId xmlns:a16="http://schemas.microsoft.com/office/drawing/2014/main" val="729225038"/>
                    </a:ext>
                  </a:extLst>
                </a:gridCol>
                <a:gridCol w="692600">
                  <a:extLst>
                    <a:ext uri="{9D8B030D-6E8A-4147-A177-3AD203B41FA5}">
                      <a16:colId xmlns:a16="http://schemas.microsoft.com/office/drawing/2014/main" val="2704036377"/>
                    </a:ext>
                  </a:extLst>
                </a:gridCol>
                <a:gridCol w="692600">
                  <a:extLst>
                    <a:ext uri="{9D8B030D-6E8A-4147-A177-3AD203B41FA5}">
                      <a16:colId xmlns:a16="http://schemas.microsoft.com/office/drawing/2014/main" val="2705235127"/>
                    </a:ext>
                  </a:extLst>
                </a:gridCol>
                <a:gridCol w="681429">
                  <a:extLst>
                    <a:ext uri="{9D8B030D-6E8A-4147-A177-3AD203B41FA5}">
                      <a16:colId xmlns:a16="http://schemas.microsoft.com/office/drawing/2014/main" val="637865852"/>
                    </a:ext>
                  </a:extLst>
                </a:gridCol>
                <a:gridCol w="681429">
                  <a:extLst>
                    <a:ext uri="{9D8B030D-6E8A-4147-A177-3AD203B41FA5}">
                      <a16:colId xmlns:a16="http://schemas.microsoft.com/office/drawing/2014/main" val="3891025305"/>
                    </a:ext>
                  </a:extLst>
                </a:gridCol>
              </a:tblGrid>
              <a:tr h="1675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7344400"/>
                  </a:ext>
                </a:extLst>
              </a:tr>
              <a:tr h="26810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5800402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810.554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810.554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143.480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688054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4.920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4.920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3.123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3094530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301.538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301.538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9840443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301.538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301.538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7944808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301.538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301.538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1130908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504.096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504.096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140.357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4301595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504.086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504.086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140.357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2558897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1237769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9580BA0-7E34-4795-8325-244B858509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6890742"/>
              </p:ext>
            </p:extLst>
          </p:nvPr>
        </p:nvGraphicFramePr>
        <p:xfrm>
          <a:off x="2451100" y="1888352"/>
          <a:ext cx="4102100" cy="1447800"/>
        </p:xfrm>
        <a:graphic>
          <a:graphicData uri="http://schemas.openxmlformats.org/drawingml/2006/table">
            <a:tbl>
              <a:tblPr/>
              <a:tblGrid>
                <a:gridCol w="3314700">
                  <a:extLst>
                    <a:ext uri="{9D8B030D-6E8A-4147-A177-3AD203B41FA5}">
                      <a16:colId xmlns:a16="http://schemas.microsoft.com/office/drawing/2014/main" val="3682602250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1797089588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Movimientos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Desde Inicios a agosto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601822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8.371,7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48789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Retiros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-314,0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24908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Interés Devengado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1.568,8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11753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Ganancias (pérdidas)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319,5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000652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Costo de Administración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-28,5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325894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 de Mercado Final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9.917,5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86642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624228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475656" y="1484784"/>
            <a:ext cx="5832648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AGOSTO 2018 de Fondo FEES en millones de dólares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83568" y="3429000"/>
            <a:ext cx="7817594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07:  FONDO DE ESTABILIZACIÓN ECONÓMICA Y SOCIAL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8C0317C-8D1D-4204-9533-2046E8A083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0915648"/>
              </p:ext>
            </p:extLst>
          </p:nvPr>
        </p:nvGraphicFramePr>
        <p:xfrm>
          <a:off x="2489200" y="1910712"/>
          <a:ext cx="4165600" cy="1447800"/>
        </p:xfrm>
        <a:graphic>
          <a:graphicData uri="http://schemas.openxmlformats.org/drawingml/2006/table">
            <a:tbl>
              <a:tblPr/>
              <a:tblGrid>
                <a:gridCol w="3314700">
                  <a:extLst>
                    <a:ext uri="{9D8B030D-6E8A-4147-A177-3AD203B41FA5}">
                      <a16:colId xmlns:a16="http://schemas.microsoft.com/office/drawing/2014/main" val="1333588813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1044944157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Movimientos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Desde Inicios a agosto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94669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21.765,7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82472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Retiros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-10.852,8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524364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Interés Devengado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2.987,0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913664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Ganancias (pérdidas)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849,1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668315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Costo de Administración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-22,3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025524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 de Mercado Final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14.726,7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2805314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A352462-10F4-497E-9F05-C664B4E92D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4318054"/>
              </p:ext>
            </p:extLst>
          </p:nvPr>
        </p:nvGraphicFramePr>
        <p:xfrm>
          <a:off x="683568" y="3787800"/>
          <a:ext cx="7886700" cy="2206980"/>
        </p:xfrm>
        <a:graphic>
          <a:graphicData uri="http://schemas.openxmlformats.org/drawingml/2006/table">
            <a:tbl>
              <a:tblPr/>
              <a:tblGrid>
                <a:gridCol w="270463">
                  <a:extLst>
                    <a:ext uri="{9D8B030D-6E8A-4147-A177-3AD203B41FA5}">
                      <a16:colId xmlns:a16="http://schemas.microsoft.com/office/drawing/2014/main" val="478149723"/>
                    </a:ext>
                  </a:extLst>
                </a:gridCol>
                <a:gridCol w="270463">
                  <a:extLst>
                    <a:ext uri="{9D8B030D-6E8A-4147-A177-3AD203B41FA5}">
                      <a16:colId xmlns:a16="http://schemas.microsoft.com/office/drawing/2014/main" val="1688597490"/>
                    </a:ext>
                  </a:extLst>
                </a:gridCol>
                <a:gridCol w="270463">
                  <a:extLst>
                    <a:ext uri="{9D8B030D-6E8A-4147-A177-3AD203B41FA5}">
                      <a16:colId xmlns:a16="http://schemas.microsoft.com/office/drawing/2014/main" val="1927509247"/>
                    </a:ext>
                  </a:extLst>
                </a:gridCol>
                <a:gridCol w="2823633">
                  <a:extLst>
                    <a:ext uri="{9D8B030D-6E8A-4147-A177-3AD203B41FA5}">
                      <a16:colId xmlns:a16="http://schemas.microsoft.com/office/drawing/2014/main" val="1578723159"/>
                    </a:ext>
                  </a:extLst>
                </a:gridCol>
                <a:gridCol w="724841">
                  <a:extLst>
                    <a:ext uri="{9D8B030D-6E8A-4147-A177-3AD203B41FA5}">
                      <a16:colId xmlns:a16="http://schemas.microsoft.com/office/drawing/2014/main" val="2228186421"/>
                    </a:ext>
                  </a:extLst>
                </a:gridCol>
                <a:gridCol w="724841">
                  <a:extLst>
                    <a:ext uri="{9D8B030D-6E8A-4147-A177-3AD203B41FA5}">
                      <a16:colId xmlns:a16="http://schemas.microsoft.com/office/drawing/2014/main" val="2318808574"/>
                    </a:ext>
                  </a:extLst>
                </a:gridCol>
                <a:gridCol w="724841">
                  <a:extLst>
                    <a:ext uri="{9D8B030D-6E8A-4147-A177-3AD203B41FA5}">
                      <a16:colId xmlns:a16="http://schemas.microsoft.com/office/drawing/2014/main" val="3878917226"/>
                    </a:ext>
                  </a:extLst>
                </a:gridCol>
                <a:gridCol w="649111">
                  <a:extLst>
                    <a:ext uri="{9D8B030D-6E8A-4147-A177-3AD203B41FA5}">
                      <a16:colId xmlns:a16="http://schemas.microsoft.com/office/drawing/2014/main" val="97025800"/>
                    </a:ext>
                  </a:extLst>
                </a:gridCol>
                <a:gridCol w="714022">
                  <a:extLst>
                    <a:ext uri="{9D8B030D-6E8A-4147-A177-3AD203B41FA5}">
                      <a16:colId xmlns:a16="http://schemas.microsoft.com/office/drawing/2014/main" val="3903110180"/>
                    </a:ext>
                  </a:extLst>
                </a:gridCol>
                <a:gridCol w="714022">
                  <a:extLst>
                    <a:ext uri="{9D8B030D-6E8A-4147-A177-3AD203B41FA5}">
                      <a16:colId xmlns:a16="http://schemas.microsoft.com/office/drawing/2014/main" val="2600771227"/>
                    </a:ext>
                  </a:extLst>
                </a:gridCol>
              </a:tblGrid>
              <a:tr h="1622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9424204"/>
                  </a:ext>
                </a:extLst>
              </a:tr>
              <a:tr h="2596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1113254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173.959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173.959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113.705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4078603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2.890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1.629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56,4%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56,4%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520582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7951316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754778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3279783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171.049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171.049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112.076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65,5%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65,5%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2797879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171.039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171.039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112.076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65,5%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65,5%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9039192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2963772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9141055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0454179"/>
                  </a:ext>
                </a:extLst>
              </a:tr>
              <a:tr h="16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059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Reserva de Pensiones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4" marR="8114" marT="8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4" marR="8114" marT="8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09444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2495" y="363993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45838" y="1484783"/>
            <a:ext cx="7969985" cy="37781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3 Marcador de pie de página"/>
          <p:cNvSpPr txBox="1">
            <a:spLocks/>
          </p:cNvSpPr>
          <p:nvPr/>
        </p:nvSpPr>
        <p:spPr>
          <a:xfrm>
            <a:off x="432495" y="6291856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27583" y="4136050"/>
            <a:ext cx="7834511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12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08:  FONDO PARA LA EDUCACIÓN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B20D588-DEE6-4989-ADA3-002B3372B2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6073351"/>
              </p:ext>
            </p:extLst>
          </p:nvPr>
        </p:nvGraphicFramePr>
        <p:xfrm>
          <a:off x="645838" y="1926346"/>
          <a:ext cx="7886701" cy="1572970"/>
        </p:xfrm>
        <a:graphic>
          <a:graphicData uri="http://schemas.openxmlformats.org/drawingml/2006/table">
            <a:tbl>
              <a:tblPr/>
              <a:tblGrid>
                <a:gridCol w="272896">
                  <a:extLst>
                    <a:ext uri="{9D8B030D-6E8A-4147-A177-3AD203B41FA5}">
                      <a16:colId xmlns:a16="http://schemas.microsoft.com/office/drawing/2014/main" val="2701242954"/>
                    </a:ext>
                  </a:extLst>
                </a:gridCol>
                <a:gridCol w="272896">
                  <a:extLst>
                    <a:ext uri="{9D8B030D-6E8A-4147-A177-3AD203B41FA5}">
                      <a16:colId xmlns:a16="http://schemas.microsoft.com/office/drawing/2014/main" val="1405616003"/>
                    </a:ext>
                  </a:extLst>
                </a:gridCol>
                <a:gridCol w="272896">
                  <a:extLst>
                    <a:ext uri="{9D8B030D-6E8A-4147-A177-3AD203B41FA5}">
                      <a16:colId xmlns:a16="http://schemas.microsoft.com/office/drawing/2014/main" val="1475485514"/>
                    </a:ext>
                  </a:extLst>
                </a:gridCol>
                <a:gridCol w="2859952">
                  <a:extLst>
                    <a:ext uri="{9D8B030D-6E8A-4147-A177-3AD203B41FA5}">
                      <a16:colId xmlns:a16="http://schemas.microsoft.com/office/drawing/2014/main" val="3781453681"/>
                    </a:ext>
                  </a:extLst>
                </a:gridCol>
                <a:gridCol w="731362">
                  <a:extLst>
                    <a:ext uri="{9D8B030D-6E8A-4147-A177-3AD203B41FA5}">
                      <a16:colId xmlns:a16="http://schemas.microsoft.com/office/drawing/2014/main" val="555575911"/>
                    </a:ext>
                  </a:extLst>
                </a:gridCol>
                <a:gridCol w="731362">
                  <a:extLst>
                    <a:ext uri="{9D8B030D-6E8A-4147-A177-3AD203B41FA5}">
                      <a16:colId xmlns:a16="http://schemas.microsoft.com/office/drawing/2014/main" val="3668403547"/>
                    </a:ext>
                  </a:extLst>
                </a:gridCol>
                <a:gridCol w="731362">
                  <a:extLst>
                    <a:ext uri="{9D8B030D-6E8A-4147-A177-3AD203B41FA5}">
                      <a16:colId xmlns:a16="http://schemas.microsoft.com/office/drawing/2014/main" val="694796667"/>
                    </a:ext>
                  </a:extLst>
                </a:gridCol>
                <a:gridCol w="654951">
                  <a:extLst>
                    <a:ext uri="{9D8B030D-6E8A-4147-A177-3AD203B41FA5}">
                      <a16:colId xmlns:a16="http://schemas.microsoft.com/office/drawing/2014/main" val="31094903"/>
                    </a:ext>
                  </a:extLst>
                </a:gridCol>
                <a:gridCol w="679512">
                  <a:extLst>
                    <a:ext uri="{9D8B030D-6E8A-4147-A177-3AD203B41FA5}">
                      <a16:colId xmlns:a16="http://schemas.microsoft.com/office/drawing/2014/main" val="608419701"/>
                    </a:ext>
                  </a:extLst>
                </a:gridCol>
                <a:gridCol w="679512">
                  <a:extLst>
                    <a:ext uri="{9D8B030D-6E8A-4147-A177-3AD203B41FA5}">
                      <a16:colId xmlns:a16="http://schemas.microsoft.com/office/drawing/2014/main" val="99153607"/>
                    </a:ext>
                  </a:extLst>
                </a:gridCol>
              </a:tblGrid>
              <a:tr h="1638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6496634"/>
                  </a:ext>
                </a:extLst>
              </a:tr>
              <a:tr h="2621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2217838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642.990.491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2143301636,7%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2143301636,7%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434658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305.826.760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3058267600,0%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3058267600,0%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2670821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305.826.760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3058267600,0%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3058267600,0%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4391412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071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305.826.760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3058267600,0%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3058267600,0%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8293113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337.163.731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1685818655,0%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1685818655,0%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5007913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336.154.338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3361543380,0%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3361543380,0%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3727563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1.009.393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10093930,0%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10093930,0%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2934174"/>
                  </a:ext>
                </a:extLst>
              </a:tr>
            </a:tbl>
          </a:graphicData>
        </a:graphic>
      </p:graphicFrame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989BEDA9-5787-4F7C-8B9D-9A5E6AA55D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4490900"/>
              </p:ext>
            </p:extLst>
          </p:nvPr>
        </p:nvGraphicFramePr>
        <p:xfrm>
          <a:off x="645838" y="4408246"/>
          <a:ext cx="7886701" cy="1736821"/>
        </p:xfrm>
        <a:graphic>
          <a:graphicData uri="http://schemas.openxmlformats.org/drawingml/2006/table">
            <a:tbl>
              <a:tblPr/>
              <a:tblGrid>
                <a:gridCol w="272896">
                  <a:extLst>
                    <a:ext uri="{9D8B030D-6E8A-4147-A177-3AD203B41FA5}">
                      <a16:colId xmlns:a16="http://schemas.microsoft.com/office/drawing/2014/main" val="1572033840"/>
                    </a:ext>
                  </a:extLst>
                </a:gridCol>
                <a:gridCol w="272896">
                  <a:extLst>
                    <a:ext uri="{9D8B030D-6E8A-4147-A177-3AD203B41FA5}">
                      <a16:colId xmlns:a16="http://schemas.microsoft.com/office/drawing/2014/main" val="2319779796"/>
                    </a:ext>
                  </a:extLst>
                </a:gridCol>
                <a:gridCol w="272896">
                  <a:extLst>
                    <a:ext uri="{9D8B030D-6E8A-4147-A177-3AD203B41FA5}">
                      <a16:colId xmlns:a16="http://schemas.microsoft.com/office/drawing/2014/main" val="1749496712"/>
                    </a:ext>
                  </a:extLst>
                </a:gridCol>
                <a:gridCol w="2859952">
                  <a:extLst>
                    <a:ext uri="{9D8B030D-6E8A-4147-A177-3AD203B41FA5}">
                      <a16:colId xmlns:a16="http://schemas.microsoft.com/office/drawing/2014/main" val="294629475"/>
                    </a:ext>
                  </a:extLst>
                </a:gridCol>
                <a:gridCol w="731362">
                  <a:extLst>
                    <a:ext uri="{9D8B030D-6E8A-4147-A177-3AD203B41FA5}">
                      <a16:colId xmlns:a16="http://schemas.microsoft.com/office/drawing/2014/main" val="38731646"/>
                    </a:ext>
                  </a:extLst>
                </a:gridCol>
                <a:gridCol w="731362">
                  <a:extLst>
                    <a:ext uri="{9D8B030D-6E8A-4147-A177-3AD203B41FA5}">
                      <a16:colId xmlns:a16="http://schemas.microsoft.com/office/drawing/2014/main" val="4242147590"/>
                    </a:ext>
                  </a:extLst>
                </a:gridCol>
                <a:gridCol w="731362">
                  <a:extLst>
                    <a:ext uri="{9D8B030D-6E8A-4147-A177-3AD203B41FA5}">
                      <a16:colId xmlns:a16="http://schemas.microsoft.com/office/drawing/2014/main" val="1229938034"/>
                    </a:ext>
                  </a:extLst>
                </a:gridCol>
                <a:gridCol w="654951">
                  <a:extLst>
                    <a:ext uri="{9D8B030D-6E8A-4147-A177-3AD203B41FA5}">
                      <a16:colId xmlns:a16="http://schemas.microsoft.com/office/drawing/2014/main" val="383411162"/>
                    </a:ext>
                  </a:extLst>
                </a:gridCol>
                <a:gridCol w="679512">
                  <a:extLst>
                    <a:ext uri="{9D8B030D-6E8A-4147-A177-3AD203B41FA5}">
                      <a16:colId xmlns:a16="http://schemas.microsoft.com/office/drawing/2014/main" val="334012658"/>
                    </a:ext>
                  </a:extLst>
                </a:gridCol>
                <a:gridCol w="679512">
                  <a:extLst>
                    <a:ext uri="{9D8B030D-6E8A-4147-A177-3AD203B41FA5}">
                      <a16:colId xmlns:a16="http://schemas.microsoft.com/office/drawing/2014/main" val="731163357"/>
                    </a:ext>
                  </a:extLst>
                </a:gridCol>
              </a:tblGrid>
              <a:tr h="1638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7314095"/>
                  </a:ext>
                </a:extLst>
              </a:tr>
              <a:tr h="2621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167140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1.025.477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1.025.477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633.474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4510585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1003349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5815202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2697774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071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4331052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25.467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25.467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633.474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2487,4%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2487,4%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6091997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25.457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25.457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622.928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2447,0%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2447,0%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2667133"/>
                  </a:ext>
                </a:extLst>
              </a:tr>
              <a:tr h="16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10.546</a:t>
                      </a:r>
                    </a:p>
                  </a:txBody>
                  <a:tcPr marL="8193" marR="8193" marT="81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105460,0%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105460,0%</a:t>
                      </a:r>
                    </a:p>
                  </a:txBody>
                  <a:tcPr marL="8193" marR="8193" marT="81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75517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1835" y="609563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60" y="1556791"/>
            <a:ext cx="8013576" cy="31038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09:  FONDO DE APOYO REGIONAL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D87E912-CF8C-4307-880B-9FF8CD83BE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9878431"/>
              </p:ext>
            </p:extLst>
          </p:nvPr>
        </p:nvGraphicFramePr>
        <p:xfrm>
          <a:off x="624486" y="1867174"/>
          <a:ext cx="7886701" cy="4047561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4118054640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387294589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149625706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522405432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725688719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78348113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455092075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1197622326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387883333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90413910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5765986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532680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392.520.299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392.520.299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317.378.052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693439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100.718.222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100.718.222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84.125.073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583027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100.718.222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100.718.222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84.125.073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700354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291.802.077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291.802.077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233.252.979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608347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291.802.067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291.802.067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233.252.979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891154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43.327.980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23.153.525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-20.174.455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370976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I Tarapacá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9.081.728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10.598.157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1.516.429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10.598.157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668848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II Antofagasta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12.018.691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12.018.691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12.018.691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980421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III Atacama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9.991.143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9.991.143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9.991.143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981760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IV Coquimbo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15.030.197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18.626.296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3.596.099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18.553.049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986947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V Valparaíso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18.011.887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18.911.887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12.937.935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96826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VI O'Higgins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15.743.318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15.743.318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10.538.517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249821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VII Maule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22.086.862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24.717.445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2.630.583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24.717.445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482303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VIII Bío Bío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30.654.248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33.653.829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2.999.581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27.864.652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23485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IX Araucanía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25.597.800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28.597.800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25.463.638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418042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X Los Lagos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18.928.756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22.210.821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3.282.065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22.210.821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330152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XI Aysén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10.858.318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10.858.318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10.858.318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219633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XII Magallanes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11.832.336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11.832.336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11.832.336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548613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XIII Metropolitana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29.414.362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30.664.060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1.249.698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22.465.956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540491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XIV Los Ríos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11.534.167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12.534.167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8.323.025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621813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XV Arica y Parinacota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7.690.274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7.690.274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4.879.296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839457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9281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  <a:endParaRPr lang="es-CL" sz="1600" dirty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La ejecución acumulada al mes de AGOSTO de la Partida Tesoro Público, </a:t>
            </a:r>
            <a:r>
              <a:rPr lang="es-CL" sz="1400" b="1" dirty="0"/>
              <a:t>ascendió en moneda nacional a 70,2% </a:t>
            </a:r>
            <a:r>
              <a:rPr lang="es-CL" sz="1400" dirty="0"/>
              <a:t>respecto del presupuesto vigente.  Dentro del presupuesto de ésta Partida, el 83% corresponde a Aporte Fiscal Libre.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A nivel consolidado, el presupuesto vigente considera disminuciones por </a:t>
            </a:r>
            <a:r>
              <a:rPr lang="es-CL" sz="1400" b="1" dirty="0"/>
              <a:t>$526.184 millones</a:t>
            </a:r>
            <a:r>
              <a:rPr lang="es-CL" sz="1400" dirty="0"/>
              <a:t>, afectando principalmente al subtítulo 24 “transferencias corrientes” con una reducción de $ 692.165 millones, y al subtítulo 27 “aporte fiscal libre” con un incremento de $ 166.716 millones.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>
                <a:solidFill>
                  <a:prstClr val="black"/>
                </a:solidFill>
              </a:rPr>
              <a:t>El </a:t>
            </a:r>
            <a:r>
              <a:rPr lang="es-CL" sz="1400" b="1" dirty="0">
                <a:solidFill>
                  <a:prstClr val="black"/>
                </a:solidFill>
              </a:rPr>
              <a:t>gasto de la Partida </a:t>
            </a:r>
            <a:r>
              <a:rPr lang="es-CL" sz="1400" dirty="0">
                <a:solidFill>
                  <a:prstClr val="black"/>
                </a:solidFill>
              </a:rPr>
              <a:t>en</a:t>
            </a:r>
            <a:r>
              <a:rPr lang="es-CL" sz="1400" b="1" dirty="0">
                <a:solidFill>
                  <a:prstClr val="black"/>
                </a:solidFill>
              </a:rPr>
              <a:t> dólares, al mes de AGOSTO alcanzó un 80,1%, </a:t>
            </a:r>
            <a:r>
              <a:rPr lang="es-CL" sz="1400" dirty="0">
                <a:solidFill>
                  <a:prstClr val="black"/>
                </a:solidFill>
              </a:rPr>
              <a:t>respecto al presupuesto vigente.  Ello debido, fundamentalmente, a que los Subtítulo 34 “Servicio de la Deuda”, presentó una ejecución de 385,7%.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>
                <a:solidFill>
                  <a:prstClr val="black"/>
                </a:solidFill>
              </a:rPr>
              <a:t>Respecto a la ejecución de los Programas presupuestarios, en moneda nacional, se destaca lo siguiente: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 TESORO PÚBLICO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597209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3861048"/>
            <a:ext cx="7932256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475656" y="1531243"/>
            <a:ext cx="6840760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junio 2018 del Fondo en millones de dólares (información trimestral)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71166" y="52322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10:  FONDO PARA DIAGNÓSTICOS Y TRATAMIENTOS DE ALTO COSTO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A4B4E2D-F540-4172-BC8A-C0C9BC030D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4613924"/>
              </p:ext>
            </p:extLst>
          </p:nvPr>
        </p:nvGraphicFramePr>
        <p:xfrm>
          <a:off x="2489200" y="2058955"/>
          <a:ext cx="4165600" cy="1447800"/>
        </p:xfrm>
        <a:graphic>
          <a:graphicData uri="http://schemas.openxmlformats.org/drawingml/2006/table">
            <a:tbl>
              <a:tblPr/>
              <a:tblGrid>
                <a:gridCol w="3314700">
                  <a:extLst>
                    <a:ext uri="{9D8B030D-6E8A-4147-A177-3AD203B41FA5}">
                      <a16:colId xmlns:a16="http://schemas.microsoft.com/office/drawing/2014/main" val="2786796838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5707121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Movimientos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Desde Inicios a junio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474517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Inicial al 30 junio de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201.404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867607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 del trimestre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309474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Retiros del trimestre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6645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Interés Devengado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556098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Ganancias (pérdidas)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70985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 de Mercado Final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187.361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514874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E7C55A3-CEF1-45BA-B4CC-1DE6B8C8B6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7861869"/>
              </p:ext>
            </p:extLst>
          </p:nvPr>
        </p:nvGraphicFramePr>
        <p:xfrm>
          <a:off x="628649" y="4339729"/>
          <a:ext cx="7886701" cy="1513722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1601829179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450508310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474745081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191407501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470756236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278049234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938403823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85617470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2627640473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026053356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9118306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793372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105.937.232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105.247.232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199.898.390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917887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82.080.000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81.528.000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-552.000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32.213.968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88663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82.080.000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81.528.000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-552.000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32.213.968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6793546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Nacional de Salud, aplicación del Fondo para Diagnóstico y Tratamientos de Alto Costo Ley N°20.850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82.080.000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81.528.000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-552.000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32.213.968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339122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23.857.232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23.719.232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-138.000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167.684.422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949267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23.857.232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23.719.232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-138.000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167.684.422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45990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340767"/>
            <a:ext cx="8229600" cy="533367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695325" lvl="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  <a:tabLst>
                <a:tab pos="722313" algn="l"/>
              </a:tabLst>
            </a:pPr>
            <a:r>
              <a:rPr lang="es-CL" sz="1400" b="1" dirty="0">
                <a:solidFill>
                  <a:prstClr val="black"/>
                </a:solidFill>
              </a:rPr>
              <a:t>Subsidios</a:t>
            </a:r>
            <a:r>
              <a:rPr lang="es-CL" sz="1400" dirty="0">
                <a:solidFill>
                  <a:prstClr val="black"/>
                </a:solidFill>
              </a:rPr>
              <a:t>, con $712.932 millones ejecutados, equivalente a un 63,7%, donde las principales erogaciones correspondieron a transferencias corrientes por $312.587 millones para el “Fondo Único de Prestaciones Familiares y Subsidios de Cesantía”; $184.894 millones para el “Fondo Nacional de Subsidio Familiar”; $59.920 millones para el “Fondo Único de Prestaciones Familiares y Subsidios de Cesantía”; y, $41.934 millones para la “Subsidio Agua Potable Art.1° Ley N°18.778”, que en conjunto representan el 84% de la ejecución.</a:t>
            </a:r>
            <a:r>
              <a:rPr lang="es-CL" sz="1400" b="1" dirty="0">
                <a:solidFill>
                  <a:prstClr val="black"/>
                </a:solidFill>
              </a:rPr>
              <a:t> </a:t>
            </a:r>
          </a:p>
          <a:p>
            <a:pPr marL="695325" lvl="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  <a:tabLst>
                <a:tab pos="722313" algn="l"/>
              </a:tabLst>
            </a:pPr>
            <a:r>
              <a:rPr lang="es-CL" sz="1400" b="1" dirty="0">
                <a:solidFill>
                  <a:prstClr val="black"/>
                </a:solidFill>
              </a:rPr>
              <a:t>Operaciones Complementarias</a:t>
            </a:r>
            <a:r>
              <a:rPr lang="es-CL" sz="1400" dirty="0">
                <a:solidFill>
                  <a:prstClr val="black"/>
                </a:solidFill>
              </a:rPr>
              <a:t>, presentó un 139,1% de ejecución, explicado por el nivel de erogación del subtítulo 30 “adquisición de activos financieros” (ítem compra de títulos y valores), que alcanza los $3.084.010 millones por sobre el presupuesto inicial y vigente de dicha asignación, representando a su vez el 69,7% del gasto total del programa, </a:t>
            </a:r>
          </a:p>
          <a:p>
            <a:pPr marL="61595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 startAt="3"/>
            </a:pPr>
            <a:r>
              <a:rPr lang="es-CL" sz="1400" b="1" dirty="0"/>
              <a:t>Servicio de la Deuda Pública</a:t>
            </a:r>
            <a:r>
              <a:rPr lang="es-CL" sz="1400" dirty="0"/>
              <a:t>, registra un </a:t>
            </a:r>
            <a:r>
              <a:rPr lang="es-CL" sz="1400" b="1" dirty="0"/>
              <a:t>gasto de 71,9% en moneda nacional.</a:t>
            </a:r>
            <a:r>
              <a:rPr lang="es-CL" sz="1400" dirty="0">
                <a:solidFill>
                  <a:prstClr val="black"/>
                </a:solidFill>
              </a:rPr>
              <a:t>  Mientras que el presupuesto </a:t>
            </a:r>
            <a:r>
              <a:rPr lang="es-CL" sz="1400" b="1" dirty="0">
                <a:solidFill>
                  <a:prstClr val="black"/>
                </a:solidFill>
              </a:rPr>
              <a:t>en dólares </a:t>
            </a:r>
            <a:r>
              <a:rPr lang="es-CL" sz="1400" dirty="0">
                <a:solidFill>
                  <a:prstClr val="black"/>
                </a:solidFill>
              </a:rPr>
              <a:t>presenta un gasto de 385,7%,</a:t>
            </a:r>
          </a:p>
          <a:p>
            <a:pPr marL="61595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 startAt="3"/>
            </a:pPr>
            <a:r>
              <a:rPr lang="es-CL" sz="1400" b="1" dirty="0"/>
              <a:t>Aporte Fiscal Libre</a:t>
            </a:r>
            <a:r>
              <a:rPr lang="es-CL" sz="1400" dirty="0"/>
              <a:t>, presentó una ejecución de 62,9%, destacando las transferencias efectuadas al Ministerio de la Mujer y la Equidad de Género, al Ministerio de Hacienda y al Servicio Electoral, con un 85%, 76,9% y un 75,3% respectivamente. 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 TESORO PÚBLICO</a:t>
            </a:r>
          </a:p>
        </p:txBody>
      </p:sp>
    </p:spTree>
    <p:extLst>
      <p:ext uri="{BB962C8B-B14F-4D97-AF65-F5344CB8AC3E}">
        <p14:creationId xmlns:p14="http://schemas.microsoft.com/office/powerpoint/2010/main" val="3176733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8965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61595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 startAt="5"/>
            </a:pPr>
            <a:r>
              <a:rPr lang="es-CL" sz="1400" dirty="0"/>
              <a:t>El </a:t>
            </a:r>
            <a:r>
              <a:rPr lang="es-CL" sz="1400" b="1" dirty="0"/>
              <a:t>Fondo de Estabilidad Económica y Social (FEES) </a:t>
            </a:r>
            <a:r>
              <a:rPr lang="es-CL" sz="1400" dirty="0"/>
              <a:t>presenta un saldo de activos a AGOSTO por </a:t>
            </a:r>
            <a:r>
              <a:rPr lang="es-CL" sz="1400" b="1" dirty="0"/>
              <a:t>US$14.726,7 millones</a:t>
            </a:r>
            <a:r>
              <a:rPr lang="es-CL" sz="1400" dirty="0"/>
              <a:t>, por su lado el </a:t>
            </a:r>
            <a:r>
              <a:rPr lang="es-CL" sz="1400" b="1" dirty="0"/>
              <a:t>Fondo de Reserva de Pensiones (FRP)</a:t>
            </a:r>
            <a:r>
              <a:rPr lang="es-CL" sz="1400" dirty="0"/>
              <a:t> acumula </a:t>
            </a:r>
            <a:r>
              <a:rPr lang="es-CL" sz="1400" b="1" dirty="0"/>
              <a:t>US$9.917,5 millones</a:t>
            </a:r>
            <a:r>
              <a:rPr lang="es-CL" sz="1400" dirty="0"/>
              <a:t>, mientras que el </a:t>
            </a:r>
            <a:r>
              <a:rPr lang="es-CL" sz="1400" b="1" dirty="0"/>
              <a:t>Fondo para Diagnóstico y Tratamiento de Alto Costo</a:t>
            </a:r>
            <a:r>
              <a:rPr lang="es-CL" sz="1400" dirty="0"/>
              <a:t> mantiene un saldo acumulado a junio de </a:t>
            </a:r>
            <a:r>
              <a:rPr lang="es-CL" sz="1400" b="1" dirty="0"/>
              <a:t>$187.361 millones</a:t>
            </a:r>
            <a:r>
              <a:rPr lang="es-CL" sz="1400" dirty="0"/>
              <a:t>, y</a:t>
            </a:r>
            <a:endParaRPr lang="es-CL" sz="1400" b="1" dirty="0"/>
          </a:p>
          <a:p>
            <a:pPr marL="61595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 startAt="5"/>
            </a:pPr>
            <a:r>
              <a:rPr lang="es-CL" sz="1400" dirty="0"/>
              <a:t>Para el </a:t>
            </a:r>
            <a:r>
              <a:rPr lang="es-CL" sz="1400" b="1" dirty="0"/>
              <a:t>Fondo para la Educación (FE) y</a:t>
            </a:r>
            <a:r>
              <a:rPr lang="es-CL" sz="1400" dirty="0"/>
              <a:t> </a:t>
            </a:r>
            <a:r>
              <a:rPr lang="es-CL" sz="1400" b="1" dirty="0"/>
              <a:t>Fondo de Apoyo Regional (FAR)</a:t>
            </a:r>
            <a:r>
              <a:rPr lang="es-CL" sz="1400" dirty="0"/>
              <a:t> no se entrega información respecto de los saldos acumulados y movimientos de recursos actualizado al mes de AGOSTO.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endParaRPr lang="es-CL" sz="1600" dirty="0">
              <a:solidFill>
                <a:srgbClr val="FF0000"/>
              </a:solidFill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 TESORO PÚBLICO</a:t>
            </a:r>
          </a:p>
        </p:txBody>
      </p:sp>
    </p:spTree>
    <p:extLst>
      <p:ext uri="{BB962C8B-B14F-4D97-AF65-F5344CB8AC3E}">
        <p14:creationId xmlns:p14="http://schemas.microsoft.com/office/powerpoint/2010/main" val="59672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22601" y="4071987"/>
            <a:ext cx="756084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55576" y="1184026"/>
            <a:ext cx="7632848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55576" y="6448251"/>
            <a:ext cx="7344816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730325" y="4293096"/>
            <a:ext cx="7848872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13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 TESORO PÚBLICO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AFCD1B72-EA0A-44E2-8BA3-2C51C345F3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3240593"/>
              </p:ext>
            </p:extLst>
          </p:nvPr>
        </p:nvGraphicFramePr>
        <p:xfrm>
          <a:off x="730325" y="1481187"/>
          <a:ext cx="7658099" cy="2590800"/>
        </p:xfrm>
        <a:graphic>
          <a:graphicData uri="http://schemas.openxmlformats.org/drawingml/2006/table">
            <a:tbl>
              <a:tblPr/>
              <a:tblGrid>
                <a:gridCol w="795184">
                  <a:extLst>
                    <a:ext uri="{9D8B030D-6E8A-4147-A177-3AD203B41FA5}">
                      <a16:colId xmlns:a16="http://schemas.microsoft.com/office/drawing/2014/main" val="2646397288"/>
                    </a:ext>
                  </a:extLst>
                </a:gridCol>
                <a:gridCol w="2234231">
                  <a:extLst>
                    <a:ext uri="{9D8B030D-6E8A-4147-A177-3AD203B41FA5}">
                      <a16:colId xmlns:a16="http://schemas.microsoft.com/office/drawing/2014/main" val="3512786089"/>
                    </a:ext>
                  </a:extLst>
                </a:gridCol>
                <a:gridCol w="795184">
                  <a:extLst>
                    <a:ext uri="{9D8B030D-6E8A-4147-A177-3AD203B41FA5}">
                      <a16:colId xmlns:a16="http://schemas.microsoft.com/office/drawing/2014/main" val="1536641087"/>
                    </a:ext>
                  </a:extLst>
                </a:gridCol>
                <a:gridCol w="795184">
                  <a:extLst>
                    <a:ext uri="{9D8B030D-6E8A-4147-A177-3AD203B41FA5}">
                      <a16:colId xmlns:a16="http://schemas.microsoft.com/office/drawing/2014/main" val="1422415207"/>
                    </a:ext>
                  </a:extLst>
                </a:gridCol>
                <a:gridCol w="795184">
                  <a:extLst>
                    <a:ext uri="{9D8B030D-6E8A-4147-A177-3AD203B41FA5}">
                      <a16:colId xmlns:a16="http://schemas.microsoft.com/office/drawing/2014/main" val="4045091043"/>
                    </a:ext>
                  </a:extLst>
                </a:gridCol>
                <a:gridCol w="795184">
                  <a:extLst>
                    <a:ext uri="{9D8B030D-6E8A-4147-A177-3AD203B41FA5}">
                      <a16:colId xmlns:a16="http://schemas.microsoft.com/office/drawing/2014/main" val="4270289885"/>
                    </a:ext>
                  </a:extLst>
                </a:gridCol>
                <a:gridCol w="723974">
                  <a:extLst>
                    <a:ext uri="{9D8B030D-6E8A-4147-A177-3AD203B41FA5}">
                      <a16:colId xmlns:a16="http://schemas.microsoft.com/office/drawing/2014/main" val="399098319"/>
                    </a:ext>
                  </a:extLst>
                </a:gridCol>
                <a:gridCol w="723974">
                  <a:extLst>
                    <a:ext uri="{9D8B030D-6E8A-4147-A177-3AD203B41FA5}">
                      <a16:colId xmlns:a16="http://schemas.microsoft.com/office/drawing/2014/main" val="1527631940"/>
                    </a:ext>
                  </a:extLst>
                </a:gridCol>
              </a:tblGrid>
              <a:tr h="1905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8892589"/>
                  </a:ext>
                </a:extLst>
              </a:tr>
              <a:tr h="30480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57134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42.907.021.205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42.380.836.513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-526.184.692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29.769.937.955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230098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136.290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136.290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73.209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64858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254.277.963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254.277.963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176.460.168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7532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3.735.610.705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3.043.445.971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-692.164.734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1.193.498.032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421759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8.990.276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8.972.751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-17.525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41.099.145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458,0%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320005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35.503.925.815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35.670.641.833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166.716.018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22.423.059.726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501612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PARA SERVICIO DE LA DEUDA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256.886.123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256.702.540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-183.583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125.460.549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962004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124.575.504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124.437.504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-138.000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3.672.983.728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869246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923.612.281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923.215.413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-396.868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573.661.452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196062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2.094.006.248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2.094.006.248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1.563.641.946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51558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1411245"/>
                  </a:ext>
                </a:extLst>
              </a:tr>
            </a:tbl>
          </a:graphicData>
        </a:graphic>
      </p:graphicFrame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C8EB7200-9D39-494A-9481-C5C70484A1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3610622"/>
              </p:ext>
            </p:extLst>
          </p:nvPr>
        </p:nvGraphicFramePr>
        <p:xfrm>
          <a:off x="730325" y="4612851"/>
          <a:ext cx="7658099" cy="1828800"/>
        </p:xfrm>
        <a:graphic>
          <a:graphicData uri="http://schemas.openxmlformats.org/drawingml/2006/table">
            <a:tbl>
              <a:tblPr/>
              <a:tblGrid>
                <a:gridCol w="795184">
                  <a:extLst>
                    <a:ext uri="{9D8B030D-6E8A-4147-A177-3AD203B41FA5}">
                      <a16:colId xmlns:a16="http://schemas.microsoft.com/office/drawing/2014/main" val="1770557011"/>
                    </a:ext>
                  </a:extLst>
                </a:gridCol>
                <a:gridCol w="2234231">
                  <a:extLst>
                    <a:ext uri="{9D8B030D-6E8A-4147-A177-3AD203B41FA5}">
                      <a16:colId xmlns:a16="http://schemas.microsoft.com/office/drawing/2014/main" val="3403978199"/>
                    </a:ext>
                  </a:extLst>
                </a:gridCol>
                <a:gridCol w="795184">
                  <a:extLst>
                    <a:ext uri="{9D8B030D-6E8A-4147-A177-3AD203B41FA5}">
                      <a16:colId xmlns:a16="http://schemas.microsoft.com/office/drawing/2014/main" val="376198433"/>
                    </a:ext>
                  </a:extLst>
                </a:gridCol>
                <a:gridCol w="795184">
                  <a:extLst>
                    <a:ext uri="{9D8B030D-6E8A-4147-A177-3AD203B41FA5}">
                      <a16:colId xmlns:a16="http://schemas.microsoft.com/office/drawing/2014/main" val="1564281359"/>
                    </a:ext>
                  </a:extLst>
                </a:gridCol>
                <a:gridCol w="795184">
                  <a:extLst>
                    <a:ext uri="{9D8B030D-6E8A-4147-A177-3AD203B41FA5}">
                      <a16:colId xmlns:a16="http://schemas.microsoft.com/office/drawing/2014/main" val="2425798338"/>
                    </a:ext>
                  </a:extLst>
                </a:gridCol>
                <a:gridCol w="795184">
                  <a:extLst>
                    <a:ext uri="{9D8B030D-6E8A-4147-A177-3AD203B41FA5}">
                      <a16:colId xmlns:a16="http://schemas.microsoft.com/office/drawing/2014/main" val="3166520504"/>
                    </a:ext>
                  </a:extLst>
                </a:gridCol>
                <a:gridCol w="723974">
                  <a:extLst>
                    <a:ext uri="{9D8B030D-6E8A-4147-A177-3AD203B41FA5}">
                      <a16:colId xmlns:a16="http://schemas.microsoft.com/office/drawing/2014/main" val="3186186605"/>
                    </a:ext>
                  </a:extLst>
                </a:gridCol>
                <a:gridCol w="723974">
                  <a:extLst>
                    <a:ext uri="{9D8B030D-6E8A-4147-A177-3AD203B41FA5}">
                      <a16:colId xmlns:a16="http://schemas.microsoft.com/office/drawing/2014/main" val="3334683624"/>
                    </a:ext>
                  </a:extLst>
                </a:gridCol>
              </a:tblGrid>
              <a:tr h="1905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3267003"/>
                  </a:ext>
                </a:extLst>
              </a:tr>
              <a:tr h="30480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365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3.661.378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4.133.933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472.555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3.310.226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24989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637033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548172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279314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474.517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461.729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-12.788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286.052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093289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2.838.321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3.323.664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485.343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1.727.611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072528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329.939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329.939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1.272.579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29352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683568" y="3457376"/>
            <a:ext cx="8003232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83568" y="1340768"/>
            <a:ext cx="7932256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83568" y="4088718"/>
            <a:ext cx="7982132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12" name="3 Marcador de pie de página"/>
          <p:cNvSpPr txBox="1">
            <a:spLocks/>
          </p:cNvSpPr>
          <p:nvPr/>
        </p:nvSpPr>
        <p:spPr>
          <a:xfrm>
            <a:off x="683569" y="5843989"/>
            <a:ext cx="7776864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 RESUMEN POR CAPÍTULOS</a:t>
            </a:r>
          </a:p>
        </p:txBody>
      </p:sp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701DAEF3-25FE-4162-92BE-21FFAD45FC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2398112"/>
              </p:ext>
            </p:extLst>
          </p:nvPr>
        </p:nvGraphicFramePr>
        <p:xfrm>
          <a:off x="672033" y="1734091"/>
          <a:ext cx="7886698" cy="1705229"/>
        </p:xfrm>
        <a:graphic>
          <a:graphicData uri="http://schemas.openxmlformats.org/drawingml/2006/table">
            <a:tbl>
              <a:tblPr/>
              <a:tblGrid>
                <a:gridCol w="295714">
                  <a:extLst>
                    <a:ext uri="{9D8B030D-6E8A-4147-A177-3AD203B41FA5}">
                      <a16:colId xmlns:a16="http://schemas.microsoft.com/office/drawing/2014/main" val="2849636184"/>
                    </a:ext>
                  </a:extLst>
                </a:gridCol>
                <a:gridCol w="295714">
                  <a:extLst>
                    <a:ext uri="{9D8B030D-6E8A-4147-A177-3AD203B41FA5}">
                      <a16:colId xmlns:a16="http://schemas.microsoft.com/office/drawing/2014/main" val="1037163510"/>
                    </a:ext>
                  </a:extLst>
                </a:gridCol>
                <a:gridCol w="2652556">
                  <a:extLst>
                    <a:ext uri="{9D8B030D-6E8A-4147-A177-3AD203B41FA5}">
                      <a16:colId xmlns:a16="http://schemas.microsoft.com/office/drawing/2014/main" val="2072243969"/>
                    </a:ext>
                  </a:extLst>
                </a:gridCol>
                <a:gridCol w="792514">
                  <a:extLst>
                    <a:ext uri="{9D8B030D-6E8A-4147-A177-3AD203B41FA5}">
                      <a16:colId xmlns:a16="http://schemas.microsoft.com/office/drawing/2014/main" val="959887131"/>
                    </a:ext>
                  </a:extLst>
                </a:gridCol>
                <a:gridCol w="792514">
                  <a:extLst>
                    <a:ext uri="{9D8B030D-6E8A-4147-A177-3AD203B41FA5}">
                      <a16:colId xmlns:a16="http://schemas.microsoft.com/office/drawing/2014/main" val="495524022"/>
                    </a:ext>
                  </a:extLst>
                </a:gridCol>
                <a:gridCol w="792514">
                  <a:extLst>
                    <a:ext uri="{9D8B030D-6E8A-4147-A177-3AD203B41FA5}">
                      <a16:colId xmlns:a16="http://schemas.microsoft.com/office/drawing/2014/main" val="473554023"/>
                    </a:ext>
                  </a:extLst>
                </a:gridCol>
                <a:gridCol w="792514">
                  <a:extLst>
                    <a:ext uri="{9D8B030D-6E8A-4147-A177-3AD203B41FA5}">
                      <a16:colId xmlns:a16="http://schemas.microsoft.com/office/drawing/2014/main" val="343321677"/>
                    </a:ext>
                  </a:extLst>
                </a:gridCol>
                <a:gridCol w="736329">
                  <a:extLst>
                    <a:ext uri="{9D8B030D-6E8A-4147-A177-3AD203B41FA5}">
                      <a16:colId xmlns:a16="http://schemas.microsoft.com/office/drawing/2014/main" val="3163920506"/>
                    </a:ext>
                  </a:extLst>
                </a:gridCol>
                <a:gridCol w="736329">
                  <a:extLst>
                    <a:ext uri="{9D8B030D-6E8A-4147-A177-3AD203B41FA5}">
                      <a16:colId xmlns:a16="http://schemas.microsoft.com/office/drawing/2014/main" val="2649521599"/>
                    </a:ext>
                  </a:extLst>
                </a:gridCol>
              </a:tblGrid>
              <a:tr h="1776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9479174"/>
                  </a:ext>
                </a:extLst>
              </a:tr>
              <a:tr h="2842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2754657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1.119.234.538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1.119.234.538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712.931.661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0975409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Operaciones Complementarias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3.873.808.336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3.181.091.209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-692.717.127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4.423.823.445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114,2%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139,1%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6127891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Pública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2.350.892.371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2.350.708.788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-183.583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1.689.102.495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71,8%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812079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20.016.052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19.259.816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-756.236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13.239.085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68,7%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2015562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642.990.491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2143301636,7%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2143301636,7%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7341933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Apoyo Regional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392.520.299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392.520.299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317.378.052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80,9%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80,9%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463159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</a:t>
                      </a:r>
                      <a:r>
                        <a:rPr lang="es-CL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Diagnóstio</a:t>
                      </a:r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y Tratamiento de Alto Costo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105.937.232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105.247.232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-690.000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199.898.390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188,7%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189,9%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213461"/>
                  </a:ext>
                </a:extLst>
              </a:tr>
            </a:tbl>
          </a:graphicData>
        </a:graphic>
      </p:graphicFrame>
      <p:graphicFrame>
        <p:nvGraphicFramePr>
          <p:cNvPr id="13" name="Tabla 12">
            <a:extLst>
              <a:ext uri="{FF2B5EF4-FFF2-40B4-BE49-F238E27FC236}">
                <a16:creationId xmlns:a16="http://schemas.microsoft.com/office/drawing/2014/main" id="{860D745B-5B24-40E1-9499-E1F938519E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7026976"/>
              </p:ext>
            </p:extLst>
          </p:nvPr>
        </p:nvGraphicFramePr>
        <p:xfrm>
          <a:off x="628651" y="4349671"/>
          <a:ext cx="7886698" cy="1527601"/>
        </p:xfrm>
        <a:graphic>
          <a:graphicData uri="http://schemas.openxmlformats.org/drawingml/2006/table">
            <a:tbl>
              <a:tblPr/>
              <a:tblGrid>
                <a:gridCol w="295714">
                  <a:extLst>
                    <a:ext uri="{9D8B030D-6E8A-4147-A177-3AD203B41FA5}">
                      <a16:colId xmlns:a16="http://schemas.microsoft.com/office/drawing/2014/main" val="258151947"/>
                    </a:ext>
                  </a:extLst>
                </a:gridCol>
                <a:gridCol w="295714">
                  <a:extLst>
                    <a:ext uri="{9D8B030D-6E8A-4147-A177-3AD203B41FA5}">
                      <a16:colId xmlns:a16="http://schemas.microsoft.com/office/drawing/2014/main" val="854843114"/>
                    </a:ext>
                  </a:extLst>
                </a:gridCol>
                <a:gridCol w="2652556">
                  <a:extLst>
                    <a:ext uri="{9D8B030D-6E8A-4147-A177-3AD203B41FA5}">
                      <a16:colId xmlns:a16="http://schemas.microsoft.com/office/drawing/2014/main" val="895619684"/>
                    </a:ext>
                  </a:extLst>
                </a:gridCol>
                <a:gridCol w="792514">
                  <a:extLst>
                    <a:ext uri="{9D8B030D-6E8A-4147-A177-3AD203B41FA5}">
                      <a16:colId xmlns:a16="http://schemas.microsoft.com/office/drawing/2014/main" val="2222517098"/>
                    </a:ext>
                  </a:extLst>
                </a:gridCol>
                <a:gridCol w="792514">
                  <a:extLst>
                    <a:ext uri="{9D8B030D-6E8A-4147-A177-3AD203B41FA5}">
                      <a16:colId xmlns:a16="http://schemas.microsoft.com/office/drawing/2014/main" val="1230397195"/>
                    </a:ext>
                  </a:extLst>
                </a:gridCol>
                <a:gridCol w="792514">
                  <a:extLst>
                    <a:ext uri="{9D8B030D-6E8A-4147-A177-3AD203B41FA5}">
                      <a16:colId xmlns:a16="http://schemas.microsoft.com/office/drawing/2014/main" val="3598573785"/>
                    </a:ext>
                  </a:extLst>
                </a:gridCol>
                <a:gridCol w="792514">
                  <a:extLst>
                    <a:ext uri="{9D8B030D-6E8A-4147-A177-3AD203B41FA5}">
                      <a16:colId xmlns:a16="http://schemas.microsoft.com/office/drawing/2014/main" val="2192025864"/>
                    </a:ext>
                  </a:extLst>
                </a:gridCol>
                <a:gridCol w="736329">
                  <a:extLst>
                    <a:ext uri="{9D8B030D-6E8A-4147-A177-3AD203B41FA5}">
                      <a16:colId xmlns:a16="http://schemas.microsoft.com/office/drawing/2014/main" val="3628355361"/>
                    </a:ext>
                  </a:extLst>
                </a:gridCol>
                <a:gridCol w="736329">
                  <a:extLst>
                    <a:ext uri="{9D8B030D-6E8A-4147-A177-3AD203B41FA5}">
                      <a16:colId xmlns:a16="http://schemas.microsoft.com/office/drawing/2014/main" val="3779136929"/>
                    </a:ext>
                  </a:extLst>
                </a:gridCol>
              </a:tblGrid>
              <a:tr h="1776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4749552"/>
                  </a:ext>
                </a:extLst>
              </a:tr>
              <a:tr h="2842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0763651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Operaciones Complementarias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2.710.381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3.195.724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485.343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860.936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2817025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Pública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329.939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329.939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1.272.579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385,7%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385,7%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4691926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474.517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461.729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-12.788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286.052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62,0%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1956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Reserva de Pensiones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810.554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810.554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143.480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6021954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Estabilización Económica y Social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173.959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173.959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113.705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1921494"/>
                  </a:ext>
                </a:extLst>
              </a:tr>
              <a:tr h="177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1.025.477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1.025.477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633.474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66815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4149" y="6071657"/>
            <a:ext cx="8229599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83568" y="1407260"/>
            <a:ext cx="793225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02:  SUBSIDIOS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9ABE839-0C9F-4F67-98D5-84C5FB148A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2299053"/>
              </p:ext>
            </p:extLst>
          </p:nvPr>
        </p:nvGraphicFramePr>
        <p:xfrm>
          <a:off x="628649" y="1793747"/>
          <a:ext cx="7886701" cy="4134631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2049885304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844220799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102750304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419871884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739324571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594757592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967427036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84293031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322128901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802798093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59826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705391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1.119.234.538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1.119.234.538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712.931.661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16406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1.049.589.338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1.049.589.338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672.137.951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752836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960.751.845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960.751.845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612.217.850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374144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Subvenciones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3.272.629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3.272.629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788.969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7388783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Región XII y la Antártica Chilena, y Subsidio  Isla de Pascua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24.594.526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24.594.526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30.613.973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2094005"/>
                  </a:ext>
                </a:extLst>
              </a:tr>
              <a:tr h="214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Único de Prestaciones Familiares y Subsidios de Cesantía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510.279.906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510.279.906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312.586.651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86283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Cesantía Art. 69 D.F.L. (T.y P.S.) N° 150, de 1981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022813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Subsidio Familiar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277.968.711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277.968.711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184.894.000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295457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Agua Potable Art.1° Ley N° 18.778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73.658.541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73.658.541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41.933.777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28741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 la Contratación de Mano de Obra Ley N° 19.853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70.515.628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70.515.628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41.400.480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058681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Tarifas Eléctricas Art.151 D.F.L. (E.F y T.) N° 4,  de 2006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4092521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Ley N° 20.330 para Deudores Crédito Universitario, Leyes N° 19.287 y 20.027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451.884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451.884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232004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20.765,  Art. 3° N° 6)  MEPCO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487885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88.837.493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88.837.493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59.920.101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9666543"/>
                  </a:ext>
                </a:extLst>
              </a:tr>
              <a:tr h="169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Único de Prestaciones Familiares y Subsidios de Cesantía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88.837.493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88.837.493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59.920.101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863836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69.645.200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69.645.200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40.793.710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342165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69.645.200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69.645.200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40.793.710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416944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por Inversiones de Riego y Drenaje Ley N° 18.450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60.185.977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60.185.977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38.065.403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24089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Fomento y Desarrollo de las Regiones Extremas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2.909.353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2.909.353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1.955.770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148005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Bosque Nativo Ley N° 20.283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1.769.470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1.769.470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772.537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808418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Subsidios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4.780.400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4.780.400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43230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376243"/>
            <a:ext cx="81679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1407259"/>
            <a:ext cx="793225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					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4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C14384A-D3D3-4733-92B7-228CEB72BE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9991352"/>
              </p:ext>
            </p:extLst>
          </p:nvPr>
        </p:nvGraphicFramePr>
        <p:xfrm>
          <a:off x="628651" y="1829861"/>
          <a:ext cx="7886698" cy="4130115"/>
        </p:xfrm>
        <a:graphic>
          <a:graphicData uri="http://schemas.openxmlformats.org/drawingml/2006/table">
            <a:tbl>
              <a:tblPr/>
              <a:tblGrid>
                <a:gridCol w="266803">
                  <a:extLst>
                    <a:ext uri="{9D8B030D-6E8A-4147-A177-3AD203B41FA5}">
                      <a16:colId xmlns:a16="http://schemas.microsoft.com/office/drawing/2014/main" val="2833034586"/>
                    </a:ext>
                  </a:extLst>
                </a:gridCol>
                <a:gridCol w="266803">
                  <a:extLst>
                    <a:ext uri="{9D8B030D-6E8A-4147-A177-3AD203B41FA5}">
                      <a16:colId xmlns:a16="http://schemas.microsoft.com/office/drawing/2014/main" val="76939453"/>
                    </a:ext>
                  </a:extLst>
                </a:gridCol>
                <a:gridCol w="266803">
                  <a:extLst>
                    <a:ext uri="{9D8B030D-6E8A-4147-A177-3AD203B41FA5}">
                      <a16:colId xmlns:a16="http://schemas.microsoft.com/office/drawing/2014/main" val="1273318533"/>
                    </a:ext>
                  </a:extLst>
                </a:gridCol>
                <a:gridCol w="2796097">
                  <a:extLst>
                    <a:ext uri="{9D8B030D-6E8A-4147-A177-3AD203B41FA5}">
                      <a16:colId xmlns:a16="http://schemas.microsoft.com/office/drawing/2014/main" val="302516094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263054364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290773971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903899999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1263610159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3872947074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4198636491"/>
                    </a:ext>
                  </a:extLst>
                </a:gridCol>
              </a:tblGrid>
              <a:tr h="1600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7785797"/>
                  </a:ext>
                </a:extLst>
              </a:tr>
              <a:tr h="2561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7278470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3.873.808.336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3.181.091.209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-692.717.127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4.423.823.445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557323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136.290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136.290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73.209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5002196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254.277.963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254.277.963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176.460.168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8055832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100.293.124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100.293.124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70.918.495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4561932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50.312.560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50.312.560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34.927.155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7582077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Seguro Social de los Empleados Públicos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10.260.000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10.260.000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9.370.482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9791378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Bono Laboral Ley N° 20.305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39.720.564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39.720.564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26.620.858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0860212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153.984.829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153.984.829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105.541.673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68,5%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68,5%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648292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 Estatal Pensiones Mínimas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153.984.829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153.984.829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105.541.673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68,5%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68,5%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6803582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2526738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743774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2.603.941.367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1.912.328.633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-691.612.734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489.146.113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9647432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101.197.010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71.197.010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-30.000.000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60.144.344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84,5%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3748281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Simplificado Gravámenes a Exportadores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2.625.126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2.625.126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506.744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7232864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Devoluciones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4.773.421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4.773.421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5.553.046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0423334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Bienes Confiscados Ley N° 19.568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223.619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223.619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223.166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1841836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Fondo de Cesantía Solidario Ley N° 19.728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10.772.762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10.772.762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7.131.849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563540"/>
                  </a:ext>
                </a:extLst>
              </a:tr>
              <a:tr h="256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al Ahorro Previsional Voluntario Art.20 O D.L. N° 3.500, de 1980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14.420.163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14.420.163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15.928.533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110,5%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110,5%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1488809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2522502"/>
                  </a:ext>
                </a:extLst>
              </a:tr>
              <a:tr h="256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Reembolso Gasto Electoral a Candidatos y Partidos Políticos, Ley N° 19.884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59.831.939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26.001.939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-33.830.000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24.601.598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928483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Vocales de Mesa Ley N° 20.568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3.097.367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80,9%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8455193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Permanente a los Partidos Políticos Ley N°20.900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8.549.970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8.549.970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3.102.041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22430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6572" y="6356350"/>
            <a:ext cx="821856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725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					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4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3FB7C55-FBFB-4C23-B169-32784B22C1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5944791"/>
              </p:ext>
            </p:extLst>
          </p:nvPr>
        </p:nvGraphicFramePr>
        <p:xfrm>
          <a:off x="628651" y="1862599"/>
          <a:ext cx="7886698" cy="4226164"/>
        </p:xfrm>
        <a:graphic>
          <a:graphicData uri="http://schemas.openxmlformats.org/drawingml/2006/table">
            <a:tbl>
              <a:tblPr/>
              <a:tblGrid>
                <a:gridCol w="266803">
                  <a:extLst>
                    <a:ext uri="{9D8B030D-6E8A-4147-A177-3AD203B41FA5}">
                      <a16:colId xmlns:a16="http://schemas.microsoft.com/office/drawing/2014/main" val="4115366986"/>
                    </a:ext>
                  </a:extLst>
                </a:gridCol>
                <a:gridCol w="266803">
                  <a:extLst>
                    <a:ext uri="{9D8B030D-6E8A-4147-A177-3AD203B41FA5}">
                      <a16:colId xmlns:a16="http://schemas.microsoft.com/office/drawing/2014/main" val="3102720035"/>
                    </a:ext>
                  </a:extLst>
                </a:gridCol>
                <a:gridCol w="266803">
                  <a:extLst>
                    <a:ext uri="{9D8B030D-6E8A-4147-A177-3AD203B41FA5}">
                      <a16:colId xmlns:a16="http://schemas.microsoft.com/office/drawing/2014/main" val="4100599794"/>
                    </a:ext>
                  </a:extLst>
                </a:gridCol>
                <a:gridCol w="2796097">
                  <a:extLst>
                    <a:ext uri="{9D8B030D-6E8A-4147-A177-3AD203B41FA5}">
                      <a16:colId xmlns:a16="http://schemas.microsoft.com/office/drawing/2014/main" val="1553823749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865517486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2684630941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1518426430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1039992496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3171181001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2560637496"/>
                    </a:ext>
                  </a:extLst>
                </a:gridCol>
              </a:tblGrid>
              <a:tr h="1600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0132182"/>
                  </a:ext>
                </a:extLst>
              </a:tr>
              <a:tr h="2561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4373509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874.121.884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874.121.884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306.792.453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4201365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Externos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27.697.197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27.697.197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1923399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424.687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424.687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965.693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7798703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 Ley N° 20.630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650.000.000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650.000.000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305.826.760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5789241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075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Reserva de Pensiones Ley N° 20.128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196.000.000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196.000.000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7964285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1.628.622.463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967.009.729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-661.612.734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122.146.914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9085353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y Devoluciones Varias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305.362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305.362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298.469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6915904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para Financiamientos Comprometidos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963.295.528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690.404.306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-272.891.222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86.884.725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083049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Constitucional Ley N° 17.997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4.997.939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4.997.939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3.331.960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929952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al Fondo Común Municipal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49.023.200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49.023.200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5.079.400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8560657"/>
                  </a:ext>
                </a:extLst>
              </a:tr>
              <a:tr h="256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Tarifas de Cargo Fiscal en Acuerdos, Convenios o Tratados Internacionales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5.025.553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5.025.553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3.094.601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2187635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para la Transparencia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6.614.337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6.614.337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4.507.428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032492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Calificador de Elecciones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666.103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666.103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446.762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2986975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Tribunales Electorales Regionales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3.586.636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3.586.636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2.100.214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7901482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Contingencia contra el  Desempleo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-4.276.746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-4.276.756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0837094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de Defensa de la Libre Competencia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1.897.219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1.897.219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1.259.000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7627952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y Asignaciones Variables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267.463.677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110.568.921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-156.894.756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8870114"/>
                  </a:ext>
                </a:extLst>
              </a:tr>
              <a:tr h="256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para Bonificación a Personal Municipal  Zonas Extremas Ley N° 20.198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3.339.791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3.339.791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2.026.187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60,7%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278969"/>
                  </a:ext>
                </a:extLst>
              </a:tr>
              <a:tr h="256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para Bonificación a Personal Asistentes de la Educación Zonas Extremas  Ley N° 20.313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9.741.779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9.741.779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5.565.869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8873513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Derechos Humanos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7.383.730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7.383.730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4.136.138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6028415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Tribunales Ambientales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5.639.968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5.639.968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2.901.327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51,4%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3198457"/>
                  </a:ext>
                </a:extLst>
              </a:tr>
              <a:tr h="160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04" marR="8004" marT="8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04" marR="8004" marT="8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0366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020597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3809</TotalTime>
  <Words>6003</Words>
  <Application>Microsoft Office PowerPoint</Application>
  <PresentationFormat>Presentación en pantalla (4:3)</PresentationFormat>
  <Paragraphs>3104</Paragraphs>
  <Slides>20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3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8" baseType="lpstr">
      <vt:lpstr>Andalus</vt:lpstr>
      <vt:lpstr>Arial</vt:lpstr>
      <vt:lpstr>Calibri</vt:lpstr>
      <vt:lpstr>Times New Roman</vt:lpstr>
      <vt:lpstr>1_Tema de Office</vt:lpstr>
      <vt:lpstr>Tema de Office</vt:lpstr>
      <vt:lpstr>2_Tema de Office</vt:lpstr>
      <vt:lpstr>Imagen de mapa de bits</vt:lpstr>
      <vt:lpstr>EJECUCIÓN ACUMULADA DE GASTOS PRESUPUESTARIOS AL MES DE AGOSTO DE 2018 PARTIDA 50: TESORO PÚBLICO</vt:lpstr>
      <vt:lpstr>EJECUCIÓN ACUMULADA DE GASTOS A AGOSTO DE 2018  PARTIDA 50 TESORO PÚBLICO</vt:lpstr>
      <vt:lpstr>EJECUCIÓN ACUMULADA DE GASTOS A AGOSTO DE 2018  PARTIDA 50 TESORO PÚBLICO</vt:lpstr>
      <vt:lpstr>EJECUCIÓN ACUMULADA DE GASTOS A AGOSTO DE 2018  PARTIDA 50 TESORO PÚBLICO</vt:lpstr>
      <vt:lpstr>EJECUCIÓN ACUMULADA DE GASTOS A AGOSTO DE 2018  PARTIDA 50 TESORO PÚBLICO</vt:lpstr>
      <vt:lpstr>EJECUCIÓN ACUMULADA DE GASTOS A AGOSTO DE 2018  PARTIDA 50 RESUMEN POR CAPÍTULOS</vt:lpstr>
      <vt:lpstr>EJECUCIÓN ACUMULADA DE GASTOS A AGOSTO DE 2018  PARTIDA 50. CAPÍTULO 01. PROGRAMA 02:  SUBSIDIOS</vt:lpstr>
      <vt:lpstr>EJECUCIÓN ACUMULADA DE GASTOS A AGOSTO DE 2018  PARTIDA 50. CAPÍTULO 01. PROGRAMA 03:  OPERACIONES COMPLEMENTARIAS</vt:lpstr>
      <vt:lpstr>EJECUCIÓN ACUMULADA DE GASTOS A AGOSTO DE 2018  PARTIDA 50. CAPÍTULO 01. PROGRAMA 03:  OPERACIONES COMPLEMENTARIAS</vt:lpstr>
      <vt:lpstr>EJECUCIÓN ACUMULADA DE GASTOS A AGOSTO DE 2018  PARTIDA 50. CAPÍTULO 01. PROGRAMA 03:  OPERACIONES COMPLEMENTARIAS</vt:lpstr>
      <vt:lpstr>EJECUCIÓN ACUMULADA DE GASTOS A AGOSTO DE 2018  PARTIDA 50. CAPÍTULO 01. PROGRAMA 03:  OPERACIONES COMPLEMENTARIAS</vt:lpstr>
      <vt:lpstr>EJECUCIÓN ACUMULADA DE GASTOS A AGOSTO DE 2018  PARTIDA 50. CAPÍTULO 01. PROGRAMA 03:  OPERACIONES COMPLEMENTARIAS</vt:lpstr>
      <vt:lpstr>EJECUCIÓN ACUMULADA DE GASTOS A AGOSTO DE 2018  PARTIDA 50. CAPÍTULO 01. PROGRAMA 04:  SERVICIO DE LA DEUDA PÚBLICA</vt:lpstr>
      <vt:lpstr>EJECUCIÓN ACUMULADA DE GASTOS A AGOSTO DE 2018  PARTIDA 50. CAPÍTULO 01. PROGRAMA 05:  APORTE FISCAL LIBRE</vt:lpstr>
      <vt:lpstr>EJECUCIÓN ACUMULADA DE GASTOS A AGOSTO DE 2018  PARTIDA 50. CAPÍTULO 01. PROGRAMA 05:  APORTE FISCAL LIBRE</vt:lpstr>
      <vt:lpstr>EJECUCIÓN ACUMULADA DE GASTOS A AGOSTO DE 2018  PARTIDA 50. CAPÍTULO 01. PROGRAMA 06:  FONDO DE RESERVA DE PENSIONES</vt:lpstr>
      <vt:lpstr>EJECUCIÓN ACUMULADA DE GASTOS A AGOSTO DE 2018  PARTIDA 50. CAPÍTULO 01. PROGRAMA 07:  FONDO DE ESTABILIZACIÓN ECONÓMICA Y SOCIAL</vt:lpstr>
      <vt:lpstr>EJECUCIÓN ACUMULADA DE GASTOS A AGOSTO DE 2018  PARTIDA 50. CAPÍTULO 01. PROGRAMA 08:  FONDO PARA LA EDUCACIÓN</vt:lpstr>
      <vt:lpstr>EJECUCIÓN ACUMULADA DE GASTOS A AGOSTO DE 2018  PARTIDA 50. CAPÍTULO 01. PROGRAMA 09:  FONDO DE APOYO REGIONAL</vt:lpstr>
      <vt:lpstr>EJECUCIÓN ACUMULADA DE GASTOS A AGOSTO DE 2018  PARTIDA 50. CAPÍTULO 01. PROGRAMA 10:  FONDO PARA DIAGNÓSTICOS Y TRATAMIENTOS DE ALTO COSTO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231</cp:revision>
  <cp:lastPrinted>2016-08-01T14:19:25Z</cp:lastPrinted>
  <dcterms:created xsi:type="dcterms:W3CDTF">2016-06-23T13:38:47Z</dcterms:created>
  <dcterms:modified xsi:type="dcterms:W3CDTF">2019-01-08T19:20:00Z</dcterms:modified>
</cp:coreProperties>
</file>