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0F0FF6-9542-4EC2-B1EE-E0C0C52A8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12849"/>
              </p:ext>
            </p:extLst>
          </p:nvPr>
        </p:nvGraphicFramePr>
        <p:xfrm>
          <a:off x="628651" y="1892499"/>
          <a:ext cx="7886698" cy="4217590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74816494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25683318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779855779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53005697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2418434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1264467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0452449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8646785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555079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458553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010088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954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5762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514.834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8984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865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1814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41.099.145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4443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41.099.145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837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41.099.145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410991450,0%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410991450,0%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5994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0414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599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78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3.084.010.502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10280035006,7%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10280035006,7%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69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3.084.010.502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30840105020,0%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30840105020,0%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306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650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178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1.000.375.542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-1.086.868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633.034.308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384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6206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0738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945.498.076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-1.086.868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589.400.233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705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15.836.728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891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77304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207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316.971.460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182.797.537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3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3DBED4-A188-4D41-ABF2-669EE24B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54789"/>
              </p:ext>
            </p:extLst>
          </p:nvPr>
        </p:nvGraphicFramePr>
        <p:xfrm>
          <a:off x="645742" y="1862599"/>
          <a:ext cx="7886698" cy="2337197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10704390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4060502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613112131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25890627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6999081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0107264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1863219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3799143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0457636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37708259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94933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830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27.765.904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17.418.499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56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038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231.509.545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942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115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223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5685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5.619.143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5.319.542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31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43.634.075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5900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26.157.318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798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17.418.499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725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992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25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F8AF5A-B0C7-400A-8373-5817C31F9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88793"/>
              </p:ext>
            </p:extLst>
          </p:nvPr>
        </p:nvGraphicFramePr>
        <p:xfrm>
          <a:off x="628651" y="1916832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7858963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5156122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854987451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8691521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622526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1237927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061311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828921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099386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56054016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08276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811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860.936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978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999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088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2481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6678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130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8468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7348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326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6803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433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55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21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356.361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078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12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676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59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110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724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1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183561-C93F-4A1B-93F0-F837354FD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02442"/>
              </p:ext>
            </p:extLst>
          </p:nvPr>
        </p:nvGraphicFramePr>
        <p:xfrm>
          <a:off x="628650" y="1808058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74910298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6959681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249255897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469232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9129205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638560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6225788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58789929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52669276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12754067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71349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00691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1.689.102.495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671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125.460.549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3986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1.563.641.946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7629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6985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07088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827.123.518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713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23.885.976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7410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140.851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3608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94958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BD2488-CBB5-4B65-A9DB-19E318A33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88863"/>
              </p:ext>
            </p:extLst>
          </p:nvPr>
        </p:nvGraphicFramePr>
        <p:xfrm>
          <a:off x="628650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720650418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6200070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773600305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336142932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42925078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4195416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98453083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181712298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18145110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48329224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12907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0240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1.272.579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457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1.272.579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561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124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1.001.243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9001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901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3428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9234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91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9752" y="1262176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4648B2-E7E2-429C-81DE-D3516FB0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481343"/>
              </p:ext>
            </p:extLst>
          </p:nvPr>
        </p:nvGraphicFramePr>
        <p:xfrm>
          <a:off x="755577" y="1628800"/>
          <a:ext cx="7704851" cy="4790630"/>
        </p:xfrm>
        <a:graphic>
          <a:graphicData uri="http://schemas.openxmlformats.org/drawingml/2006/table">
            <a:tbl>
              <a:tblPr/>
              <a:tblGrid>
                <a:gridCol w="249671">
                  <a:extLst>
                    <a:ext uri="{9D8B030D-6E8A-4147-A177-3AD203B41FA5}">
                      <a16:colId xmlns:a16="http://schemas.microsoft.com/office/drawing/2014/main" val="1949099558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1809732299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097978712"/>
                    </a:ext>
                  </a:extLst>
                </a:gridCol>
                <a:gridCol w="2996056">
                  <a:extLst>
                    <a:ext uri="{9D8B030D-6E8A-4147-A177-3AD203B41FA5}">
                      <a16:colId xmlns:a16="http://schemas.microsoft.com/office/drawing/2014/main" val="846412488"/>
                    </a:ext>
                  </a:extLst>
                </a:gridCol>
                <a:gridCol w="719052">
                  <a:extLst>
                    <a:ext uri="{9D8B030D-6E8A-4147-A177-3AD203B41FA5}">
                      <a16:colId xmlns:a16="http://schemas.microsoft.com/office/drawing/2014/main" val="845039289"/>
                    </a:ext>
                  </a:extLst>
                </a:gridCol>
                <a:gridCol w="719052">
                  <a:extLst>
                    <a:ext uri="{9D8B030D-6E8A-4147-A177-3AD203B41FA5}">
                      <a16:colId xmlns:a16="http://schemas.microsoft.com/office/drawing/2014/main" val="1772134031"/>
                    </a:ext>
                  </a:extLst>
                </a:gridCol>
                <a:gridCol w="759000">
                  <a:extLst>
                    <a:ext uri="{9D8B030D-6E8A-4147-A177-3AD203B41FA5}">
                      <a16:colId xmlns:a16="http://schemas.microsoft.com/office/drawing/2014/main" val="1958077929"/>
                    </a:ext>
                  </a:extLst>
                </a:gridCol>
                <a:gridCol w="639158">
                  <a:extLst>
                    <a:ext uri="{9D8B030D-6E8A-4147-A177-3AD203B41FA5}">
                      <a16:colId xmlns:a16="http://schemas.microsoft.com/office/drawing/2014/main" val="3246129287"/>
                    </a:ext>
                  </a:extLst>
                </a:gridCol>
                <a:gridCol w="561760">
                  <a:extLst>
                    <a:ext uri="{9D8B030D-6E8A-4147-A177-3AD203B41FA5}">
                      <a16:colId xmlns:a16="http://schemas.microsoft.com/office/drawing/2014/main" val="503828867"/>
                    </a:ext>
                  </a:extLst>
                </a:gridCol>
                <a:gridCol w="561760">
                  <a:extLst>
                    <a:ext uri="{9D8B030D-6E8A-4147-A177-3AD203B41FA5}">
                      <a16:colId xmlns:a16="http://schemas.microsoft.com/office/drawing/2014/main" val="1986512435"/>
                    </a:ext>
                  </a:extLst>
                </a:gridCol>
              </a:tblGrid>
              <a:tr h="143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928653"/>
                  </a:ext>
                </a:extLst>
              </a:tr>
              <a:tr h="344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46660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35.670.641.833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166.716.018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22.423.059.726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888442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35.670.641.833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166.716.018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22.423.059.726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014057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13.239.085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98265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124.889.116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3.204.414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83.549.636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47680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555.432.819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-148.343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329.214.730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25303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81.673.227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7.723.084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53.972.921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46728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2.626.292.570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-95.400.944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1.655.443.261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16160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82.280.792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54.250.806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37535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420.451.809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-3.732.326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207.349.956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817423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397.036.281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-10.762.016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305.179.727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13974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9.892.219.430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-139.396.509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5.808.015.674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26664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1.031.011.422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-6.648.241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648.578.831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379037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1.149.305.340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-12.435.707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766.398.059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10608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1.920.547.703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-35.268.189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1.063.485.310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52937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447.867.561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-3.437.142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280.409.041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19203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11.997.304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-608.215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6.853.972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89657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6.505.590.863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50.397.514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4.614.653.653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046675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5.557.000.160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293.056.690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3.698.302.962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06815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44.753.617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-1.110.390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26.612.411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32008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2.479.476.563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-5.696.097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1.455.484.694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08206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988.133.392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-8.315.141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519.485.758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12466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27.869.608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19.703.260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2162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607.971.519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-2.247.140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400.616.018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51572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12.238.669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-604.181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7.378.469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40096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198.529.697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8.658.849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123.475.062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17504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128.411.001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-2.136.646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68.861.682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77655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51.866.876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-1.819.869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33.093.673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18516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96.424.523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-971.857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57.425.910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502057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52.001.799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-480.699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44.212.482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52394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23.478.152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-313.523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17.671.037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5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C73424-7445-48B8-BFA1-6902EE5C0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23108"/>
              </p:ext>
            </p:extLst>
          </p:nvPr>
        </p:nvGraphicFramePr>
        <p:xfrm>
          <a:off x="628649" y="1862599"/>
          <a:ext cx="7886702" cy="2502501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2250338403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11151312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466387519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1455853939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2835901812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450862025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1988006884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2562119097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981575277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317060439"/>
                    </a:ext>
                  </a:extLst>
                </a:gridCol>
              </a:tblGrid>
              <a:tr h="162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71783"/>
                  </a:ext>
                </a:extLst>
              </a:tr>
              <a:tr h="39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568872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286.052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46386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64997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554060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50681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150.321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911857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4874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32862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113.945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72917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02889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86984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37.703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97911"/>
                  </a:ext>
                </a:extLst>
              </a:tr>
              <a:tr h="1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12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AGOSTO 2018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F3778D-22BA-4922-AD6E-EF9BDD77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84176"/>
              </p:ext>
            </p:extLst>
          </p:nvPr>
        </p:nvGraphicFramePr>
        <p:xfrm>
          <a:off x="672396" y="3906520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2993506649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211216015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655528891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322834024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974802793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729225038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704036377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705235127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637865852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3891025305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344400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0040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8805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9453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4044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94480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13090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0159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140.357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55889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3776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580BA0-7E34-4795-8325-244B8585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90742"/>
              </p:ext>
            </p:extLst>
          </p:nvPr>
        </p:nvGraphicFramePr>
        <p:xfrm>
          <a:off x="2451100" y="1888352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682602250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79708958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agosto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18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78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49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1.568,8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117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06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58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6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AGOSTO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C0317C-8D1D-4204-9533-2046E8A08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915648"/>
              </p:ext>
            </p:extLst>
          </p:nvPr>
        </p:nvGraphicFramePr>
        <p:xfrm>
          <a:off x="2489200" y="191071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133358881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04494415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agosto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6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24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43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36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83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255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14.726,7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0531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A352462-10F4-497E-9F05-C664B4E92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18054"/>
              </p:ext>
            </p:extLst>
          </p:nvPr>
        </p:nvGraphicFramePr>
        <p:xfrm>
          <a:off x="683568" y="3787800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47814972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68859749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927509247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57872315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22818642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1880857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78917226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97025800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903110180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2600771227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2420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1325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113.705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786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05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95131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5477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7978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9787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03919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6377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4105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5417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94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20D588-DEE6-4989-ADA3-002B3372B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73351"/>
              </p:ext>
            </p:extLst>
          </p:nvPr>
        </p:nvGraphicFramePr>
        <p:xfrm>
          <a:off x="645838" y="1926346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70124295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405616003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475485514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378145368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55557591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668403547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694796667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31094903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608419701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99153607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49663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21783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642.990.491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2143301636,7%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2143301636,7%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3465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7082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9141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29311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337.163.731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1685818655,0%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1685818655,0%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0791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336.154.338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3361543380,0%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3361543380,0%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72756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1.009.393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10093930,0%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10093930,0%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3417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89BEDA9-5787-4F7C-8B9D-9A5E6AA55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90900"/>
              </p:ext>
            </p:extLst>
          </p:nvPr>
        </p:nvGraphicFramePr>
        <p:xfrm>
          <a:off x="645838" y="4408246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572033840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31977979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749496712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9462947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873164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424214759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229938034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383411162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33401265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731163357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14095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714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633.474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1058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0334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1520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9777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3105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633.474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2487,4%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2487,4%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9199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622.928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2447,0%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2447,0%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66713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105460,0%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105460,0%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5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87E912-CF8C-4307-880B-9FF8CD83B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78431"/>
              </p:ext>
            </p:extLst>
          </p:nvPr>
        </p:nvGraphicFramePr>
        <p:xfrm>
          <a:off x="624486" y="1867174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180546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872945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4962570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5224054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2568871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83481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5509207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19762232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878833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041391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6598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268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317.378.052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34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84.125.073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830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84.125.073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035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233.252.979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834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233.252.979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115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23.153.525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-20.174.455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097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10.598.157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884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04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17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694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12.937.935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682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10.538.517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98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23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27.864.652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348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80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1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96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86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049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8.323.025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1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945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AGOSTO de la Partida Tesoro Público, </a:t>
            </a:r>
            <a:r>
              <a:rPr lang="es-CL" sz="1400" b="1" dirty="0"/>
              <a:t>ascendió en moneda nacional a 70,2%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$526.184 millones</a:t>
            </a:r>
            <a:r>
              <a:rPr lang="es-CL" sz="1400" dirty="0"/>
              <a:t>, afectando principalmente al subtítulo 24 “transferencias corrientes” con una reducción de $ 692.165 millones, y al subtítulo 27 “aporte fiscal libre” con un incremento de $ 166.716 millones.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AGOSTO alcanzó un 80,1%,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385,7%.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2018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4B4E2D-F540-4172-BC8A-C0C9BC030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13924"/>
              </p:ext>
            </p:extLst>
          </p:nvPr>
        </p:nvGraphicFramePr>
        <p:xfrm>
          <a:off x="2489200" y="2058955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78679683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707121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45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junio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7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94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45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60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098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487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7C55A3-CEF1-45BA-B4CC-1DE6B8C8B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61869"/>
              </p:ext>
            </p:extLst>
          </p:nvPr>
        </p:nvGraphicFramePr>
        <p:xfrm>
          <a:off x="628649" y="4339729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6018291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5050831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7474508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914075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707562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780492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840382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561747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2764047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2605335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1830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337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199.898.390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788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32.213.968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6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32.213.968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9354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32.213.968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912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167.684.422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4926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167.684.422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9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$712.932 millones ejecutados, equivalente a un 63,7%, donde las principales erogaciones correspondieron a transferencias corrientes por $312.587 millones para el “Fondo Único de Prestaciones Familiares y Subsidios de Cesantía”; $184.894 millones para el “Fondo Nacional de Subsidio Familiar”; $59.920 millones para el “Fondo Único de Prestaciones Familiares y Subsidios de Cesantía”; y, $41.934 millones para la “Subsidio Agua Potable Art.1° Ley N°18.778”, que en conjunto representan el 84%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139,1% de ejecución, explicado por el nivel de erogación del subtítulo 30 “adquisición de activos financieros” (ítem compra de títulos y valores), que alcanza los $3.084.010 millones por sobre el presupuesto inicial y vigente de dicha asignación, representando a su vez el 69,7%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71,9%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385,7%,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62,9%, destacando las transferencias efectuadas al Ministerio de la Mujer y la Equidad de Género, al Ministerio de Hacienda y al Servicio Electoral, con un 85%, 76,9% y un 75,3% respectivamente.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AGOSTO por </a:t>
            </a:r>
            <a:r>
              <a:rPr lang="es-CL" sz="1400" b="1" dirty="0"/>
              <a:t>US$14.726,7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US$9.917,5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junio de </a:t>
            </a:r>
            <a:r>
              <a:rPr lang="es-CL" sz="1400" b="1" dirty="0"/>
              <a:t>$187.361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AGOSTO.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2601" y="4071987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1840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44825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30325" y="4293096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FCD1B72-EA0A-44E2-8BA3-2C51C345F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240593"/>
              </p:ext>
            </p:extLst>
          </p:nvPr>
        </p:nvGraphicFramePr>
        <p:xfrm>
          <a:off x="730325" y="1481187"/>
          <a:ext cx="7658099" cy="259080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646397288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51278608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53664108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42241520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04509104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270289885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9909831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527631940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892589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13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42.380.836.513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-526.184.692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29.769.937.955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00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85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176.460.168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5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3.043.445.971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-692.164.734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1.193.498.032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17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41.099.145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2000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35.670.641.833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166.716.018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22.423.059.726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16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125.460.549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20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3.672.983.728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92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923.215.413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573.661.452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960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1.563.641.946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1124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8EB7200-9D39-494A-9481-C5C70484A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10622"/>
              </p:ext>
            </p:extLst>
          </p:nvPr>
        </p:nvGraphicFramePr>
        <p:xfrm>
          <a:off x="730325" y="4612851"/>
          <a:ext cx="7658099" cy="182880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1770557011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40397819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619843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56428135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42579833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166520504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186186605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334683624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67003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5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498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481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93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32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25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935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57376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88718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9" y="5843989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01DAEF3-25FE-4162-92BE-21FFAD45F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98112"/>
              </p:ext>
            </p:extLst>
          </p:nvPr>
        </p:nvGraphicFramePr>
        <p:xfrm>
          <a:off x="672033" y="1734091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849636184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037163510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207224396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95988713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9552402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7355402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43321677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163920506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64952159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79174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5465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712.931.661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7540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3.181.091.209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-692.717.127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4.423.823.445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2789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1.689.102.495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207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13.239.085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1556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642.990.491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2143301636,7%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2143301636,7%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4193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317.378.052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6315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Diagnóstio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199.898.390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13461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860D745B-5B24-40E1-9499-E1F93851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026976"/>
              </p:ext>
            </p:extLst>
          </p:nvPr>
        </p:nvGraphicFramePr>
        <p:xfrm>
          <a:off x="628651" y="4349671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58151947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854843114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89561968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22251709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23039719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59857378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192025864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628355361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77913692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49552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6365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860.936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1702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1.272.579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9192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95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02195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92149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633.474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81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BE839-0C9F-4F67-98D5-84C5FB148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99053"/>
              </p:ext>
            </p:extLst>
          </p:nvPr>
        </p:nvGraphicFramePr>
        <p:xfrm>
          <a:off x="628649" y="1793747"/>
          <a:ext cx="7886701" cy="413463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4988530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442207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0275030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198718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393245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947575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6742703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429303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2212890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0279809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982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3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712.931.661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1640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672.137.951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283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612.217.850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414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788.969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38878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30.613.973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94005"/>
                  </a:ext>
                </a:extLst>
              </a:tr>
              <a:tr h="21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312.586.651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62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281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184.894.000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545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41.933.777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874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41.400.480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5868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 y T.)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925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3200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8788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59.920.101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666543"/>
                  </a:ext>
                </a:extLst>
              </a:tr>
              <a:tr h="169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59.920.101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383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40.793.710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4216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40.793.710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694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38.065.403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08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480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841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32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14384A-D3D3-4733-92B7-228CEB72B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91352"/>
              </p:ext>
            </p:extLst>
          </p:nvPr>
        </p:nvGraphicFramePr>
        <p:xfrm>
          <a:off x="628651" y="1829861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83303458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7693945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27331853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3025160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305436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07739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90389999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636101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7294707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98636491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78579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784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3.181.091.209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-692.717.127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4.423.823.445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5732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0021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176.460.168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558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70.918.495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619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34.927.155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820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9.370.482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913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26.620.858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6021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105.541.673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6482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105.541.673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8035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5267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437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1.912.328.633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-691.612.734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489.146.113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474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60.144.344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482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328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5.553.046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233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4183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7.131.849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6354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15.928.533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8880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2250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24.601.598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84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3.097.367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4551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3.102.041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243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FB7C55-FBFB-4C23-B169-32784B22C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44791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11536698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10272003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10059979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5538237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6551748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846309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1842643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399924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7118100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60637496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3218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7350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306.792.453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013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233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965.693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987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78924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642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967.009.729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-661.612.734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122.146.914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0853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9159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690.404.306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-272.891.222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86.884.725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30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3.331.960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9299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56065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3.094.601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876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4.507.428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324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446.762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869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2.100.214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014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-4.276.746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-4.276.756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370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6279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110.568.921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-156.894.756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87011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2.026.187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27896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5.565.869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735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284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984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6003</Words>
  <Application>Microsoft Office PowerPoint</Application>
  <PresentationFormat>Presentación en pantalla (4:3)</PresentationFormat>
  <Paragraphs>3104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AGOSTO DE 2018 PARTIDA 50: TESORO PÚBLICO</vt:lpstr>
      <vt:lpstr>EJECUCIÓN ACUMULADA DE GASTOS A AGOSTO DE 2018  PARTIDA 50 TESORO PÚBLICO</vt:lpstr>
      <vt:lpstr>EJECUCIÓN ACUMULADA DE GASTOS A AGOSTO DE 2018  PARTIDA 50 TESORO PÚBLICO</vt:lpstr>
      <vt:lpstr>EJECUCIÓN ACUMULADA DE GASTOS A AGOSTO DE 2018  PARTIDA 50 TESORO PÚBLICO</vt:lpstr>
      <vt:lpstr>EJECUCIÓN ACUMULADA DE GASTOS A AGOSTO DE 2018  PARTIDA 50 TESORO PÚBLICO</vt:lpstr>
      <vt:lpstr>EJECUCIÓN ACUMULADA DE GASTOS A AGOSTO DE 2018  PARTIDA 50 RESUMEN POR CAPÍTULOS</vt:lpstr>
      <vt:lpstr>EJECUCIÓN ACUMULADA DE GASTOS A AGOSTO DE 2018  PARTIDA 50. CAPÍTULO 01. PROGRAMA 02:  SUBSIDIOS</vt:lpstr>
      <vt:lpstr>EJECUCIÓN ACUMULADA DE GASTOS A AGOSTO DE 2018  PARTIDA 50. CAPÍTULO 01. PROGRAMA 03:  OPERACIONES COMPLEMENTARIAS</vt:lpstr>
      <vt:lpstr>EJECUCIÓN ACUMULADA DE GASTOS A AGOSTO DE 2018  PARTIDA 50. CAPÍTULO 01. PROGRAMA 03:  OPERACIONES COMPLEMENTARIAS</vt:lpstr>
      <vt:lpstr>EJECUCIÓN ACUMULADA DE GASTOS A AGOSTO DE 2018  PARTIDA 50. CAPÍTULO 01. PROGRAMA 03:  OPERACIONES COMPLEMENTARIAS</vt:lpstr>
      <vt:lpstr>EJECUCIÓN ACUMULADA DE GASTOS A AGOSTO DE 2018  PARTIDA 50. CAPÍTULO 01. PROGRAMA 03:  OPERACIONES COMPLEMENTARIAS</vt:lpstr>
      <vt:lpstr>EJECUCIÓN ACUMULADA DE GASTOS A AGOSTO DE 2018  PARTIDA 50. CAPÍTULO 01. PROGRAMA 03:  OPERACIONES COMPLEMENTARIAS</vt:lpstr>
      <vt:lpstr>EJECUCIÓN ACUMULADA DE GASTOS A AGOSTO DE 2018  PARTIDA 50. CAPÍTULO 01. PROGRAMA 04:  SERVICIO DE LA DEUDA PÚBLICA</vt:lpstr>
      <vt:lpstr>EJECUCIÓN ACUMULADA DE GASTOS A AGOSTO DE 2018  PARTIDA 50. CAPÍTULO 01. PROGRAMA 05:  APORTE FISCAL LIBRE</vt:lpstr>
      <vt:lpstr>EJECUCIÓN ACUMULADA DE GASTOS A AGOSTO DE 2018  PARTIDA 50. CAPÍTULO 01. PROGRAMA 05:  APORTE FISCAL LIBRE</vt:lpstr>
      <vt:lpstr>EJECUCIÓN ACUMULADA DE GASTOS A AGOSTO DE 2018  PARTIDA 50. CAPÍTULO 01. PROGRAMA 06:  FONDO DE RESERVA DE PENSIONES</vt:lpstr>
      <vt:lpstr>EJECUCIÓN ACUMULADA DE GASTOS A AGOSTO DE 2018  PARTIDA 50. CAPÍTULO 01. PROGRAMA 07:  FONDO DE ESTABILIZACIÓN ECONÓMICA Y SOCIAL</vt:lpstr>
      <vt:lpstr>EJECUCIÓN ACUMULADA DE GASTOS A AGOSTO DE 2018  PARTIDA 50. CAPÍTULO 01. PROGRAMA 08:  FONDO PARA LA EDUCACIÓN</vt:lpstr>
      <vt:lpstr>EJECUCIÓN ACUMULADA DE GASTOS A AGOSTO DE 2018  PARTIDA 50. CAPÍTULO 01. PROGRAMA 09:  FONDO DE APOYO REGIONAL</vt:lpstr>
      <vt:lpstr>EJECUCIÓN ACUMULADA DE GASTOS A AGOSTO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231</cp:revision>
  <cp:lastPrinted>2016-08-01T14:19:25Z</cp:lastPrinted>
  <dcterms:created xsi:type="dcterms:W3CDTF">2016-06-23T13:38:47Z</dcterms:created>
  <dcterms:modified xsi:type="dcterms:W3CDTF">2019-01-08T19:20:00Z</dcterms:modified>
</cp:coreProperties>
</file>