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1" r:id="rId5"/>
    <p:sldId id="263" r:id="rId6"/>
    <p:sldId id="265" r:id="rId7"/>
    <p:sldId id="307" r:id="rId8"/>
    <p:sldId id="269" r:id="rId9"/>
    <p:sldId id="271" r:id="rId10"/>
    <p:sldId id="273" r:id="rId11"/>
    <p:sldId id="308" r:id="rId12"/>
    <p:sldId id="305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EA7B2C-FB54-433D-BCF6-A9D721003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47127"/>
              </p:ext>
            </p:extLst>
          </p:nvPr>
        </p:nvGraphicFramePr>
        <p:xfrm>
          <a:off x="628649" y="1916832"/>
          <a:ext cx="7886702" cy="312111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66145702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38574080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78986885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56224796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2836213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741966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5112532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9981485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55158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8965529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7143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566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044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2691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8100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802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125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080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66.532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051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2022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646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840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390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292.087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372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1060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21.045 de 2017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46770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1955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2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3953C8-8404-4DE3-8727-0707E3581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8426"/>
              </p:ext>
            </p:extLst>
          </p:nvPr>
        </p:nvGraphicFramePr>
        <p:xfrm>
          <a:off x="628649" y="1924411"/>
          <a:ext cx="7886702" cy="161089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596205863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34517205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20944572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33240242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3636664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2356465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4930669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65366607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4800865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04075874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27234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742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2.488.370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622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486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1.851.759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410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27810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4893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1518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106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6564B2-A6C6-4CAD-BA83-10BEE443C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062994"/>
              </p:ext>
            </p:extLst>
          </p:nvPr>
        </p:nvGraphicFramePr>
        <p:xfrm>
          <a:off x="628649" y="1934607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32702400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139003120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994115486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402360412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639502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5284954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46750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4788443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6660945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693271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4468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6128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151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1.370.872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562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732.543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134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595.376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900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856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56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041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AGOSTO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AGOSTO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$145.425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$14.084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9,6%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77%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AGOSTO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44,2% </a:t>
            </a:r>
            <a:r>
              <a:rPr lang="es-CL" sz="1300">
                <a:solidFill>
                  <a:prstClr val="black"/>
                </a:solidFill>
                <a:ea typeface="+mn-ea"/>
                <a:cs typeface="+mn-cs"/>
              </a:rPr>
              <a:t>y 45,4% 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 el programa “Fondos Culturales y Artísticos” es el que presenta la mayor ejecución, con un 66% de erogación, mientras que la Subsecretaría del Patrimonio Cultural no presenta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01F3FF6-BB3A-4531-8DFA-023357DCF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26721"/>
              </p:ext>
            </p:extLst>
          </p:nvPr>
        </p:nvGraphicFramePr>
        <p:xfrm>
          <a:off x="628650" y="1934099"/>
          <a:ext cx="7886699" cy="2240790"/>
        </p:xfrm>
        <a:graphic>
          <a:graphicData uri="http://schemas.openxmlformats.org/drawingml/2006/table">
            <a:tbl>
              <a:tblPr/>
              <a:tblGrid>
                <a:gridCol w="777866">
                  <a:extLst>
                    <a:ext uri="{9D8B030D-6E8A-4147-A177-3AD203B41FA5}">
                      <a16:colId xmlns:a16="http://schemas.microsoft.com/office/drawing/2014/main" val="1889925723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139251057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2722694604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2026947018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3790481571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9277633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48922051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316732274"/>
                    </a:ext>
                  </a:extLst>
                </a:gridCol>
              </a:tblGrid>
              <a:tr h="164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88200"/>
                  </a:ext>
                </a:extLst>
              </a:tr>
              <a:tr h="2636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0331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145.424.948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145.424.948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70.795.204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336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37.668.674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37.668.674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21.169.298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4095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7.280.075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7187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2328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37.459.631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9759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4778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4281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3748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1.800.668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1372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270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12803,9%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2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D6F2A1-7B88-4B05-94C4-9784EE995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49657"/>
              </p:ext>
            </p:extLst>
          </p:nvPr>
        </p:nvGraphicFramePr>
        <p:xfrm>
          <a:off x="628650" y="1700808"/>
          <a:ext cx="7886700" cy="1728192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1187658243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3469757275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831750981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493268596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1775414369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524983854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65231398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690458685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18082233"/>
                    </a:ext>
                  </a:extLst>
                </a:gridCol>
              </a:tblGrid>
              <a:tr h="163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37295"/>
                  </a:ext>
                </a:extLst>
              </a:tr>
              <a:tr h="26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73012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46.803.863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740517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29.634.440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12827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17.169.423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11664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82991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51.808.679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51.808.679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23.991.341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5996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20.132.099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582033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2.488.370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259016"/>
                  </a:ext>
                </a:extLst>
              </a:tr>
              <a:tr h="163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2.518.733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1.370.872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20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C8E159-A618-4894-9FFE-E47684347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05579"/>
              </p:ext>
            </p:extLst>
          </p:nvPr>
        </p:nvGraphicFramePr>
        <p:xfrm>
          <a:off x="755576" y="1825625"/>
          <a:ext cx="7632850" cy="4483705"/>
        </p:xfrm>
        <a:graphic>
          <a:graphicData uri="http://schemas.openxmlformats.org/drawingml/2006/table">
            <a:tbl>
              <a:tblPr/>
              <a:tblGrid>
                <a:gridCol w="316570">
                  <a:extLst>
                    <a:ext uri="{9D8B030D-6E8A-4147-A177-3AD203B41FA5}">
                      <a16:colId xmlns:a16="http://schemas.microsoft.com/office/drawing/2014/main" val="3192574471"/>
                    </a:ext>
                  </a:extLst>
                </a:gridCol>
                <a:gridCol w="292218">
                  <a:extLst>
                    <a:ext uri="{9D8B030D-6E8A-4147-A177-3AD203B41FA5}">
                      <a16:colId xmlns:a16="http://schemas.microsoft.com/office/drawing/2014/main" val="937358811"/>
                    </a:ext>
                  </a:extLst>
                </a:gridCol>
                <a:gridCol w="303040">
                  <a:extLst>
                    <a:ext uri="{9D8B030D-6E8A-4147-A177-3AD203B41FA5}">
                      <a16:colId xmlns:a16="http://schemas.microsoft.com/office/drawing/2014/main" val="315724363"/>
                    </a:ext>
                  </a:extLst>
                </a:gridCol>
                <a:gridCol w="2824778">
                  <a:extLst>
                    <a:ext uri="{9D8B030D-6E8A-4147-A177-3AD203B41FA5}">
                      <a16:colId xmlns:a16="http://schemas.microsoft.com/office/drawing/2014/main" val="3934456885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4113808978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765032233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3963367389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2451914673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3929907331"/>
                    </a:ext>
                  </a:extLst>
                </a:gridCol>
                <a:gridCol w="649374">
                  <a:extLst>
                    <a:ext uri="{9D8B030D-6E8A-4147-A177-3AD203B41FA5}">
                      <a16:colId xmlns:a16="http://schemas.microsoft.com/office/drawing/2014/main" val="3737266935"/>
                    </a:ext>
                  </a:extLst>
                </a:gridCol>
              </a:tblGrid>
              <a:tr h="240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75257"/>
                  </a:ext>
                </a:extLst>
              </a:tr>
              <a:tr h="240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24013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29.634.440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1211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7.532.790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6069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1.559.187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8024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7804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7528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17.527.458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6700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9.240.661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0064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1257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9313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270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2865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0738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1.785.594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252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9328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756.885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8273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82672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6987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8.286.797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6150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3.918.061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93925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1.552.376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8596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605.688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0484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704.975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77076"/>
                  </a:ext>
                </a:extLst>
              </a:tr>
              <a:tr h="240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721.185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89120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6340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684.476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550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65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7CD311-90F3-4852-8F93-4F198B8E6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45571"/>
              </p:ext>
            </p:extLst>
          </p:nvPr>
        </p:nvGraphicFramePr>
        <p:xfrm>
          <a:off x="628649" y="1927022"/>
          <a:ext cx="7886702" cy="349028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100349650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250608296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48793542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7106168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82445280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41195752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04306419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5589175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8628993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854017663"/>
                    </a:ext>
                  </a:extLst>
                </a:gridCol>
              </a:tblGrid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2590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3418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5631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1635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872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6476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6625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872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0163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9933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74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96445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770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1.734.136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80045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9820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3106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183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516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53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71B631-0F64-4EF2-86B8-760A0525C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11101"/>
              </p:ext>
            </p:extLst>
          </p:nvPr>
        </p:nvGraphicFramePr>
        <p:xfrm>
          <a:off x="567109" y="1868116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4555889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014842477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47476712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87376388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6066753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8049899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3919893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1913575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6604567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7759847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27191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976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17.169.423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783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377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82.977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7995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16.254.873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1583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585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8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25B8257-1906-4897-8241-B75E40653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89985"/>
              </p:ext>
            </p:extLst>
          </p:nvPr>
        </p:nvGraphicFramePr>
        <p:xfrm>
          <a:off x="628650" y="1925885"/>
          <a:ext cx="7886699" cy="2018064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2388950960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92975032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892893787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3348611221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126713633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607481661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234442022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4060677379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3921741414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4177837171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3519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128139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9997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6663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6201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69624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39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551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2041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6503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1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9CC3DE-5F6C-4DCA-BE7F-F01BDC555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32421"/>
              </p:ext>
            </p:extLst>
          </p:nvPr>
        </p:nvGraphicFramePr>
        <p:xfrm>
          <a:off x="628649" y="1916832"/>
          <a:ext cx="7886702" cy="3725204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67040132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04386303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833542753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93532041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163834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3898734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4972412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579362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171639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2156695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0857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772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20.132.099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8476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11.461.946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060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3.190.776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50412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957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4974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3.677.300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4498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1.426.970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358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815.938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9741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023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1515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858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2.250.330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9360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1.744.371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26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741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426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89773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171.162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644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473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7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2419</Words>
  <Application>Microsoft Office PowerPoint</Application>
  <PresentationFormat>Presentación en pantalla (4:3)</PresentationFormat>
  <Paragraphs>1417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29: MINISTERIO DE LAS CULTURAS, LAS ARTES Y EL PATRIMONIO</vt:lpstr>
      <vt:lpstr>EJECUCIÓN ACUMULADA DE GASTOS A AGOSTO DE 2018  PARTIDA 29 MINISTERIO DE LAS CULTURAS, LAS ARTES Y EL PATRIMONIO</vt:lpstr>
      <vt:lpstr>EJECUCIÓN ACUMULADA DE GASTOS A AGOSTO DE 2018  PARTIDA 29 MINISTERIO DE LAS CULTURAS, LAS ARTES Y EL PATRIMONIO</vt:lpstr>
      <vt:lpstr>EJECUCIÓN ACUMULADA DE GASTOS A AGOSTO DE 2018  PARTIDA 29 RESUMEN POR CAPÍTULOS</vt:lpstr>
      <vt:lpstr>EJECUCIÓN ACUMULADA DE GASTOS A AGOSTO DE 2018  PARTIDA 29. CAPÍTUO 01. PROGRAMA 01: SUBSECRETARÍA DE LAS CULTURAS Y LAS ARTES </vt:lpstr>
      <vt:lpstr>EJECUCIÓN ACUMULADA DE GASTOS A AGOSTO DE 2018  PARTIDA 29. CAPÍTUO 01. PROGRAMA 01: SUBSECRETARÍA DE LAS CULTURAS Y LAS ARTES </vt:lpstr>
      <vt:lpstr>EJECUCIÓN ACUMULADA DE GASTOS A AGOSTO DE 2018  PARTIDA 29. CAPÍTUO 01. PROGRAMA 02: FONDOS CULTURALES Y ARTÍSTICOS </vt:lpstr>
      <vt:lpstr>EJECUCIÓN ACUMULADA DE GASTOS A AGOSTO DE 2018  PARTIDA 29. CAPÍTUO 02. PROGRAMA 01: SUBSECRETARÍA DEL PATRIMONIO CULTURAL </vt:lpstr>
      <vt:lpstr>EJECUCIÓN ACUMULADA DE GASTOS A AGOSTO DE 2018  PARTIDA 29. CAPÍTUO 03. PROGRAMA 01: SERVICIO NACIONAL DEL PATRIMONIO CULTURAL </vt:lpstr>
      <vt:lpstr>EJECUCIÓN ACUMULADA DE GASTOS A AGOSTO DE 2018  PARTIDA 29. CAPÍTUO 03. PROGRAMA 01: SERVICIO NACIONAL DEL PATRIMONIO CULTURAL </vt:lpstr>
      <vt:lpstr>EJECUCIÓN ACUMULADA DE GASTOS A AGOSTO DE 2018  PARTIDA 29. CAPÍTUO 03. PROGRAMA 02: RED DE BIBLIOTECAS PÚBLICAS </vt:lpstr>
      <vt:lpstr>EJECUCIÓN ACUMULADA DE GASTOS A AGOSTO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197</cp:revision>
  <cp:lastPrinted>2017-06-20T21:34:02Z</cp:lastPrinted>
  <dcterms:created xsi:type="dcterms:W3CDTF">2016-06-23T13:38:47Z</dcterms:created>
  <dcterms:modified xsi:type="dcterms:W3CDTF">2019-01-14T17:59:37Z</dcterms:modified>
</cp:coreProperties>
</file>