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1" r:id="rId5"/>
    <p:sldId id="263" r:id="rId6"/>
    <p:sldId id="265" r:id="rId7"/>
    <p:sldId id="307" r:id="rId8"/>
    <p:sldId id="269" r:id="rId9"/>
    <p:sldId id="271" r:id="rId10"/>
    <p:sldId id="273" r:id="rId11"/>
    <p:sldId id="308" r:id="rId12"/>
    <p:sldId id="305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FEA7B2C-FB54-433D-BCF6-A9D721003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47127"/>
              </p:ext>
            </p:extLst>
          </p:nvPr>
        </p:nvGraphicFramePr>
        <p:xfrm>
          <a:off x="628649" y="1916832"/>
          <a:ext cx="7886702" cy="312111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661457026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385740802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78986885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356224796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32836213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7419666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5112532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9981485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5551583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89655296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7143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65660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2.156.423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2.156.423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600.095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9044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473.996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2691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8100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9802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7125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080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051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72022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9646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48407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8390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292.087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9372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1060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21.045 de 2017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46770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19556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20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13953C8-8404-4DE3-8727-0707E3581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98426"/>
              </p:ext>
            </p:extLst>
          </p:nvPr>
        </p:nvGraphicFramePr>
        <p:xfrm>
          <a:off x="628649" y="1924411"/>
          <a:ext cx="7886702" cy="1610899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596205863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345172051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209445720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33240242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33636664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02356465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4930669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65366607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04800865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404075874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27234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742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2.488.370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76222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610.446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9486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1.851.759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2410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27810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24893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1518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106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6564B2-A6C6-4CAD-BA83-10BEE443C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062994"/>
              </p:ext>
            </p:extLst>
          </p:nvPr>
        </p:nvGraphicFramePr>
        <p:xfrm>
          <a:off x="628649" y="1934607"/>
          <a:ext cx="7886702" cy="144309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32702400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139003120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994115486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402360412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76395020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52849548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046750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47884437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6660945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76932711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34468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96128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1519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2.518.733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2.518.733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1.370.872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5629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1.193.812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1.193.812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732.543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2134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595.376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29007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856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056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24744"/>
            <a:ext cx="8229600" cy="5041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3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300" dirty="0"/>
              <a:t>Con fecha 16 de marzo de 2018 queda totalmente tramitado el Decreto N°432, de fecha 14/03/2018, que crea el presupuesto de la Subsecretaría de las Culturas y las Artes, la Subsecretaría del Patrimonio Cultural y el Servicio Nacional del Patrimonio Cultural, todos con sus respectivos programas, modificándose el presupuesto del Tesoro Público y de los Ministerios de Relaciones Exteriores, de Hacienda y de Educación, como consecuencia de ello, el presente Informe se centra en la información mensual de ejecución presupuestaria, presentada por la Dirección de Presupuestos (DIPRES), al mes de AGOSTO y lo compara con el presupuesto vigente al 31 del mismo mes.</a:t>
            </a:r>
            <a:endParaRPr lang="es-CL" sz="13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300" dirty="0"/>
              <a:t>Al mes de </a:t>
            </a:r>
            <a:r>
              <a:rPr lang="es-ES" sz="1300" dirty="0"/>
              <a:t>AGOSTO</a:t>
            </a:r>
            <a:r>
              <a:rPr lang="es-CL" sz="1300" dirty="0"/>
              <a:t>, el Presupuesto del Ministerio ascendió a los </a:t>
            </a:r>
            <a:r>
              <a:rPr lang="es-CL" sz="1300" b="1" dirty="0"/>
              <a:t>$145.425 millones </a:t>
            </a:r>
            <a:r>
              <a:rPr lang="es-CL" sz="1300" dirty="0"/>
              <a:t>y la ejecución ascendió a </a:t>
            </a:r>
            <a:r>
              <a:rPr lang="es-CL" sz="1300" b="1" dirty="0"/>
              <a:t>$14.084 millones</a:t>
            </a:r>
            <a:r>
              <a:rPr lang="es-CL" sz="1300" dirty="0"/>
              <a:t>, equivalente a un gasto de </a:t>
            </a:r>
            <a:r>
              <a:rPr lang="es-CL" sz="1300" b="1" dirty="0"/>
              <a:t>9,6%</a:t>
            </a:r>
            <a:r>
              <a:rPr lang="es-CL" sz="1300" dirty="0"/>
              <a:t> respecto al presupuesto vigente.  Lo anterior no considera el presupuesto disponible en los Ministerios y Servicios que vieron modificado su presupuesto como consecuencia de la aplicación de la Ley N°21.045, que crea el Ministerio de las Culturas, las Artes y el Patrimonio.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En cuanto a los programas, el 77% del presupuesto vigente, se concentra en la Subsecretaría de las Culturas y las Artes (46%) y el Servicio Nacional del Patrimonio Cultural (31%), los que al mes de </a:t>
            </a:r>
            <a:r>
              <a:rPr lang="es-ES" sz="1300" dirty="0"/>
              <a:t>AGOSTO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alcanzaron tasas de ejecución de 44,2% </a:t>
            </a:r>
            <a:r>
              <a:rPr lang="es-CL" sz="1300">
                <a:solidFill>
                  <a:prstClr val="black"/>
                </a:solidFill>
                <a:ea typeface="+mn-ea"/>
                <a:cs typeface="+mn-cs"/>
              </a:rPr>
              <a:t>y 45,4% 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Por su parte el programa “Fondos Culturales y Artísticos” es el que presenta la mayor ejecución, con un 66% de erogación, mientras que la Subsecretaría del Patrimonio Cultural no presenta ejecución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3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01F3FF6-BB3A-4531-8DFA-023357DCF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26721"/>
              </p:ext>
            </p:extLst>
          </p:nvPr>
        </p:nvGraphicFramePr>
        <p:xfrm>
          <a:off x="628650" y="1934099"/>
          <a:ext cx="7886699" cy="2240790"/>
        </p:xfrm>
        <a:graphic>
          <a:graphicData uri="http://schemas.openxmlformats.org/drawingml/2006/table">
            <a:tbl>
              <a:tblPr/>
              <a:tblGrid>
                <a:gridCol w="777866">
                  <a:extLst>
                    <a:ext uri="{9D8B030D-6E8A-4147-A177-3AD203B41FA5}">
                      <a16:colId xmlns:a16="http://schemas.microsoft.com/office/drawing/2014/main" val="1889925723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3139251057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2722694604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2026947018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3790481571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92776332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489220512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316732274"/>
                    </a:ext>
                  </a:extLst>
                </a:gridCol>
              </a:tblGrid>
              <a:tr h="16476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388200"/>
                  </a:ext>
                </a:extLst>
              </a:tr>
              <a:tr h="2636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10331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145.424.948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145.424.948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70.795.204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336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37.668.674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37.668.674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21.169.298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44095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15.144.758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15.144.758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7.280.075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7187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1.178.329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82328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37.459.631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59759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4778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44281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3.407.659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3.407.659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3748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1.800.668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81372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7270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12803,9%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128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2D6F2A1-7B88-4B05-94C4-9784EE995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849657"/>
              </p:ext>
            </p:extLst>
          </p:nvPr>
        </p:nvGraphicFramePr>
        <p:xfrm>
          <a:off x="628650" y="1700808"/>
          <a:ext cx="7886700" cy="1728192"/>
        </p:xfrm>
        <a:graphic>
          <a:graphicData uri="http://schemas.openxmlformats.org/drawingml/2006/table">
            <a:tbl>
              <a:tblPr/>
              <a:tblGrid>
                <a:gridCol w="228456">
                  <a:extLst>
                    <a:ext uri="{9D8B030D-6E8A-4147-A177-3AD203B41FA5}">
                      <a16:colId xmlns:a16="http://schemas.microsoft.com/office/drawing/2014/main" val="1187658243"/>
                    </a:ext>
                  </a:extLst>
                </a:gridCol>
                <a:gridCol w="228456">
                  <a:extLst>
                    <a:ext uri="{9D8B030D-6E8A-4147-A177-3AD203B41FA5}">
                      <a16:colId xmlns:a16="http://schemas.microsoft.com/office/drawing/2014/main" val="3469757275"/>
                    </a:ext>
                  </a:extLst>
                </a:gridCol>
                <a:gridCol w="3466572">
                  <a:extLst>
                    <a:ext uri="{9D8B030D-6E8A-4147-A177-3AD203B41FA5}">
                      <a16:colId xmlns:a16="http://schemas.microsoft.com/office/drawing/2014/main" val="831750981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493268596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1775414369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524983854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165231398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690458685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318082233"/>
                    </a:ext>
                  </a:extLst>
                </a:gridCol>
              </a:tblGrid>
              <a:tr h="163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837295"/>
                  </a:ext>
                </a:extLst>
              </a:tr>
              <a:tr h="26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73012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93.113.859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93.113.859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46.803.863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740517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29.634.440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812827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17.169.423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11664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682991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51.808.679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51.808.679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23.991.341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85996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20.132.099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582033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2.488.370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259016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2.518.733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2.518.733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1.370.872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20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C8E159-A618-4894-9FFE-E47684347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105579"/>
              </p:ext>
            </p:extLst>
          </p:nvPr>
        </p:nvGraphicFramePr>
        <p:xfrm>
          <a:off x="755576" y="1825625"/>
          <a:ext cx="7632850" cy="4483705"/>
        </p:xfrm>
        <a:graphic>
          <a:graphicData uri="http://schemas.openxmlformats.org/drawingml/2006/table">
            <a:tbl>
              <a:tblPr/>
              <a:tblGrid>
                <a:gridCol w="316570">
                  <a:extLst>
                    <a:ext uri="{9D8B030D-6E8A-4147-A177-3AD203B41FA5}">
                      <a16:colId xmlns:a16="http://schemas.microsoft.com/office/drawing/2014/main" val="3192574471"/>
                    </a:ext>
                  </a:extLst>
                </a:gridCol>
                <a:gridCol w="292218">
                  <a:extLst>
                    <a:ext uri="{9D8B030D-6E8A-4147-A177-3AD203B41FA5}">
                      <a16:colId xmlns:a16="http://schemas.microsoft.com/office/drawing/2014/main" val="937358811"/>
                    </a:ext>
                  </a:extLst>
                </a:gridCol>
                <a:gridCol w="303040">
                  <a:extLst>
                    <a:ext uri="{9D8B030D-6E8A-4147-A177-3AD203B41FA5}">
                      <a16:colId xmlns:a16="http://schemas.microsoft.com/office/drawing/2014/main" val="315724363"/>
                    </a:ext>
                  </a:extLst>
                </a:gridCol>
                <a:gridCol w="2824778">
                  <a:extLst>
                    <a:ext uri="{9D8B030D-6E8A-4147-A177-3AD203B41FA5}">
                      <a16:colId xmlns:a16="http://schemas.microsoft.com/office/drawing/2014/main" val="3934456885"/>
                    </a:ext>
                  </a:extLst>
                </a:gridCol>
                <a:gridCol w="649374">
                  <a:extLst>
                    <a:ext uri="{9D8B030D-6E8A-4147-A177-3AD203B41FA5}">
                      <a16:colId xmlns:a16="http://schemas.microsoft.com/office/drawing/2014/main" val="4113808978"/>
                    </a:ext>
                  </a:extLst>
                </a:gridCol>
                <a:gridCol w="649374">
                  <a:extLst>
                    <a:ext uri="{9D8B030D-6E8A-4147-A177-3AD203B41FA5}">
                      <a16:colId xmlns:a16="http://schemas.microsoft.com/office/drawing/2014/main" val="765032233"/>
                    </a:ext>
                  </a:extLst>
                </a:gridCol>
                <a:gridCol w="649374">
                  <a:extLst>
                    <a:ext uri="{9D8B030D-6E8A-4147-A177-3AD203B41FA5}">
                      <a16:colId xmlns:a16="http://schemas.microsoft.com/office/drawing/2014/main" val="3963367389"/>
                    </a:ext>
                  </a:extLst>
                </a:gridCol>
                <a:gridCol w="649374">
                  <a:extLst>
                    <a:ext uri="{9D8B030D-6E8A-4147-A177-3AD203B41FA5}">
                      <a16:colId xmlns:a16="http://schemas.microsoft.com/office/drawing/2014/main" val="2451914673"/>
                    </a:ext>
                  </a:extLst>
                </a:gridCol>
                <a:gridCol w="649374">
                  <a:extLst>
                    <a:ext uri="{9D8B030D-6E8A-4147-A177-3AD203B41FA5}">
                      <a16:colId xmlns:a16="http://schemas.microsoft.com/office/drawing/2014/main" val="3929907331"/>
                    </a:ext>
                  </a:extLst>
                </a:gridCol>
                <a:gridCol w="649374">
                  <a:extLst>
                    <a:ext uri="{9D8B030D-6E8A-4147-A177-3AD203B41FA5}">
                      <a16:colId xmlns:a16="http://schemas.microsoft.com/office/drawing/2014/main" val="3737266935"/>
                    </a:ext>
                  </a:extLst>
                </a:gridCol>
              </a:tblGrid>
              <a:tr h="240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175257"/>
                  </a:ext>
                </a:extLst>
              </a:tr>
              <a:tr h="240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240130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29.634.440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712112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13.373.431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13.373.431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7.532.790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160698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3.551.211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3.551.211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1.559.187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880240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778047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75286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17.527.458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67003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9.240.661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600648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212573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93137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22703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528658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07388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1.785.594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62524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93283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756.885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382734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826720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369871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8.286.797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161508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11.608.056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11.608.056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3.918.061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93925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1.552.376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85962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605.688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104846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704.975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77076"/>
                  </a:ext>
                </a:extLst>
              </a:tr>
              <a:tr h="240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721.185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891206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Organizaciones Culturales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363404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684.476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85507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65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7CD311-90F3-4852-8F93-4F198B8E6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45571"/>
              </p:ext>
            </p:extLst>
          </p:nvPr>
        </p:nvGraphicFramePr>
        <p:xfrm>
          <a:off x="628649" y="1927022"/>
          <a:ext cx="7886702" cy="349028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100349650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2250608296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48793542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371061687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82445280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41195752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04306419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85589175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38628993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854017663"/>
                    </a:ext>
                  </a:extLst>
                </a:gridCol>
              </a:tblGrid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2590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8341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55631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1635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98729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46476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928.408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928.408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293.693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66254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872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0163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99338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747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9644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770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80045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69820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231069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8183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64019,6%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75168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64019,6%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539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71B631-0F64-4EF2-86B8-760A0525C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011101"/>
              </p:ext>
            </p:extLst>
          </p:nvPr>
        </p:nvGraphicFramePr>
        <p:xfrm>
          <a:off x="567109" y="1868116"/>
          <a:ext cx="7886702" cy="144309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4555889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014842477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47476712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87376388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16066753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8049899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13919893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1913575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16604567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77598475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27191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9762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17.169.423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783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831.573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2377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82.977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7995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16.254.873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1583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2585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83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25B8257-1906-4897-8241-B75E40653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089985"/>
              </p:ext>
            </p:extLst>
          </p:nvPr>
        </p:nvGraphicFramePr>
        <p:xfrm>
          <a:off x="628650" y="1925885"/>
          <a:ext cx="7886699" cy="2018064"/>
        </p:xfrm>
        <a:graphic>
          <a:graphicData uri="http://schemas.openxmlformats.org/drawingml/2006/table">
            <a:tbl>
              <a:tblPr/>
              <a:tblGrid>
                <a:gridCol w="289845">
                  <a:extLst>
                    <a:ext uri="{9D8B030D-6E8A-4147-A177-3AD203B41FA5}">
                      <a16:colId xmlns:a16="http://schemas.microsoft.com/office/drawing/2014/main" val="2388950960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92975032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892893787"/>
                    </a:ext>
                  </a:extLst>
                </a:gridCol>
                <a:gridCol w="2599916">
                  <a:extLst>
                    <a:ext uri="{9D8B030D-6E8A-4147-A177-3AD203B41FA5}">
                      <a16:colId xmlns:a16="http://schemas.microsoft.com/office/drawing/2014/main" val="3348611221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1267136333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2607481661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2234442022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4060677379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3921741414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4177837171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535193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12813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39997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66663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26201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69624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39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35511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02041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66503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10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9CC3DE-5F6C-4DCA-BE7F-F01BDC555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032421"/>
              </p:ext>
            </p:extLst>
          </p:nvPr>
        </p:nvGraphicFramePr>
        <p:xfrm>
          <a:off x="628649" y="1916832"/>
          <a:ext cx="7886702" cy="3725204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670401325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4043863031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833542753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93532041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163834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3898734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4972412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579362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1716390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21566951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0857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772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20.132.099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68476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19.528.041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19.528.041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11.461.946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9060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3.190.776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50412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2957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84974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3.677.300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04498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1.426.970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2358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815.938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97418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0236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15154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8858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2.250.330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93604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1.744.371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3263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741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1426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589773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56440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2473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975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3353</TotalTime>
  <Words>2419</Words>
  <Application>Microsoft Office PowerPoint</Application>
  <PresentationFormat>Presentación en pantalla (4:3)</PresentationFormat>
  <Paragraphs>1417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2018 PARTIDA 29: MINISTERIO DE LAS CULTURAS, LAS ARTES Y EL PATRIMONIO</vt:lpstr>
      <vt:lpstr>EJECUCIÓN ACUMULADA DE GASTOS A AGOSTO DE 2018  PARTIDA 29 MINISTERIO DE LAS CULTURAS, LAS ARTES Y EL PATRIMONIO</vt:lpstr>
      <vt:lpstr>EJECUCIÓN ACUMULADA DE GASTOS A AGOSTO DE 2018  PARTIDA 29 MINISTERIO DE LAS CULTURAS, LAS ARTES Y EL PATRIMONIO</vt:lpstr>
      <vt:lpstr>EJECUCIÓN ACUMULADA DE GASTOS A AGOSTO DE 2018  PARTIDA 29 RESUMEN POR CAPÍTULOS</vt:lpstr>
      <vt:lpstr>EJECUCIÓN ACUMULADA DE GASTOS A AGOSTO DE 2018  PARTIDA 29. CAPÍTUO 01. PROGRAMA 01: SUBSECRETARÍA DE LAS CULTURAS Y LAS ARTES </vt:lpstr>
      <vt:lpstr>EJECUCIÓN ACUMULADA DE GASTOS A AGOSTO DE 2018  PARTIDA 29. CAPÍTUO 01. PROGRAMA 01: SUBSECRETARÍA DE LAS CULTURAS Y LAS ARTES </vt:lpstr>
      <vt:lpstr>EJECUCIÓN ACUMULADA DE GASTOS A AGOSTO DE 2018  PARTIDA 29. CAPÍTUO 01. PROGRAMA 02: FONDOS CULTURALES Y ARTÍSTICOS </vt:lpstr>
      <vt:lpstr>EJECUCIÓN ACUMULADA DE GASTOS A AGOSTO DE 2018  PARTIDA 29. CAPÍTUO 02. PROGRAMA 01: SUBSECRETARÍA DEL PATRIMONIO CULTURAL </vt:lpstr>
      <vt:lpstr>EJECUCIÓN ACUMULADA DE GASTOS A AGOSTO DE 2018  PARTIDA 29. CAPÍTUO 03. PROGRAMA 01: SERVICIO NACIONAL DEL PATRIMONIO CULTURAL </vt:lpstr>
      <vt:lpstr>EJECUCIÓN ACUMULADA DE GASTOS A AGOSTO DE 2018  PARTIDA 29. CAPÍTUO 03. PROGRAMA 01: SERVICIO NACIONAL DEL PATRIMONIO CULTURAL </vt:lpstr>
      <vt:lpstr>EJECUCIÓN ACUMULADA DE GASTOS A AGOSTO DE 2018  PARTIDA 29. CAPÍTUO 03. PROGRAMA 02: RED DE BIBLIOTECAS PÚBLICAS </vt:lpstr>
      <vt:lpstr>EJECUCIÓN ACUMULADA DE GASTOS A AGOSTO DE 2018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197</cp:revision>
  <cp:lastPrinted>2017-06-20T21:34:02Z</cp:lastPrinted>
  <dcterms:created xsi:type="dcterms:W3CDTF">2016-06-23T13:38:47Z</dcterms:created>
  <dcterms:modified xsi:type="dcterms:W3CDTF">2019-01-14T17:59:37Z</dcterms:modified>
</cp:coreProperties>
</file>