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301" r:id="rId6"/>
    <p:sldId id="263" r:id="rId7"/>
    <p:sldId id="265" r:id="rId8"/>
    <p:sldId id="300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el mes de AGOSTO, el Servicio Electoral registró una ejecución que ascendió a </a:t>
            </a:r>
            <a:r>
              <a:rPr lang="es-CL" sz="1400" b="1" dirty="0"/>
              <a:t>$1.113 millones</a:t>
            </a:r>
            <a:r>
              <a:rPr lang="es-CL" sz="1400" dirty="0"/>
              <a:t>, equivalente a un gasto de </a:t>
            </a:r>
            <a:r>
              <a:rPr lang="es-CL" sz="1400" b="1" dirty="0"/>
              <a:t>4,7%</a:t>
            </a:r>
            <a:r>
              <a:rPr lang="es-CL" sz="1400" dirty="0"/>
              <a:t> respecto de la ley inicial, dicha ejecución es menor en 16,2 puntos porcentuales respecto a igual mes del año 2017.  Pese a ello, la ejecución acumulada al octavo mes de 2018 ascendió a </a:t>
            </a:r>
            <a:r>
              <a:rPr lang="es-CL" sz="1400" b="1" dirty="0"/>
              <a:t>$25.654 millones</a:t>
            </a:r>
            <a:r>
              <a:rPr lang="es-CL" sz="1400" dirty="0"/>
              <a:t>, equivalente a un </a:t>
            </a:r>
            <a:r>
              <a:rPr lang="es-CL" sz="1400" b="1" dirty="0"/>
              <a:t>78,9%</a:t>
            </a:r>
            <a:r>
              <a:rPr lang="es-CL" sz="1400" dirty="0"/>
              <a:t> del presupuesto vigente y un </a:t>
            </a:r>
            <a:r>
              <a:rPr lang="es-CL" sz="1400" b="1" dirty="0"/>
              <a:t>107,6%</a:t>
            </a:r>
            <a:r>
              <a:rPr lang="es-CL" sz="1400" dirty="0"/>
              <a:t> del presupuesto inicial que presentó, a su vez, un incremento consolidado de $8.687 millones, afectando principalmente al subtítulo 34 “servicio de la deuda” ($8.501 millones), para hacer frente a los gastos devengados al 31 de diciembre de 2017 (deuda flotante).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52% del presupuesto vigente para el ejercicio 2018, se concentra en </a:t>
            </a:r>
            <a:r>
              <a:rPr lang="es-CL" sz="1400" b="1" dirty="0"/>
              <a:t>Elecciones Parlamentarias y Presidencial</a:t>
            </a:r>
            <a:r>
              <a:rPr lang="es-CL" sz="1400" dirty="0"/>
              <a:t>, que al mes de AGOSTO alcanzó un nivel de ejecución de </a:t>
            </a:r>
            <a:r>
              <a:rPr lang="es-CL" sz="1400" b="1" dirty="0"/>
              <a:t>95,9%</a:t>
            </a:r>
            <a:r>
              <a:rPr lang="es-CL" sz="14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global, el subtítulo que registra la menor erogación es </a:t>
            </a:r>
            <a:r>
              <a:rPr lang="es-CL" sz="1400" b="1" dirty="0"/>
              <a:t>adquisición de activos no financieros</a:t>
            </a:r>
            <a:r>
              <a:rPr lang="es-CL" sz="1400" dirty="0"/>
              <a:t> con un gasto de 11,2%, mientras que el mayor nivel de ejecución se registra en</a:t>
            </a:r>
            <a:r>
              <a:rPr lang="es-CL" sz="1400" b="1" dirty="0"/>
              <a:t> </a:t>
            </a:r>
            <a:r>
              <a:rPr lang="es-CL" sz="1400" b="1" dirty="0" err="1"/>
              <a:t>Integros</a:t>
            </a:r>
            <a:r>
              <a:rPr lang="es-CL" sz="1400" b="1" dirty="0"/>
              <a:t> al Fisco y el Servicio de la deuda, ambos con un 100%</a:t>
            </a:r>
            <a:r>
              <a:rPr lang="es-CL" sz="1400" dirty="0"/>
              <a:t>, que a su vez representan el 26,1% del presupuesto vigente de la Partida.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9D77B8C-DA43-41DA-BF63-E8A13FE58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67" y="1913907"/>
            <a:ext cx="3998454" cy="244826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55D7E98-CFDA-4AEA-9A0E-FCB7C43845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280" y="1913906"/>
            <a:ext cx="4071938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C98AC60-FBDE-4960-BD00-CC6A69B565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163869"/>
              </p:ext>
            </p:extLst>
          </p:nvPr>
        </p:nvGraphicFramePr>
        <p:xfrm>
          <a:off x="628651" y="1822310"/>
          <a:ext cx="7886698" cy="1716675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2118550484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3060647809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405063758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249811455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990336896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679160757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254088658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2746801537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587096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97429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32.527.698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8.686.900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25.654.939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70839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11.056.856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151.996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7.674.379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04174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12.730.611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9.453.726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41240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99503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-19.724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56579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8.499.964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414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E0965C8-0B63-4106-8D73-A8C5478F5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632232"/>
              </p:ext>
            </p:extLst>
          </p:nvPr>
        </p:nvGraphicFramePr>
        <p:xfrm>
          <a:off x="628650" y="1822310"/>
          <a:ext cx="7886700" cy="1102634"/>
        </p:xfrm>
        <a:graphic>
          <a:graphicData uri="http://schemas.openxmlformats.org/drawingml/2006/table">
            <a:tbl>
              <a:tblPr/>
              <a:tblGrid>
                <a:gridCol w="296828">
                  <a:extLst>
                    <a:ext uri="{9D8B030D-6E8A-4147-A177-3AD203B41FA5}">
                      <a16:colId xmlns:a16="http://schemas.microsoft.com/office/drawing/2014/main" val="2629437155"/>
                    </a:ext>
                  </a:extLst>
                </a:gridCol>
                <a:gridCol w="296828">
                  <a:extLst>
                    <a:ext uri="{9D8B030D-6E8A-4147-A177-3AD203B41FA5}">
                      <a16:colId xmlns:a16="http://schemas.microsoft.com/office/drawing/2014/main" val="4232949903"/>
                    </a:ext>
                  </a:extLst>
                </a:gridCol>
                <a:gridCol w="2662540">
                  <a:extLst>
                    <a:ext uri="{9D8B030D-6E8A-4147-A177-3AD203B41FA5}">
                      <a16:colId xmlns:a16="http://schemas.microsoft.com/office/drawing/2014/main" val="650390024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4227234434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2647789241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3875520182"/>
                    </a:ext>
                  </a:extLst>
                </a:gridCol>
                <a:gridCol w="795497">
                  <a:extLst>
                    <a:ext uri="{9D8B030D-6E8A-4147-A177-3AD203B41FA5}">
                      <a16:colId xmlns:a16="http://schemas.microsoft.com/office/drawing/2014/main" val="1210920189"/>
                    </a:ext>
                  </a:extLst>
                </a:gridCol>
                <a:gridCol w="724258">
                  <a:extLst>
                    <a:ext uri="{9D8B030D-6E8A-4147-A177-3AD203B41FA5}">
                      <a16:colId xmlns:a16="http://schemas.microsoft.com/office/drawing/2014/main" val="503330565"/>
                    </a:ext>
                  </a:extLst>
                </a:gridCol>
                <a:gridCol w="724258">
                  <a:extLst>
                    <a:ext uri="{9D8B030D-6E8A-4147-A177-3AD203B41FA5}">
                      <a16:colId xmlns:a16="http://schemas.microsoft.com/office/drawing/2014/main" val="2493161683"/>
                    </a:ext>
                  </a:extLst>
                </a:gridCol>
              </a:tblGrid>
              <a:tr h="1968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85774"/>
                  </a:ext>
                </a:extLst>
              </a:tr>
              <a:tr h="315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808998"/>
                  </a:ext>
                </a:extLst>
              </a:tr>
              <a:tr h="19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32.527.698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8.686.900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25.654.939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882253"/>
                  </a:ext>
                </a:extLst>
              </a:tr>
              <a:tr h="19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15.599.467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979.796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9.428.961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371952"/>
                  </a:ext>
                </a:extLst>
              </a:tr>
              <a:tr h="19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Elecciones Parlamentarias y Presidencial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16.928.231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7.707.104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16.225.978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889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E1A54C7-126F-4835-BE7C-F98B87514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048028"/>
              </p:ext>
            </p:extLst>
          </p:nvPr>
        </p:nvGraphicFramePr>
        <p:xfrm>
          <a:off x="628650" y="1988840"/>
          <a:ext cx="7886699" cy="2567223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3354722385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4176343113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3021465497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2202179757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3256461409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1149912671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456387871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312976334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1565645414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172146572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63651"/>
                  </a:ext>
                </a:extLst>
              </a:tr>
              <a:tr h="312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65779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15.599.467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979.796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9.428.961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07804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9.837.991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-22.683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6.595.567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07421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4.341.455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-158.859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1.625.655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8659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77804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9206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92642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54.991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44571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74.212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954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59.425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22390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-5.712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12665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1.180.869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8491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1.180.869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595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03:  ELECCIONES PARLAMENTARIAS Y PRESIDENCIAL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096DC4-470A-4854-AD05-18FD9F713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228638"/>
              </p:ext>
            </p:extLst>
          </p:nvPr>
        </p:nvGraphicFramePr>
        <p:xfrm>
          <a:off x="628650" y="1988840"/>
          <a:ext cx="7886699" cy="1318304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1938374222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3408015134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1577782525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3132501937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1276390798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3710852683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910379789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1994430457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569708067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3967556371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63768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80151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16.928.231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7.707.104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16.225.978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01741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1.218.865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174.679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1.078.812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35568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8.389.156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7.828.071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92264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04544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13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774</Words>
  <Application>Microsoft Office PowerPoint</Application>
  <PresentationFormat>Presentación en pantalla (4:3)</PresentationFormat>
  <Paragraphs>325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2018 PARTIDA 28: SERVICIO ELECTORAL</vt:lpstr>
      <vt:lpstr>EJECUCIÓN ACUMULADA DE GASTOS A AGOSTO DE 2018  PARTIDA 28 SERVICIO ELECTORAL</vt:lpstr>
      <vt:lpstr>Presentación de PowerPoint</vt:lpstr>
      <vt:lpstr>EJECUCIÓN ACUMULADA DE GASTOS A AGOSTO DE 2018  PARTIDA 28 SERVICIO ELECTORAL</vt:lpstr>
      <vt:lpstr>EJECUCIÓN ACUMULADA DE GASTOS A AGOSTO DE 2018  PARTIDA 28 RESUMEN POR CAPÍTULOS</vt:lpstr>
      <vt:lpstr>EJECUCIÓN ACUMULADA DE GASTOS A AGOSTO DE 2018  PARTIDA 28. CAPÍTULO 01. PROGRAMA 01:  SERVICIO ELECTORAL</vt:lpstr>
      <vt:lpstr>EJECUCIÓN ACUMULADA DE GASTOS A AGOSTO DE 2018  PARTIDA 28. CAPÍTULO 01. PROGRAMA 03:  ELECCIONES PARLAMENTARIAS Y PRESIDENCIAL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168</cp:revision>
  <cp:lastPrinted>2016-10-11T11:56:42Z</cp:lastPrinted>
  <dcterms:created xsi:type="dcterms:W3CDTF">2016-06-23T13:38:47Z</dcterms:created>
  <dcterms:modified xsi:type="dcterms:W3CDTF">2019-01-09T19:31:49Z</dcterms:modified>
</cp:coreProperties>
</file>