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06" r:id="rId4"/>
    <p:sldId id="298" r:id="rId5"/>
    <p:sldId id="304" r:id="rId6"/>
    <p:sldId id="305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8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'Resumen Partida'!$C$31:$C$35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INICIATIVAS DE INVERSIÓN                                                        </c:v>
                </c:pt>
                <c:pt idx="4">
                  <c:v>TRANSFERENCIAS DE CAPITAL                                                       </c:v>
                </c:pt>
              </c:strCache>
            </c:strRef>
          </c:cat>
          <c:val>
            <c:numRef>
              <c:f>'Resumen Partida'!$D$31:$D$35</c:f>
              <c:numCache>
                <c:formatCode>0.0%</c:formatCode>
                <c:ptCount val="5"/>
                <c:pt idx="0">
                  <c:v>0.19965506241335129</c:v>
                </c:pt>
                <c:pt idx="1">
                  <c:v>7.7060407956353813E-2</c:v>
                </c:pt>
                <c:pt idx="2">
                  <c:v>0.47679368333444805</c:v>
                </c:pt>
                <c:pt idx="3">
                  <c:v>0.10302147363809677</c:v>
                </c:pt>
                <c:pt idx="4">
                  <c:v>0.13451441605913747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F3-4CCC-B037-E7B8170BD7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800" baseline="0"/>
          </a:pPr>
          <a:endParaRPr lang="es-CL"/>
        </a:p>
      </c:txPr>
    </c:legend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8AE-4CF2-8A14-7186ED879043}"/>
              </c:ext>
            </c:extLst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38AE-4CF2-8A14-7186ED879043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38AE-4CF2-8A14-7186ED879043}"/>
              </c:ext>
            </c:extLst>
          </c:dPt>
          <c:dLbls>
            <c:dLbl>
              <c:idx val="0"/>
              <c:layout>
                <c:manualLayout>
                  <c:x val="2.2222222222222223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8AE-4CF2-8A14-7186ED879043}"/>
                </c:ext>
              </c:extLst>
            </c:dLbl>
            <c:dLbl>
              <c:idx val="1"/>
              <c:layout>
                <c:manualLayout>
                  <c:x val="2.5000000000000001E-2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8AE-4CF2-8A14-7186ED879043}"/>
                </c:ext>
              </c:extLst>
            </c:dLbl>
            <c:dLbl>
              <c:idx val="2"/>
              <c:layout>
                <c:manualLayout>
                  <c:x val="1.111111111111100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8AE-4CF2-8A14-7186ED8790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Instituciones'!$C$14:$C$16</c:f>
              <c:strCache>
                <c:ptCount val="3"/>
                <c:pt idx="0">
                  <c:v>Secretaría</c:v>
                </c:pt>
                <c:pt idx="1">
                  <c:v>Instituto Nacional del Deporte</c:v>
                </c:pt>
                <c:pt idx="2">
                  <c:v>Fondo Nacional para el Fomento Deportivo</c:v>
                </c:pt>
              </c:strCache>
            </c:strRef>
          </c:cat>
          <c:val>
            <c:numRef>
              <c:f>'Resumen Instituciones'!$D$14:$D$16</c:f>
              <c:numCache>
                <c:formatCode>0.0%</c:formatCode>
                <c:ptCount val="3"/>
                <c:pt idx="0">
                  <c:v>5.90074927688444E-2</c:v>
                </c:pt>
                <c:pt idx="1">
                  <c:v>0.90393395165686852</c:v>
                </c:pt>
                <c:pt idx="2">
                  <c:v>3.7058555574287055E-2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AE-4CF2-8A14-7186ED8790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011840"/>
        <c:axId val="101013376"/>
        <c:axId val="0"/>
      </c:bar3DChart>
      <c:catAx>
        <c:axId val="101011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1013376"/>
        <c:crosses val="autoZero"/>
        <c:auto val="1"/>
        <c:lblAlgn val="ctr"/>
        <c:lblOffset val="100"/>
        <c:noMultiLvlLbl val="0"/>
      </c:catAx>
      <c:valAx>
        <c:axId val="1010133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010118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Partida'!$W$20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D0E-4B67-B675-0E9234705EEA}"/>
                </c:ext>
              </c:extLst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D0E-4B67-B675-0E9234705EEA}"/>
                </c:ext>
              </c:extLst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D0E-4B67-B675-0E9234705EEA}"/>
                </c:ext>
              </c:extLst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0E-4B67-B675-0E9234705EEA}"/>
                </c:ext>
              </c:extLst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0E-4B67-B675-0E9234705E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Partida'!$X$19:$AE$19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Partida'!$X$20:$AE$20</c:f>
              <c:numCache>
                <c:formatCode>0.0%</c:formatCode>
                <c:ptCount val="8"/>
                <c:pt idx="0">
                  <c:v>2.0964388270898787E-2</c:v>
                </c:pt>
                <c:pt idx="1">
                  <c:v>3.6716770234236938E-2</c:v>
                </c:pt>
                <c:pt idx="2">
                  <c:v>6.2714995363060397E-2</c:v>
                </c:pt>
                <c:pt idx="3">
                  <c:v>0.12357181818683773</c:v>
                </c:pt>
                <c:pt idx="4">
                  <c:v>8.2591550434680638E-2</c:v>
                </c:pt>
                <c:pt idx="5">
                  <c:v>7.8203093390942904E-2</c:v>
                </c:pt>
                <c:pt idx="6">
                  <c:v>6.1140903364748089E-2</c:v>
                </c:pt>
                <c:pt idx="7">
                  <c:v>6.2886880176024895E-2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0E-4B67-B675-0E9234705EEA}"/>
            </c:ext>
          </c:extLst>
        </c:ser>
        <c:ser>
          <c:idx val="1"/>
          <c:order val="1"/>
          <c:tx>
            <c:strRef>
              <c:f>'Resumen Partida'!$W$21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Partida'!$X$19:$AE$19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Partida'!$X$21:$AE$21</c:f>
              <c:numCache>
                <c:formatCode>0.0%</c:formatCode>
                <c:ptCount val="8"/>
                <c:pt idx="0">
                  <c:v>2.7996000510349492E-2</c:v>
                </c:pt>
                <c:pt idx="1">
                  <c:v>4.6748970924401397E-2</c:v>
                </c:pt>
                <c:pt idx="2">
                  <c:v>7.6097294109654975E-2</c:v>
                </c:pt>
                <c:pt idx="3">
                  <c:v>0.10221958502962564</c:v>
                </c:pt>
                <c:pt idx="4">
                  <c:v>9.786155153866298E-2</c:v>
                </c:pt>
                <c:pt idx="5">
                  <c:v>7.7693368123996534E-2</c:v>
                </c:pt>
                <c:pt idx="6">
                  <c:v>5.1636841859064968E-2</c:v>
                </c:pt>
                <c:pt idx="7">
                  <c:v>7.6506524694726519E-2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0E-4B67-B675-0E9234705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988416"/>
        <c:axId val="38560128"/>
      </c:barChart>
      <c:catAx>
        <c:axId val="3898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560128"/>
        <c:crosses val="autoZero"/>
        <c:auto val="1"/>
        <c:lblAlgn val="ctr"/>
        <c:lblOffset val="100"/>
        <c:noMultiLvlLbl val="0"/>
      </c:catAx>
      <c:valAx>
        <c:axId val="385601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89884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Partida'!$AJ$20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B7-4725-B1D8-00D194FBA40E}"/>
                </c:ext>
              </c:extLst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2B7-4725-B1D8-00D194FBA40E}"/>
                </c:ext>
              </c:extLst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2B7-4725-B1D8-00D194FBA40E}"/>
                </c:ext>
              </c:extLst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2B7-4725-B1D8-00D194FBA40E}"/>
                </c:ext>
              </c:extLst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B7-4725-B1D8-00D194FBA40E}"/>
                </c:ext>
              </c:extLst>
            </c:dLbl>
            <c:dLbl>
              <c:idx val="7"/>
              <c:layout>
                <c:manualLayout>
                  <c:x val="-4.8518518518518516E-2"/>
                  <c:y val="-5.5790999617098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2B7-4725-B1D8-00D194FBA40E}"/>
                </c:ext>
              </c:extLst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2B7-4725-B1D8-00D194FBA4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Partida'!$AK$19:$AR$19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Partida'!$AK$20:$AR$20</c:f>
              <c:numCache>
                <c:formatCode>0.0%</c:formatCode>
                <c:ptCount val="8"/>
                <c:pt idx="0">
                  <c:v>2.0964388270898787E-2</c:v>
                </c:pt>
                <c:pt idx="1">
                  <c:v>5.7681158505135721E-2</c:v>
                </c:pt>
                <c:pt idx="2">
                  <c:v>0.12039615386819612</c:v>
                </c:pt>
                <c:pt idx="3">
                  <c:v>0.24396797205503384</c:v>
                </c:pt>
                <c:pt idx="4">
                  <c:v>0.32655952248971448</c:v>
                </c:pt>
                <c:pt idx="5">
                  <c:v>0.40476261588065737</c:v>
                </c:pt>
                <c:pt idx="6">
                  <c:v>0.46590351924540546</c:v>
                </c:pt>
                <c:pt idx="7">
                  <c:v>0.52879039942143036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2B7-4725-B1D8-00D194FBA40E}"/>
            </c:ext>
          </c:extLst>
        </c:ser>
        <c:ser>
          <c:idx val="1"/>
          <c:order val="1"/>
          <c:tx>
            <c:strRef>
              <c:f>'Resumen Partida'!$AJ$21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2B7-4725-B1D8-00D194FBA40E}"/>
                </c:ext>
              </c:extLst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2B7-4725-B1D8-00D194FBA40E}"/>
                </c:ext>
              </c:extLst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2B7-4725-B1D8-00D194FBA40E}"/>
                </c:ext>
              </c:extLst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2B7-4725-B1D8-00D194FBA40E}"/>
                </c:ext>
              </c:extLst>
            </c:dLbl>
            <c:dLbl>
              <c:idx val="4"/>
              <c:layout>
                <c:manualLayout>
                  <c:x val="-6.66668853893263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2B7-4725-B1D8-00D194FBA40E}"/>
                </c:ext>
              </c:extLst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2B7-4725-B1D8-00D194FBA40E}"/>
                </c:ext>
              </c:extLst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2B7-4725-B1D8-00D194FBA40E}"/>
                </c:ext>
              </c:extLst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2B7-4725-B1D8-00D194FBA4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Partida'!$AK$19:$AR$19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Partida'!$AK$21:$AR$21</c:f>
              <c:numCache>
                <c:formatCode>0.0%</c:formatCode>
                <c:ptCount val="8"/>
                <c:pt idx="0">
                  <c:v>2.7996000510349492E-2</c:v>
                </c:pt>
                <c:pt idx="1">
                  <c:v>7.4744971434750881E-2</c:v>
                </c:pt>
                <c:pt idx="2">
                  <c:v>0.15084226554440586</c:v>
                </c:pt>
                <c:pt idx="3">
                  <c:v>0.25306185057403147</c:v>
                </c:pt>
                <c:pt idx="4">
                  <c:v>0.35092340211269446</c:v>
                </c:pt>
                <c:pt idx="5">
                  <c:v>0.42861677023669098</c:v>
                </c:pt>
                <c:pt idx="6">
                  <c:v>0.48025361209575596</c:v>
                </c:pt>
                <c:pt idx="7">
                  <c:v>0.55676013679048253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2B7-4725-B1D8-00D194FBA4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947072"/>
        <c:axId val="73666560"/>
      </c:lineChart>
      <c:catAx>
        <c:axId val="389470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3666560"/>
        <c:crosses val="autoZero"/>
        <c:auto val="1"/>
        <c:lblAlgn val="ctr"/>
        <c:lblOffset val="100"/>
        <c:noMultiLvlLbl val="0"/>
      </c:catAx>
      <c:valAx>
        <c:axId val="736665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8947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2" name="Picture 19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636" y="0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AGOSTO 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DEPORTE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1" name="Picture 1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802" y="6237312"/>
            <a:ext cx="795448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548680"/>
            <a:ext cx="794156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02:  FONDO NACIONAL PARA EL FOMENTO DEL DEPORTE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48431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5DD9484-7FE9-48F9-A01C-F27ABF1718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227" y="1801155"/>
            <a:ext cx="7954213" cy="434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46856" y="1340768"/>
            <a:ext cx="8229600" cy="4525963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endParaRPr lang="es-MX" sz="1200" dirty="0"/>
          </a:p>
          <a:p>
            <a:endParaRPr lang="es-CL" sz="12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13910" y="1700808"/>
            <a:ext cx="813690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En el mes de AGOSTO, la ejecución de la Partida fue de $</a:t>
            </a:r>
            <a:r>
              <a:rPr lang="es-CL" sz="1400" b="1" dirty="0">
                <a:solidFill>
                  <a:prstClr val="black"/>
                </a:solidFill>
              </a:rPr>
              <a:t>9.316 millones</a:t>
            </a:r>
            <a:r>
              <a:rPr lang="es-CL" sz="1400" dirty="0">
                <a:solidFill>
                  <a:prstClr val="black"/>
                </a:solidFill>
              </a:rPr>
              <a:t>, equivalente a un 7,7% respecto de la ley inicial. Esta ejecución es superior a la ejecución del mes anterior (5,2%), y mayor a la registrada en el mismo mes del año 2017 (6,3%).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Con ello, la ejecución acumulada de la Partida totalizó en </a:t>
            </a:r>
            <a:r>
              <a:rPr lang="es-MX" sz="1400" b="1" dirty="0">
                <a:solidFill>
                  <a:prstClr val="black"/>
                </a:solidFill>
              </a:rPr>
              <a:t>$67.795 millones, equivalente a un 55,7%</a:t>
            </a:r>
            <a:r>
              <a:rPr lang="es-MX" sz="1400" dirty="0">
                <a:solidFill>
                  <a:prstClr val="black"/>
                </a:solidFill>
              </a:rPr>
              <a:t>, superior al 52,9% obtenido al mismo período del año 2017.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solidFill>
                  <a:prstClr val="black"/>
                </a:solidFill>
              </a:rPr>
              <a:t>Durante este mes se observa continuidad a las modificaciones presupuestarias del mes anterior que reducen el presupuesto vigente en $510 millones, y esta rebaja se distribuye de la Siguiente manera: incremento de $444 en Servicio de la Deuda, $31 millones en Adquisición de Activos No Financieros y $76 millones en Prestaciones de Seguridad Social; y rebaja en Gastos en Personal por $127 millones, Bienes y Servicios de Consumo en $770 millones e Iniciativas de Inversión por $ 163 millones. </a:t>
            </a: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400" dirty="0">
                <a:solidFill>
                  <a:prstClr val="black"/>
                </a:solidFill>
              </a:rPr>
              <a:t>Estas modificaciones presupuestarias impactaron en los programas; </a:t>
            </a:r>
            <a:r>
              <a:rPr lang="es-MX" sz="1400" b="1" dirty="0">
                <a:solidFill>
                  <a:prstClr val="black"/>
                </a:solidFill>
              </a:rPr>
              <a:t>Secretaría </a:t>
            </a:r>
            <a:r>
              <a:rPr lang="es-MX" sz="1400" dirty="0">
                <a:solidFill>
                  <a:prstClr val="black"/>
                </a:solidFill>
              </a:rPr>
              <a:t>con una rebaja de $183 millones, que se descompone en disminución en  Bienes y Servicios de Consumo ($213 millones) y Gastos en Personal ($28 millones) y un incremento en Prestaciones de Seguridad Social ($76 millones);  </a:t>
            </a:r>
            <a:r>
              <a:rPr lang="es-MX" sz="1400" b="1" dirty="0">
                <a:solidFill>
                  <a:prstClr val="black"/>
                </a:solidFill>
              </a:rPr>
              <a:t>Instituto Nacional del Deporte </a:t>
            </a:r>
            <a:r>
              <a:rPr lang="es-MX" sz="1400" dirty="0">
                <a:solidFill>
                  <a:prstClr val="black"/>
                </a:solidFill>
              </a:rPr>
              <a:t>con una rebaja de $462 millones que se descompone en una disminución de $99 millones en Personal,  $526 millones en Bienes y Servicios de Consumo y $163 millones en Iniciativas de Inversión, y un alza en Adquisición de Activos No Financieros  por $48 millones y en Servicio de la Deuda por $277 millones;  y en </a:t>
            </a:r>
            <a:r>
              <a:rPr lang="es-MX" sz="1400" b="1" dirty="0">
                <a:solidFill>
                  <a:prstClr val="black"/>
                </a:solidFill>
              </a:rPr>
              <a:t>Fondo Fomento Deportivo </a:t>
            </a:r>
            <a:r>
              <a:rPr lang="es-MX" sz="1400" dirty="0">
                <a:solidFill>
                  <a:prstClr val="black"/>
                </a:solidFill>
              </a:rPr>
              <a:t>con un incremento por $ 136 millones, se observó una rebaja de $30 millones en Bienes y Servicios de Consumo y un aumento de $167 millones en Servicio de la Deuda.</a:t>
            </a:r>
            <a:endParaRPr lang="es-C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7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67544" y="1268760"/>
            <a:ext cx="814828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/>
            <a:endParaRPr lang="es-MX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just"/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CL" sz="1400" dirty="0">
                <a:solidFill>
                  <a:prstClr val="black"/>
                </a:solidFill>
              </a:rPr>
              <a:t>Para el año 2018, el Ministerio del Deporte cuenta con un presupuesto aprobado de $121.767 millones, y su distribución por Subtítulos considera: un 47% para Transferencias Corrientes, 20% en Gastos en Personal, 13% Transferencias de Capital y 10% Iniciativas de Inversión. </a:t>
            </a:r>
            <a:r>
              <a:rPr lang="es-MX" sz="1400" dirty="0">
                <a:solidFill>
                  <a:prstClr val="black"/>
                </a:solidFill>
              </a:rPr>
              <a:t>En cuanto a los Servicios, los recursos  se destinan en un 90% al Instituto Nacional del Deporte (IND), 5,9% a Secretaría del Deporte y 3,7% a Fondo del Fomento Deportivo (FFD).</a:t>
            </a:r>
            <a:endParaRPr lang="es-CL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MX" sz="1400" dirty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>
              <a:solidFill>
                <a:prstClr val="black"/>
              </a:solidFill>
            </a:endParaRPr>
          </a:p>
        </p:txBody>
      </p:sp>
      <p:graphicFrame>
        <p:nvGraphicFramePr>
          <p:cNvPr id="8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0766791"/>
              </p:ext>
            </p:extLst>
          </p:nvPr>
        </p:nvGraphicFramePr>
        <p:xfrm>
          <a:off x="930940" y="3356992"/>
          <a:ext cx="357008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0833777"/>
              </p:ext>
            </p:extLst>
          </p:nvPr>
        </p:nvGraphicFramePr>
        <p:xfrm>
          <a:off x="4532592" y="3356992"/>
          <a:ext cx="38278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51" y="6055095"/>
            <a:ext cx="7791450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1 Gráfico" title="Ejecución Mensual">
            <a:extLst>
              <a:ext uri="{FF2B5EF4-FFF2-40B4-BE49-F238E27FC236}">
                <a16:creationId xmlns:a16="http://schemas.microsoft.com/office/drawing/2014/main" id="{DE9820A9-48D0-4617-9DAD-8990CFBC93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1635736"/>
              </p:ext>
            </p:extLst>
          </p:nvPr>
        </p:nvGraphicFramePr>
        <p:xfrm>
          <a:off x="528176" y="154138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28C0C141-082D-4097-A325-F3FAB2D52F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19271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2287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23479"/>
            <a:ext cx="734481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35697" y="4797152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F50A5670-90C2-45C7-974D-5E9293019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060848"/>
            <a:ext cx="7416824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9" y="795481"/>
            <a:ext cx="751479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 MINISTERIO DEL DEPORTE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90872" y="3933056"/>
            <a:ext cx="7480784" cy="43713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90872" y="2053528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CCC04A9-9BB6-4F65-BB14-E3C79DBF52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35" y="2414743"/>
            <a:ext cx="7509520" cy="1331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1523" y="5517232"/>
            <a:ext cx="7977800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9" y="786386"/>
            <a:ext cx="7860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01: SUBSECRETARÍA DEL DEPORTE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772816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DCABAAF-49FF-4621-9ADA-ADEA32813D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145" y="2189832"/>
            <a:ext cx="7916178" cy="312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45370"/>
            <a:ext cx="7905792" cy="33152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60062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26.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01:  INSTITUTO NACIONAL DE DEPORTES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395A981-B253-4215-BFE7-AD24BE4983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483" y="1284341"/>
            <a:ext cx="8129273" cy="516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628</Words>
  <Application>Microsoft Office PowerPoint</Application>
  <PresentationFormat>Presentación en pantalla (4:3)</PresentationFormat>
  <Paragraphs>49</Paragraphs>
  <Slides>10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AGOSTO 2018 PARTIDA 26: MINISTERIO DEL DEPORTE</vt:lpstr>
      <vt:lpstr>EJECUCIÓN ACUMULADA DE GASTOS A AGOSTO DE 2018  PARTIDA 26 MINISTERIO DEL DEPORTE</vt:lpstr>
      <vt:lpstr>EJECUCIÓN ACUMULADA DE GASTOS A AGOSTO DE 2018  PARTIDA 26 MINISTERIO DEL DEPORTE</vt:lpstr>
      <vt:lpstr>COMPORTAMIENTO DE LA EJCUCIÓN ACUMULADA DE GASTOS A AGOSTO 2018  PARTIDA 26 MINISTERIO DEL DEPORTE</vt:lpstr>
      <vt:lpstr>COMPORTAMIENTO DE LA EJCUCIÓN ACUMULADA DE GASTOS A AGOSTO 2018  PARTIDA 26 MINISTERIO DEL DEPORTE</vt:lpstr>
      <vt:lpstr>EJECUCIÓN ACUMULADA DE GASTOS A AGOSTO 2018  PARTIDA 26 MINISTERIO DEL DEPORTE</vt:lpstr>
      <vt:lpstr>EJECUCIÓN ACUMULADA DE GASTOS A AGOSTO 2018  PARTIDA 26 MINISTERIO DEL DEPORTE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187</cp:revision>
  <cp:lastPrinted>2016-07-14T20:27:16Z</cp:lastPrinted>
  <dcterms:created xsi:type="dcterms:W3CDTF">2016-06-23T13:38:47Z</dcterms:created>
  <dcterms:modified xsi:type="dcterms:W3CDTF">2019-01-11T13:35:32Z</dcterms:modified>
</cp:coreProperties>
</file>