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F4-4043-A855-35513FB552BA}"/>
                </c:ext>
              </c:extLst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4-4043-A855-35513FB552BA}"/>
                </c:ext>
              </c:extLst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4-4043-A855-35513FB55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F4-4043-A855-35513FB55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74912"/>
        <c:axId val="88051712"/>
        <c:axId val="0"/>
      </c:bar3DChart>
      <c:catAx>
        <c:axId val="5957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8051712"/>
        <c:crosses val="autoZero"/>
        <c:auto val="1"/>
        <c:lblAlgn val="ctr"/>
        <c:lblOffset val="100"/>
        <c:noMultiLvlLbl val="0"/>
      </c:catAx>
      <c:valAx>
        <c:axId val="8805171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74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12-4B39-9FBB-584709835E1A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12-4B39-9FBB-584709835E1A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12-4B39-9FBB-584709835E1A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12-4B39-9FBB-584709835E1A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12-4B39-9FBB-584709835E1A}"/>
                </c:ext>
              </c:extLst>
            </c:dLbl>
            <c:dLbl>
              <c:idx val="9"/>
              <c:layout>
                <c:manualLayout>
                  <c:x val="2.8576109235321692E-3"/>
                  <c:y val="2.857142857142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12-4B39-9FBB-584709835E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partida'!$W$15:$AD$15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partida'!$W$16:$AD$16</c:f>
              <c:numCache>
                <c:formatCode>0.0%</c:formatCode>
                <c:ptCount val="8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  <c:pt idx="6">
                  <c:v>7.9819725737450831E-2</c:v>
                </c:pt>
                <c:pt idx="7">
                  <c:v>7.6288894543347668E-2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12-4B39-9FBB-584709835E1A}"/>
            </c:ext>
          </c:extLst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partida'!$W$15:$AD$15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partida'!$W$17:$AD$17</c:f>
              <c:numCache>
                <c:formatCode>0.0%</c:formatCode>
                <c:ptCount val="8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  <c:pt idx="6">
                  <c:v>6.2734192744839809E-2</c:v>
                </c:pt>
                <c:pt idx="7">
                  <c:v>7.3259693739307949E-2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12-4B39-9FBB-584709835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7360"/>
        <c:axId val="40528896"/>
      </c:barChart>
      <c:catAx>
        <c:axId val="40527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28896"/>
        <c:crosses val="autoZero"/>
        <c:auto val="1"/>
        <c:lblAlgn val="ctr"/>
        <c:lblOffset val="100"/>
        <c:noMultiLvlLbl val="0"/>
      </c:catAx>
      <c:valAx>
        <c:axId val="405288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05273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88-448F-987C-07EDE35505AC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88-448F-987C-07EDE35505AC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88-448F-987C-07EDE35505AC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88-448F-987C-07EDE35505AC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88-448F-987C-07EDE35505AC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88-448F-987C-07EDE3550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partida'!$AJ$15:$AQ$15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partida'!$AJ$16:$AQ$16</c:f>
              <c:numCache>
                <c:formatCode>0.0%</c:formatCode>
                <c:ptCount val="8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  <c:pt idx="6">
                  <c:v>0.5266314444727167</c:v>
                </c:pt>
                <c:pt idx="7">
                  <c:v>0.60292033901606445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D88-448F-987C-07EDE35505AC}"/>
            </c:ext>
          </c:extLst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88-448F-987C-07EDE35505AC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88-448F-987C-07EDE35505AC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88-448F-987C-07EDE35505AC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88-448F-987C-07EDE35505AC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88-448F-987C-07EDE35505AC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88-448F-987C-07EDE35505AC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88-448F-987C-07EDE35505AC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D88-448F-987C-07EDE3550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partida'!$AJ$15:$AQ$15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partida'!$AJ$17:$AQ$17</c:f>
              <c:numCache>
                <c:formatCode>0.0%</c:formatCode>
                <c:ptCount val="8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  <c:pt idx="6">
                  <c:v>0.47917052357531414</c:v>
                </c:pt>
                <c:pt idx="7">
                  <c:v>0.55243021731462205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D88-448F-987C-07EDE3550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58080"/>
        <c:axId val="50559616"/>
      </c:lineChart>
      <c:catAx>
        <c:axId val="5055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559616"/>
        <c:crosses val="autoZero"/>
        <c:auto val="1"/>
        <c:lblAlgn val="ctr"/>
        <c:lblOffset val="100"/>
        <c:noMultiLvlLbl val="0"/>
      </c:catAx>
      <c:valAx>
        <c:axId val="50559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0558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AGOSTO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5" y="1705660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05BBD60-C02C-49D7-95B1-F64579599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72" y="2131804"/>
            <a:ext cx="7869560" cy="340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>
                <a:solidFill>
                  <a:prstClr val="black"/>
                </a:solidFill>
              </a:rPr>
              <a:t>Principales hallazgos</a:t>
            </a:r>
            <a:endParaRPr lang="es-CL" sz="1600" b="1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AGOSTO el gasto ejecutado fue de $</a:t>
            </a:r>
            <a:r>
              <a:rPr lang="es-CL" sz="1400" b="1" dirty="0">
                <a:solidFill>
                  <a:prstClr val="black"/>
                </a:solidFill>
              </a:rPr>
              <a:t>3.950 millones, equivalente a un 7,3%, inferior al 7,6% presentado en el mismo mes del año anterior y superior  a los 6,3% logrado en el mes de julio de este mismo año.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</a:t>
            </a:r>
            <a:r>
              <a:rPr lang="es-MX" sz="1400" b="1" dirty="0">
                <a:solidFill>
                  <a:prstClr val="black"/>
                </a:solidFill>
              </a:rPr>
              <a:t>, la ejecución </a:t>
            </a:r>
            <a:r>
              <a:rPr lang="es-MX" sz="1400" b="1">
                <a:solidFill>
                  <a:prstClr val="black"/>
                </a:solidFill>
              </a:rPr>
              <a:t>acumulada a </a:t>
            </a:r>
            <a:r>
              <a:rPr lang="es-MX" sz="1400" b="1" dirty="0">
                <a:solidFill>
                  <a:prstClr val="black"/>
                </a:solidFill>
              </a:rPr>
              <a:t>AGOSTO totalizó en $29.789 millones,</a:t>
            </a:r>
            <a:r>
              <a:rPr lang="es-MX" sz="1400" dirty="0">
                <a:solidFill>
                  <a:prstClr val="black"/>
                </a:solidFill>
              </a:rPr>
              <a:t> equivalente a un 55,2% de avance, inferior al  60,3%  de avance a igual período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Al mes de AGOSTO se observaron modificaciones presupuestarias que redujeron el presupuesto vigente de la Partida en $1.172 millones. Estos cambios impactaron con rebajas a los Subtítulos: Gasto en Personal en $212 millones, Bienes y Servicios de Consumo en $1.122 millones y Adquisición de Activos No Financieros en $313 millones. E incrementaron los Subtítulos Prestaciones de Seguridad Social en $332 millones y Servicio de la Deuda en $485 millones.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Por lo que, el presupuesto para esta Partida, </a:t>
            </a:r>
            <a:r>
              <a:rPr lang="es-MX" sz="1400" b="1" dirty="0">
                <a:solidFill>
                  <a:prstClr val="black"/>
                </a:solidFill>
              </a:rPr>
              <a:t>asciende a los $52.751 millones</a:t>
            </a:r>
            <a:r>
              <a:rPr lang="es-MX" sz="1400" dirty="0">
                <a:solidFill>
                  <a:prstClr val="black"/>
                </a:solidFill>
              </a:rPr>
              <a:t>, </a:t>
            </a:r>
            <a:r>
              <a:rPr lang="es-MX" sz="1400" b="1" dirty="0">
                <a:solidFill>
                  <a:prstClr val="black"/>
                </a:solidFill>
              </a:rPr>
              <a:t>con una ejecución 55,2%, respecto a la ley, y 56,5%  respecto al presupuesto vigente.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/>
              <a:t>Principales hallazgos</a:t>
            </a:r>
            <a:endParaRPr lang="es-CL" sz="1600" b="1" dirty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/>
              <a:t>Para el año 2018, el Ministerio del Medio Ambiente cuenta con un presupuesto ley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39983"/>
              </p:ext>
            </p:extLst>
          </p:nvPr>
        </p:nvGraphicFramePr>
        <p:xfrm>
          <a:off x="4644008" y="3212977"/>
          <a:ext cx="4156048" cy="28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7"/>
            <a:ext cx="3888432" cy="28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8" name="1 Gráfico" title="Ejecución Mensual">
            <a:extLst>
              <a:ext uri="{FF2B5EF4-FFF2-40B4-BE49-F238E27FC236}">
                <a16:creationId xmlns:a16="http://schemas.microsoft.com/office/drawing/2014/main" id="{BB8835D6-C917-4680-BAF9-1D3E15BDF8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3E82AB-8908-4BF5-8AC9-98AADF2F10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5483" y="4653136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4FD3298-1000-4F4B-AFB1-5D8A3FDCC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83" y="2394273"/>
            <a:ext cx="7459656" cy="215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DDA03E-944A-4602-9980-BAD46395F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2301194"/>
            <a:ext cx="7834077" cy="111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3D9B095-8D9A-4FC7-B3FC-8080DD89E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91" y="1425729"/>
            <a:ext cx="8150132" cy="490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8" y="5399328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0080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4EDECD-052D-41AF-AAE1-DFF76F717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99" y="2012533"/>
            <a:ext cx="786024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506</Words>
  <Application>Microsoft Office PowerPoint</Application>
  <PresentationFormat>Presentación en pantalla (4:3)</PresentationFormat>
  <Paragraphs>84</Paragraphs>
  <Slides>10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AGOSTO 2018 PARTIDA 25: MINISTERIO DE MEDIO AMBIENTE</vt:lpstr>
      <vt:lpstr>EJECUCIÓN PRESUPUESTARIA DE GASTOS ACUMULADA A AGOSTO DE 2018  PARTIDA 25 MINISTERIO DEL MEDIO AMBIENTE</vt:lpstr>
      <vt:lpstr>EJECUCIÓN PRESUPUESTARIA DE GASTOS ACUMULADA A AGOSTO DE 2018  PARTIDA 25 MINISTERIO DEL MEDIO AMBIENTE</vt:lpstr>
      <vt:lpstr>COMPORTAMIENTO DE LA EJECUCIÓN DE GASTOS A AGOSTO 2018  PARTIDA 25 MINISTERIO DE MEDIO AMBIENTE</vt:lpstr>
      <vt:lpstr>COMPORTAMIENTO DE LA EJECUCIÓN ACUMULADA DE GASTOS A AGOSTO 2018  PARTIDA 25 MINISTERIO DE MEDIO AMBIENTE</vt:lpstr>
      <vt:lpstr>EJECUCIÓN ACUMULADA DE GASTOS A AGOSTO 2018  PARTIDA 25 MINISTERIO DEL MEDIO AMBIENTE</vt:lpstr>
      <vt:lpstr>EJECUCIÓN ACUMULADA DE GASTOS A AGOSTO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186</cp:revision>
  <cp:lastPrinted>2016-07-14T20:27:16Z</cp:lastPrinted>
  <dcterms:created xsi:type="dcterms:W3CDTF">2016-06-23T13:38:47Z</dcterms:created>
  <dcterms:modified xsi:type="dcterms:W3CDTF">2019-01-17T17:13:11Z</dcterms:modified>
</cp:coreProperties>
</file>