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8" r:id="rId10"/>
    <p:sldId id="269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24: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ENERGÍA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octubre 2018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46876"/>
              </p:ext>
            </p:extLst>
          </p:nvPr>
        </p:nvGraphicFramePr>
        <p:xfrm>
          <a:off x="395536" y="1628800"/>
          <a:ext cx="828092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Hoja de cálculo" r:id="rId3" imgW="7858103" imgH="3372008" progId="Excel.Sheet.8">
                  <p:embed/>
                </p:oleObj>
              </mc:Choice>
              <mc:Fallback>
                <p:oleObj name="Hoja de cálculo" r:id="rId3" imgW="7858103" imgH="337200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633017"/>
              </p:ext>
            </p:extLst>
          </p:nvPr>
        </p:nvGraphicFramePr>
        <p:xfrm>
          <a:off x="395536" y="1772816"/>
          <a:ext cx="828092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Hoja de cálculo" r:id="rId3" imgW="7858103" imgH="2457529" progId="Excel.Sheet.8">
                  <p:embed/>
                </p:oleObj>
              </mc:Choice>
              <mc:Fallback>
                <p:oleObj name="Hoja de cálculo" r:id="rId3" imgW="7858103" imgH="245752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80920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43423"/>
              </p:ext>
            </p:extLst>
          </p:nvPr>
        </p:nvGraphicFramePr>
        <p:xfrm>
          <a:off x="395536" y="1726282"/>
          <a:ext cx="8280920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Hoja de cálculo" r:id="rId3" imgW="7858103" imgH="3790937" progId="Excel.Sheet.8">
                  <p:embed/>
                </p:oleObj>
              </mc:Choice>
              <mc:Fallback>
                <p:oleObj name="Hoja de cálculo" r:id="rId3" imgW="7858103" imgH="379093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26282"/>
                        <a:ext cx="8280920" cy="379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409689"/>
              </p:ext>
            </p:extLst>
          </p:nvPr>
        </p:nvGraphicFramePr>
        <p:xfrm>
          <a:off x="323528" y="1882502"/>
          <a:ext cx="8280920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Hoja de cálculo" r:id="rId3" imgW="7858103" imgH="2914768" progId="Excel.Sheet.8">
                  <p:embed/>
                </p:oleObj>
              </mc:Choice>
              <mc:Fallback>
                <p:oleObj name="Hoja de cálculo" r:id="rId3" imgW="7858103" imgH="291476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882502"/>
                        <a:ext cx="8280920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agosto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$99.233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70%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la </a:t>
            </a:r>
            <a:r>
              <a:rPr lang="es-CL" sz="14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400" dirty="0" smtClean="0">
                <a:solidFill>
                  <a:prstClr val="black"/>
                </a:solidFill>
              </a:rPr>
              <a:t>se observó que </a:t>
            </a:r>
            <a:r>
              <a:rPr lang="es-CL" sz="14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400" dirty="0" smtClean="0">
                <a:solidFill>
                  <a:prstClr val="black"/>
                </a:solidFill>
              </a:rPr>
              <a:t>Sustentable”, presentó un 90% de gasto, con $</a:t>
            </a:r>
            <a:r>
              <a:rPr lang="es-CL" sz="1400" dirty="0" smtClean="0">
                <a:solidFill>
                  <a:prstClr val="black"/>
                </a:solidFill>
              </a:rPr>
              <a:t>853 </a:t>
            </a:r>
            <a:r>
              <a:rPr lang="es-CL" sz="1400" dirty="0" smtClean="0">
                <a:solidFill>
                  <a:prstClr val="black"/>
                </a:solidFill>
              </a:rPr>
              <a:t>millones. La transferencia a la Empresa Nacional de Petróleo ejecutó un </a:t>
            </a:r>
            <a:r>
              <a:rPr lang="es-CL" sz="1400" dirty="0" smtClean="0">
                <a:solidFill>
                  <a:prstClr val="black"/>
                </a:solidFill>
              </a:rPr>
              <a:t>55% </a:t>
            </a:r>
            <a:r>
              <a:rPr lang="es-CL" sz="1400" dirty="0" smtClean="0">
                <a:solidFill>
                  <a:prstClr val="black"/>
                </a:solidFill>
              </a:rPr>
              <a:t>sus recursos con desembolsos por </a:t>
            </a:r>
            <a:r>
              <a:rPr lang="es-CL" sz="1400" dirty="0" smtClean="0">
                <a:solidFill>
                  <a:prstClr val="black"/>
                </a:solidFill>
              </a:rPr>
              <a:t>$32.499 </a:t>
            </a:r>
            <a:r>
              <a:rPr lang="es-CL" sz="1400" dirty="0" smtClean="0">
                <a:solidFill>
                  <a:prstClr val="black"/>
                </a:solidFill>
              </a:rPr>
              <a:t>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El </a:t>
            </a:r>
            <a:r>
              <a:rPr lang="es-CL" sz="1400" dirty="0">
                <a:solidFill>
                  <a:prstClr val="black"/>
                </a:solidFill>
              </a:rPr>
              <a:t>p</a:t>
            </a:r>
            <a:r>
              <a:rPr lang="es-CL" sz="1400" dirty="0" smtClean="0">
                <a:solidFill>
                  <a:prstClr val="black"/>
                </a:solidFill>
              </a:rPr>
              <a:t>rograma presupuestario “Apoyo al Desarrollo de Energías Renovables No Convencionales”, con recursos vigentes por $5.109 millones, ejecutó a </a:t>
            </a:r>
            <a:r>
              <a:rPr lang="es-CL" sz="1400" dirty="0" smtClean="0">
                <a:solidFill>
                  <a:prstClr val="black"/>
                </a:solidFill>
              </a:rPr>
              <a:t>AGOSTO, </a:t>
            </a:r>
            <a:r>
              <a:rPr lang="es-CL" sz="1400" dirty="0" smtClean="0">
                <a:solidFill>
                  <a:prstClr val="black"/>
                </a:solidFill>
              </a:rPr>
              <a:t>un </a:t>
            </a:r>
            <a:r>
              <a:rPr lang="es-CL" sz="1400" dirty="0" smtClean="0">
                <a:solidFill>
                  <a:prstClr val="black"/>
                </a:solidFill>
              </a:rPr>
              <a:t>67% </a:t>
            </a:r>
            <a:r>
              <a:rPr lang="es-CL" sz="1400" dirty="0" smtClean="0">
                <a:solidFill>
                  <a:prstClr val="black"/>
                </a:solidFill>
              </a:rPr>
              <a:t>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</a:t>
            </a:r>
            <a:r>
              <a:rPr lang="es-CL" sz="1400" dirty="0" smtClean="0">
                <a:solidFill>
                  <a:prstClr val="black"/>
                </a:solidFill>
              </a:rPr>
              <a:t>presentó un avance presupuestario de un 2%.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corriente para la </a:t>
            </a:r>
            <a:r>
              <a:rPr lang="es-CL" sz="1400" dirty="0">
                <a:solidFill>
                  <a:prstClr val="black"/>
                </a:solidFill>
              </a:rPr>
              <a:t>Aplicación Plan de Acción de Eficiencia </a:t>
            </a:r>
            <a:r>
              <a:rPr lang="es-CL" sz="1400" dirty="0" smtClean="0">
                <a:solidFill>
                  <a:prstClr val="black"/>
                </a:solidFill>
              </a:rPr>
              <a:t>Energética, con recursos aprobados por $10.098 millones, ejecutó un 81% sus recursos, con un gasto total de $7.282 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Las Iniciativas de Inversión de la Comisión Chilena de Energía Nuclear, con recursos disponibles por $964 millones, presentaron ejecución presupuestaria </a:t>
            </a:r>
            <a:r>
              <a:rPr lang="es-CL" sz="1400" dirty="0" smtClean="0">
                <a:solidFill>
                  <a:prstClr val="black"/>
                </a:solidFill>
              </a:rPr>
              <a:t>de </a:t>
            </a:r>
            <a:r>
              <a:rPr lang="es-CL" sz="1400" dirty="0" smtClean="0">
                <a:solidFill>
                  <a:prstClr val="black"/>
                </a:solidFill>
              </a:rPr>
              <a:t>un </a:t>
            </a:r>
            <a:r>
              <a:rPr lang="es-CL" sz="1400" dirty="0" smtClean="0">
                <a:solidFill>
                  <a:prstClr val="black"/>
                </a:solidFill>
              </a:rPr>
              <a:t>10%.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51050"/>
            <a:ext cx="50482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406" y="2113260"/>
            <a:ext cx="50228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88011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881865"/>
              </p:ext>
            </p:extLst>
          </p:nvPr>
        </p:nvGraphicFramePr>
        <p:xfrm>
          <a:off x="395536" y="1700808"/>
          <a:ext cx="828092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8092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4167" y="3639939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75399"/>
              </p:ext>
            </p:extLst>
          </p:nvPr>
        </p:nvGraphicFramePr>
        <p:xfrm>
          <a:off x="374167" y="1844824"/>
          <a:ext cx="8302289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Hoja de cálculo" r:id="rId4" imgW="9115313" imgH="1686004" progId="Excel.Sheet.8">
                  <p:embed/>
                </p:oleObj>
              </mc:Choice>
              <mc:Fallback>
                <p:oleObj name="Hoja de cálculo" r:id="rId4" imgW="9115313" imgH="168600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4167" y="1844824"/>
                        <a:ext cx="8302289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165304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296177"/>
              </p:ext>
            </p:extLst>
          </p:nvPr>
        </p:nvGraphicFramePr>
        <p:xfrm>
          <a:off x="395536" y="1797521"/>
          <a:ext cx="8280919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Hoja de cálculo" r:id="rId3" imgW="7762718" imgH="4295709" progId="Excel.Sheet.8">
                  <p:embed/>
                </p:oleObj>
              </mc:Choice>
              <mc:Fallback>
                <p:oleObj name="Hoja de cálculo" r:id="rId3" imgW="7762718" imgH="429570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97521"/>
                        <a:ext cx="8280919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013176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186560"/>
              </p:ext>
            </p:extLst>
          </p:nvPr>
        </p:nvGraphicFramePr>
        <p:xfrm>
          <a:off x="395536" y="1909763"/>
          <a:ext cx="8280920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Hoja de cálculo" r:id="rId3" imgW="7562984" imgH="3038567" progId="Excel.Sheet.8">
                  <p:embed/>
                </p:oleObj>
              </mc:Choice>
              <mc:Fallback>
                <p:oleObj name="Hoja de cálculo" r:id="rId3" imgW="7562984" imgH="30385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09763"/>
                        <a:ext cx="8280920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65104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53852"/>
              </p:ext>
            </p:extLst>
          </p:nvPr>
        </p:nvGraphicFramePr>
        <p:xfrm>
          <a:off x="395536" y="1673721"/>
          <a:ext cx="828092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Hoja de cálculo" r:id="rId3" imgW="8020184" imgH="2619283" progId="Excel.Sheet.8">
                  <p:embed/>
                </p:oleObj>
              </mc:Choice>
              <mc:Fallback>
                <p:oleObj name="Hoja de cálculo" r:id="rId3" imgW="8020184" imgH="261928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73721"/>
                        <a:ext cx="828092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548</Words>
  <Application>Microsoft Office PowerPoint</Application>
  <PresentationFormat>Presentación en pantalla (4:3)</PresentationFormat>
  <Paragraphs>61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 97-2003</vt:lpstr>
      <vt:lpstr>EJECUCIÓN ACUMULADA DE GASTOS PRESUPUESTARIOS AL MES DE AGOSTO DE 2018 PARTIDA 24: MINISTERIO DE ENERGÍA</vt:lpstr>
      <vt:lpstr>EJECUCIÓN ACUMULADA DE GASTOS A AGOSTO DE 2018  PARTIDA 24 MINISTERIO DE ENERGÍA</vt:lpstr>
      <vt:lpstr>Presentación de PowerPoint</vt:lpstr>
      <vt:lpstr>Presentación de PowerPoint</vt:lpstr>
      <vt:lpstr>EJECUCIÓN ACUMULADA DE GASTOS A AGOSTO DE 2018  PARTIDA 24 MINISTERIO DE ENERGÍA</vt:lpstr>
      <vt:lpstr>EJECUCIÓN ACUMULADA DE GASTOS A AGOSTO DE 2018  PARTIDA 24 RESUMEN POR CAPÍTULOS</vt:lpstr>
      <vt:lpstr>EJECUCIÓN ACUMULADA DE GASTOS A AGOSTO DE 2018  PARTIDA 24. CAPÍTULO 01. PROGRAMA 01:  SUBSECRETARÍA DE ENERGÍA</vt:lpstr>
      <vt:lpstr>EJECUCIÓN ACUMULADA DE GASTOS A AGOSTO DE 2018  PARTIDA 24. CAPÍTULO 01. PROGRAMA 03:  APOYO AL DESARROLLO DE ENERGÍAS RENOVABLES NO CONVENCIONALES</vt:lpstr>
      <vt:lpstr>EJECUCIÓN ACUMULADA DE GASTOS A AGOSTO DE 2018  PARTIDA 24. CAPÍTULO 01. PROGRAMA 04:  PROGRAMA ENERGIZACIÓN RURAL Y SOCIAL</vt:lpstr>
      <vt:lpstr>EJECUCIÓN ACUMULADA DE GASTOS A AGOSTO DE 2018  PARTIDA 24. CAPÍTULO 01. PROGRAMA 05:  PLAN DE ACCIÓN DE EFICIENCIA ENERGÉTICA</vt:lpstr>
      <vt:lpstr>EJECUCIÓN ACUMULADA DE GASTOS A AGOSTO DE 2018  PARTIDA 24. CAPÍTULO 02. PROGRAMA 01:  COMISIÓN NACIONAL DE ENERGÍA</vt:lpstr>
      <vt:lpstr>EJECUCIÓN ACUMULADA DE GASTOS A AGOSTO DE 2018  PARTIDA 24. CAPÍTULO 03. PROGRAMA 01:  COMISIÓN CHILENA DE ENERGÍA NUCLEAR</vt:lpstr>
      <vt:lpstr>EJECUCIÓN ACUMULADA DE GASTOS A AGOSTO DE 2018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 Santiago</cp:lastModifiedBy>
  <cp:revision>41</cp:revision>
  <cp:lastPrinted>2016-08-01T15:51:15Z</cp:lastPrinted>
  <dcterms:created xsi:type="dcterms:W3CDTF">2016-08-01T15:22:37Z</dcterms:created>
  <dcterms:modified xsi:type="dcterms:W3CDTF">2019-01-10T18:58:52Z</dcterms:modified>
</cp:coreProperties>
</file>