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301" r:id="rId7"/>
    <p:sldId id="264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  <p:sldId id="30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65" d="100"/>
          <a:sy n="65" d="100"/>
        </p:scale>
        <p:origin x="78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02A0E49-6F6F-4266-BE4A-092819F2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44522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555924-BC43-4AA4-B8A1-69411854D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49952"/>
              </p:ext>
            </p:extLst>
          </p:nvPr>
        </p:nvGraphicFramePr>
        <p:xfrm>
          <a:off x="628649" y="2142954"/>
          <a:ext cx="7886701" cy="315907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46155308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75270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4420005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79809551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929503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26697143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3629929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6320033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5024252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821477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80324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053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266.839.831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27.615.344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214.151.526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9556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238.788.316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-435.171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186.131.343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4876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3869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0068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111.641.242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778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498.787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752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8303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3996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719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16.762.819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0993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8832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1378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03075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0028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082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66.241.006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2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556792"/>
            <a:ext cx="382573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BFBF7A9-3ABF-433E-BF24-84578FEB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01" y="508518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6DC792-C67A-45C5-AA44-64DA2783E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566810"/>
              </p:ext>
            </p:extLst>
          </p:nvPr>
        </p:nvGraphicFramePr>
        <p:xfrm>
          <a:off x="628649" y="1913725"/>
          <a:ext cx="7886701" cy="3027444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50532177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850960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4358479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1549466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5399567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147564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9418119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0992341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814000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766604738"/>
                    </a:ext>
                  </a:extLst>
                </a:gridCol>
              </a:tblGrid>
              <a:tr h="171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75410"/>
                  </a:ext>
                </a:extLst>
              </a:tr>
              <a:tr h="274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90614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106.387.799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-435.171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74.282.458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80998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47.607.054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46.952.202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21641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871609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60223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24.454.745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23.843.466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30648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492348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302925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849.722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00207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628.459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77300"/>
                  </a:ext>
                </a:extLst>
              </a:tr>
              <a:tr h="274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504599"/>
                  </a:ext>
                </a:extLst>
              </a:tr>
              <a:tr h="141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078934"/>
                  </a:ext>
                </a:extLst>
              </a:tr>
              <a:tr h="274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52611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09754"/>
                  </a:ext>
                </a:extLst>
              </a:tr>
              <a:tr h="17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338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904885-9226-46FE-98E4-D7A686F8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06:  SISTEMA DE PROTECCIÓN INTEGRAL A LA INFANCIA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2DAA24A-271A-484F-886F-42E234D94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839373"/>
              </p:ext>
            </p:extLst>
          </p:nvPr>
        </p:nvGraphicFramePr>
        <p:xfrm>
          <a:off x="628649" y="2030785"/>
          <a:ext cx="7886701" cy="3537170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6272659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9666689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9747176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083015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9349561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091787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9132383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65890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1979549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0375427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32877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6500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36.504.819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3308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32.583.474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4789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285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1253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29.195.972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644601"/>
                  </a:ext>
                </a:extLst>
              </a:tr>
              <a:tr h="147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519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7.353.130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3384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446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736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140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346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350.548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477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97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331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873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9349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5916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760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9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1"/>
            <a:ext cx="7860248" cy="354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A6AB45-80C7-4A9F-A5EA-19017C6C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CA2667-FF36-4350-9B13-DD83CF9A3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318982"/>
              </p:ext>
            </p:extLst>
          </p:nvPr>
        </p:nvGraphicFramePr>
        <p:xfrm>
          <a:off x="755576" y="1910940"/>
          <a:ext cx="7632848" cy="4351350"/>
        </p:xfrm>
        <a:graphic>
          <a:graphicData uri="http://schemas.openxmlformats.org/drawingml/2006/table">
            <a:tbl>
              <a:tblPr/>
              <a:tblGrid>
                <a:gridCol w="265399">
                  <a:extLst>
                    <a:ext uri="{9D8B030D-6E8A-4147-A177-3AD203B41FA5}">
                      <a16:colId xmlns:a16="http://schemas.microsoft.com/office/drawing/2014/main" val="2799407271"/>
                    </a:ext>
                  </a:extLst>
                </a:gridCol>
                <a:gridCol w="265399">
                  <a:extLst>
                    <a:ext uri="{9D8B030D-6E8A-4147-A177-3AD203B41FA5}">
                      <a16:colId xmlns:a16="http://schemas.microsoft.com/office/drawing/2014/main" val="2085616024"/>
                    </a:ext>
                  </a:extLst>
                </a:gridCol>
                <a:gridCol w="265399">
                  <a:extLst>
                    <a:ext uri="{9D8B030D-6E8A-4147-A177-3AD203B41FA5}">
                      <a16:colId xmlns:a16="http://schemas.microsoft.com/office/drawing/2014/main" val="3696217137"/>
                    </a:ext>
                  </a:extLst>
                </a:gridCol>
                <a:gridCol w="2770756">
                  <a:extLst>
                    <a:ext uri="{9D8B030D-6E8A-4147-A177-3AD203B41FA5}">
                      <a16:colId xmlns:a16="http://schemas.microsoft.com/office/drawing/2014/main" val="2273126945"/>
                    </a:ext>
                  </a:extLst>
                </a:gridCol>
                <a:gridCol w="711267">
                  <a:extLst>
                    <a:ext uri="{9D8B030D-6E8A-4147-A177-3AD203B41FA5}">
                      <a16:colId xmlns:a16="http://schemas.microsoft.com/office/drawing/2014/main" val="1558196822"/>
                    </a:ext>
                  </a:extLst>
                </a:gridCol>
                <a:gridCol w="711267">
                  <a:extLst>
                    <a:ext uri="{9D8B030D-6E8A-4147-A177-3AD203B41FA5}">
                      <a16:colId xmlns:a16="http://schemas.microsoft.com/office/drawing/2014/main" val="2150997561"/>
                    </a:ext>
                  </a:extLst>
                </a:gridCol>
                <a:gridCol w="711267">
                  <a:extLst>
                    <a:ext uri="{9D8B030D-6E8A-4147-A177-3AD203B41FA5}">
                      <a16:colId xmlns:a16="http://schemas.microsoft.com/office/drawing/2014/main" val="3351257190"/>
                    </a:ext>
                  </a:extLst>
                </a:gridCol>
                <a:gridCol w="636954">
                  <a:extLst>
                    <a:ext uri="{9D8B030D-6E8A-4147-A177-3AD203B41FA5}">
                      <a16:colId xmlns:a16="http://schemas.microsoft.com/office/drawing/2014/main" val="3940806599"/>
                    </a:ext>
                  </a:extLst>
                </a:gridCol>
                <a:gridCol w="647570">
                  <a:extLst>
                    <a:ext uri="{9D8B030D-6E8A-4147-A177-3AD203B41FA5}">
                      <a16:colId xmlns:a16="http://schemas.microsoft.com/office/drawing/2014/main" val="2305526157"/>
                    </a:ext>
                  </a:extLst>
                </a:gridCol>
                <a:gridCol w="647570">
                  <a:extLst>
                    <a:ext uri="{9D8B030D-6E8A-4147-A177-3AD203B41FA5}">
                      <a16:colId xmlns:a16="http://schemas.microsoft.com/office/drawing/2014/main" val="1820424313"/>
                    </a:ext>
                  </a:extLst>
                </a:gridCol>
              </a:tblGrid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220556"/>
                  </a:ext>
                </a:extLst>
              </a:tr>
              <a:tr h="227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018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84.519.485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85.882.597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1.363.112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43.672.562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423808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15.717.060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15.615.720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-101.340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9.124.315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3477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2.416.263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2.283.557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-132.706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1.346.345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81644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10636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80569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24.769.453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24.758.544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19.159.832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0871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077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5509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24.153.853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24.142.944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19.077.649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50406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11.532.625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11.526.716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9.419.380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7367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10.780.153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10.775.153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8.805.611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63473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1.841.075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852.658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55488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963.793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-125.498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311.884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5981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33.858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5208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99247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11.511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10.338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26874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212.895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-42.994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4944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679.879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610.566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-69.313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294.917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836202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40.651.916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11.996.425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35889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39.826.335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11.646.042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30875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27.959.195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6.835.577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58174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5.513.647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3.135.793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07726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5.521.767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1.339.888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488615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831.726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334.784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500671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1726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825.581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350.383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529630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340653"/>
                  </a:ext>
                </a:extLst>
              </a:tr>
              <a:tr h="14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1.562.299 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1.562.496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156249,6%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110" marR="7110" marT="71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1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889FAC-65B0-4D30-B4DE-1165C505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661248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1ED8C0-5B26-4074-B6F8-E812F505F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76720"/>
              </p:ext>
            </p:extLst>
          </p:nvPr>
        </p:nvGraphicFramePr>
        <p:xfrm>
          <a:off x="628649" y="1868116"/>
          <a:ext cx="7886701" cy="360731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765050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1509604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505789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69189572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89786262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4847354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9572140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90201191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9305436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4535070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48083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413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8.305.018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4.007.626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2942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1.868.955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086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75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374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3.658.461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1.697.583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2510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3.630.405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1.669.527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39208"/>
                  </a:ext>
                </a:extLst>
              </a:tr>
              <a:tr h="217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05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392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48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2.251.169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1.114.161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9251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371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018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341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685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6199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74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934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402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1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28799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C0A706D-C8BC-47F8-A45C-FF9587BF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67FE42-7A43-46D1-B17D-7BD2C4597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86209"/>
              </p:ext>
            </p:extLst>
          </p:nvPr>
        </p:nvGraphicFramePr>
        <p:xfrm>
          <a:off x="628649" y="1934606"/>
          <a:ext cx="7886701" cy="4086679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27104203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70617240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824987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6032212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9061331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920229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8912807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19962819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31688962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54747191"/>
                    </a:ext>
                  </a:extLst>
                </a:gridCol>
              </a:tblGrid>
              <a:tr h="16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71418"/>
                  </a:ext>
                </a:extLst>
              </a:tr>
              <a:tr h="2701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15821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136.187.855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10.933.503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48.542.010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6199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9.758.527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-54.761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6.133.458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78314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1.446.094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-125.223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857.676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66493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27147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1409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19.326.633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67011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12.490.382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1.605.824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73529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9.066.580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35254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670.716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961069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740928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964.423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8830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203170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4.569.814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28875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788057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61035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13173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74911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946782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895272"/>
                  </a:ext>
                </a:extLst>
              </a:tr>
              <a:tr h="270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78975"/>
                  </a:ext>
                </a:extLst>
              </a:tr>
              <a:tr h="168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412.765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3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FDE14D4-2059-4443-A311-81834BE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98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40A5AB-CED3-46A2-BFD3-5EB5DE012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06659"/>
              </p:ext>
            </p:extLst>
          </p:nvPr>
        </p:nvGraphicFramePr>
        <p:xfrm>
          <a:off x="628649" y="1937808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1835677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836790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5721899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90626542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423506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422725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8001660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1537901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656043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0447857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28483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98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4997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28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7337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514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687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4127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719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19.506.940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266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14.884.236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3471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12.841.192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9890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359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1.765.708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6282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24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731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5573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1.009.818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6392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14.713.400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9733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3333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5655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97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21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A74C45-2E92-4835-98EE-B539A9AE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B749DD-444E-43E6-92AD-47A0C324B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59643"/>
              </p:ext>
            </p:extLst>
          </p:nvPr>
        </p:nvGraphicFramePr>
        <p:xfrm>
          <a:off x="611560" y="1877830"/>
          <a:ext cx="7860248" cy="4351333"/>
        </p:xfrm>
        <a:graphic>
          <a:graphicData uri="http://schemas.openxmlformats.org/drawingml/2006/table">
            <a:tbl>
              <a:tblPr/>
              <a:tblGrid>
                <a:gridCol w="273305">
                  <a:extLst>
                    <a:ext uri="{9D8B030D-6E8A-4147-A177-3AD203B41FA5}">
                      <a16:colId xmlns:a16="http://schemas.microsoft.com/office/drawing/2014/main" val="4163769102"/>
                    </a:ext>
                  </a:extLst>
                </a:gridCol>
                <a:gridCol w="273305">
                  <a:extLst>
                    <a:ext uri="{9D8B030D-6E8A-4147-A177-3AD203B41FA5}">
                      <a16:colId xmlns:a16="http://schemas.microsoft.com/office/drawing/2014/main" val="374751961"/>
                    </a:ext>
                  </a:extLst>
                </a:gridCol>
                <a:gridCol w="273305">
                  <a:extLst>
                    <a:ext uri="{9D8B030D-6E8A-4147-A177-3AD203B41FA5}">
                      <a16:colId xmlns:a16="http://schemas.microsoft.com/office/drawing/2014/main" val="813724295"/>
                    </a:ext>
                  </a:extLst>
                </a:gridCol>
                <a:gridCol w="2853304">
                  <a:extLst>
                    <a:ext uri="{9D8B030D-6E8A-4147-A177-3AD203B41FA5}">
                      <a16:colId xmlns:a16="http://schemas.microsoft.com/office/drawing/2014/main" val="213940566"/>
                    </a:ext>
                  </a:extLst>
                </a:gridCol>
                <a:gridCol w="732457">
                  <a:extLst>
                    <a:ext uri="{9D8B030D-6E8A-4147-A177-3AD203B41FA5}">
                      <a16:colId xmlns:a16="http://schemas.microsoft.com/office/drawing/2014/main" val="2103746337"/>
                    </a:ext>
                  </a:extLst>
                </a:gridCol>
                <a:gridCol w="732457">
                  <a:extLst>
                    <a:ext uri="{9D8B030D-6E8A-4147-A177-3AD203B41FA5}">
                      <a16:colId xmlns:a16="http://schemas.microsoft.com/office/drawing/2014/main" val="2901696537"/>
                    </a:ext>
                  </a:extLst>
                </a:gridCol>
                <a:gridCol w="732457">
                  <a:extLst>
                    <a:ext uri="{9D8B030D-6E8A-4147-A177-3AD203B41FA5}">
                      <a16:colId xmlns:a16="http://schemas.microsoft.com/office/drawing/2014/main" val="69999876"/>
                    </a:ext>
                  </a:extLst>
                </a:gridCol>
                <a:gridCol w="655932">
                  <a:extLst>
                    <a:ext uri="{9D8B030D-6E8A-4147-A177-3AD203B41FA5}">
                      <a16:colId xmlns:a16="http://schemas.microsoft.com/office/drawing/2014/main" val="3856302481"/>
                    </a:ext>
                  </a:extLst>
                </a:gridCol>
                <a:gridCol w="666863">
                  <a:extLst>
                    <a:ext uri="{9D8B030D-6E8A-4147-A177-3AD203B41FA5}">
                      <a16:colId xmlns:a16="http://schemas.microsoft.com/office/drawing/2014/main" val="641840691"/>
                    </a:ext>
                  </a:extLst>
                </a:gridCol>
                <a:gridCol w="666863">
                  <a:extLst>
                    <a:ext uri="{9D8B030D-6E8A-4147-A177-3AD203B41FA5}">
                      <a16:colId xmlns:a16="http://schemas.microsoft.com/office/drawing/2014/main" val="924738502"/>
                    </a:ext>
                  </a:extLst>
                </a:gridCol>
              </a:tblGrid>
              <a:tr h="157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489054"/>
                  </a:ext>
                </a:extLst>
              </a:tr>
              <a:tr h="2522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680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21.079.191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1.859.921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10.880.531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69884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4.779.567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2.831.188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634938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817.450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-85.647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324.579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97637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59620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14.021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40281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30502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14.077.019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536.595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6.332.970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33213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14.068.106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536.595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6.324.057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167557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9.204.962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603.477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2.931.975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0591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365.062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463549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90698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8433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372.063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-66.882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58537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81.367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9024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1.280.353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196003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521.413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99713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183145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42360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33675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0470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27053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807846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6.189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0182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87744"/>
                  </a:ext>
                </a:extLst>
              </a:tr>
              <a:tr h="157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7883" marR="7883" marT="7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83" marR="7883" marT="78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4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8916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23C2DB7-33DF-45F8-B5BB-1F1044D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559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01FA01-577B-4BE8-AE13-6991F1499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21770"/>
              </p:ext>
            </p:extLst>
          </p:nvPr>
        </p:nvGraphicFramePr>
        <p:xfrm>
          <a:off x="628649" y="2025364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09619813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0606351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1379924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89157326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4960957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042427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0037190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5654609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0944454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4184656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3522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4340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34.499.974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14.840.146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176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4.533.218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2.785.507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2328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0582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104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718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23.456.171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461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371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128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21.888.910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8.072.963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9067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667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886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832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7085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3.493.019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9743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7744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6256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3.308.271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1836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334.401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2423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288.984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444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7111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15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4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426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85E2E1E-4785-438E-9B4D-707ECAC0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1153" y="4437112"/>
            <a:ext cx="77992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1D9089-3EE5-495C-8901-129BB107F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289924"/>
              </p:ext>
            </p:extLst>
          </p:nvPr>
        </p:nvGraphicFramePr>
        <p:xfrm>
          <a:off x="628649" y="2147955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63700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464479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26912481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2470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203242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610498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3939100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33390676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67182076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0108002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29808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090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576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5583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653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569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82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878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1.700.760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1.508.544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965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3006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4360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7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84,7% se destina a transferencias corrientes y de capital, con una participación de un 63,7% y 21,1% respectivamente, subtítulos que al mes de AGOSTO registraron erogaciones del 72,1% y 33,5%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AGOSTO ascendió a </a:t>
            </a:r>
            <a:r>
              <a:rPr lang="es-CL" sz="1600" b="1" dirty="0"/>
              <a:t>$32.908 millones</a:t>
            </a:r>
            <a:r>
              <a:rPr lang="es-CL" sz="1600" dirty="0"/>
              <a:t>, es decir, un </a:t>
            </a:r>
            <a:r>
              <a:rPr lang="es-CL" sz="1600" b="1" dirty="0"/>
              <a:t>5,3%</a:t>
            </a:r>
            <a:r>
              <a:rPr lang="es-CL" sz="1600" dirty="0"/>
              <a:t> respecto de la ley inicial, representando un gasto menor en 2 puntos porcentuales al registrado a igual mes del año 2017.  Mientras que la ejecución acumulada al octavo mes de 2018 es superior </a:t>
            </a:r>
            <a:r>
              <a:rPr lang="es-CL" sz="1600"/>
              <a:t>en 2,2 </a:t>
            </a:r>
            <a:r>
              <a:rPr lang="es-CL" sz="1600" dirty="0"/>
              <a:t>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AGOSTO un incremento consolidado de </a:t>
            </a:r>
            <a:r>
              <a:rPr lang="es-CL" sz="1600" b="1" dirty="0"/>
              <a:t>$51.774 millones</a:t>
            </a:r>
            <a:r>
              <a:rPr lang="es-CL" sz="1600" dirty="0"/>
              <a:t>.  Afectando principalmente los gastos en “servicio de la deuda” y “prestaciones de seguridad social” que presentan aumentos de $51.938 millones y $1.491 millones respectivamente.  Asimismo, los subtítulos 22 “bienes y servicios de consumo”, 24 “transferencias corrientes” y 29 “adquisición de activos no financieros”, experimentan disminuciones por un monto de $461 millones, $1.051 millones y $250 millones respectivamente.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556792"/>
            <a:ext cx="6822518" cy="372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85AEEE-F80B-467F-BD3F-1FC3A379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5CCCE5-4E70-45B4-951C-F6062189D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448"/>
              </p:ext>
            </p:extLst>
          </p:nvPr>
        </p:nvGraphicFramePr>
        <p:xfrm>
          <a:off x="611560" y="1929352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3608415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5912614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9105714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1507543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4886915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073487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6695897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6056983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9439327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5013289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9182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377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20.856.030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10.628.481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1980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8.377.176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4.835.128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810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1.422.133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823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689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941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-1.287.277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1.907.532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9105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4.910.794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1.867.532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5660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1.867.532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5197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3575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8125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1259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4557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9590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1076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1.152.837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198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588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843.329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-95.738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9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193596,4%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743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193596,4%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383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371703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BE66F3-EF3D-48C5-85F2-E63031D52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86171"/>
              </p:ext>
            </p:extLst>
          </p:nvPr>
        </p:nvGraphicFramePr>
        <p:xfrm>
          <a:off x="636038" y="2013240"/>
          <a:ext cx="7886701" cy="157953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285279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2755078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7068425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31282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42504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221172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873191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494356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1256562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5894586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60210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27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85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618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72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020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6246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8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48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los que presentan el mayor nivel de gasto por su incidencia en la ejecución total de la Partida con un 80,2%,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68,3% y 97,1%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90% (representando a su vez el 50%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del total de gasto registrados en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$58.117 millones</a:t>
            </a:r>
            <a:r>
              <a:rPr lang="es-CL" sz="1600" dirty="0"/>
              <a:t>, $51.938 millones corresponden a deuda flotante (recursos destinados al pago de las obligaciones devengadas al 31 de diciembre de 2017) en los Programas: Subsecretaría de Servicios Sociales ($2.686 millones); Ingreso Ético Familiar ($28.051 millones); Sistema de Protección Integral a la Infancia ($3.921 millones); FOSIS ($1.563 millones); INJ ($22 millones); CONADI ($11.075 millones); SENADIS ($1.371 millones); SENAMA ($1.322 millones); y, la Subsecretaría de Evaluación Social ($1.937 millones)</a:t>
            </a:r>
            <a:r>
              <a:rPr lang="es-CL" sz="1600" b="1" i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AGOSTO alcanzaron niveles de ejecución de 81,4%, 62,9% y 41,2%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81,4%, mientras que la Corporación Nacional de Desarrollo Indígena es la que presenta la ejecución menor con un 41,2%, explicado éste último por el bajo nivel de gasto de los subtítulos 24 transparencias corrientes y 33 transferencias de capital, que alcanzan gastos de 45,4% y 27,3% respectivamente, representando a su vez el 80% del Programa.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44A9022-D71F-4B13-A5EA-A5DA15742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1953976"/>
            <a:ext cx="3902466" cy="252229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0862603-2F3F-445C-8514-5FECDE45A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295" y="1953975"/>
            <a:ext cx="3740551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340" y="45091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48542"/>
            <a:ext cx="794156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2AA6920-EFBC-4909-9F03-3D3397CB6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" y="1893304"/>
            <a:ext cx="7941568" cy="243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473138"/>
            <a:ext cx="778824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6234104-58D0-4E2E-A5F1-DF3F3FF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4653136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3E3D7CB-5F74-44AB-A721-08681EEC6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15138"/>
            <a:ext cx="7886698" cy="242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56791"/>
            <a:ext cx="7841446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DF7BA2-E744-4643-82BD-4A2B0568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01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25A239D-C2D1-43DD-98FD-06388F52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12" y="1926926"/>
            <a:ext cx="7933376" cy="371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683568" y="1556791"/>
            <a:ext cx="7913454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3901E9-5C9C-4F40-AA3C-AB47A79D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443711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593F2F1-F951-4319-AC91-46E8F39DC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67952"/>
            <a:ext cx="7913454" cy="20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3714</TotalTime>
  <Words>4934</Words>
  <Application>Microsoft Office PowerPoint</Application>
  <PresentationFormat>Presentación en pantalla (4:3)</PresentationFormat>
  <Paragraphs>2493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21:  MINISTERIO DE DESARROLLO SOCIAL</vt:lpstr>
      <vt:lpstr>EJECUCIÓN ACUMULADA DE GASTOS A AGOSTO DE 2018  PARTIDA 21 MINISTERIO DE DESARROLLO SOCIAL</vt:lpstr>
      <vt:lpstr>EJECUCIÓN ACUMULADA DE GASTOS A AGOSTO DE 2018  PARTIDA 21 MINISTERIO DE DESARROLLO SOCIAL</vt:lpstr>
      <vt:lpstr>EJECUCIÓN ACUMULADA DE GASTOS A AGOSTO DE 2018  PARTIDA 21 MINISTERIO DE DESARROLLO SOCIAL</vt:lpstr>
      <vt:lpstr>Presentación de PowerPoint</vt:lpstr>
      <vt:lpstr>EJECUCIÓN ACUMULADA DE GASTOS A AGOSTO DE 2018  PARTIDA 21 MINISTERIO DE DESARROLLO SOCIAL</vt:lpstr>
      <vt:lpstr>EJECUCIÓN ACUMULADA DE GASTOS A AGOSTO DE 2018  PARTIDA 2I RESUMEN POR CAPÍTULOS</vt:lpstr>
      <vt:lpstr>EJECUCIÓN ACUMULADA DE GASTOS A AGOSTO DE 2018  PARTIDA 21. CAPÍTULO 01. PROGRAMA 01:  SUBSECRETARÍA DE SERVICIOS SOCIALES</vt:lpstr>
      <vt:lpstr>EJECUCIÓN ACUMULADA DE GASTOS A AGOSTO DE 2018  PARTIDA 21. CAPÍTULO 01. PROGRAMA 01:  SUBSECRETARÍA DE SERVICIOS SOCIALES</vt:lpstr>
      <vt:lpstr>EJECUCIÓN ACUMULADA DE GASTOS A AGOSTO DE 2018  PARTIDA 21. CAPÍTULO 01. PROGRAMA 05:  INGRESO ÉTICO FAMILIAR Y SISTEMA CHILE SOLIDARIO</vt:lpstr>
      <vt:lpstr>EJECUCIÓN ACUMULADA DE GASTOS A AGOSTO DE 2018  PARTIDA 21. CAPÍTULO 01. PROGRAMA 05:  INGRESO ÉTICO FAMILIAR Y SISTEMA CHILE SOLIDARIO</vt:lpstr>
      <vt:lpstr>EJECUCIÓN ACUMULADA DE GASTOS A AGOSTO DE 2018  PARTIDA 21. CAPÍTULO 01. PROGRAMA 06:  SISTEMA DE PROTECCIÓN INTEGRAL A LA INFANCIA</vt:lpstr>
      <vt:lpstr>EJECUCIÓN ACUMULADA DE GASTOS A AGOSTO DE 2018  PARTIDA 21. CAPÍTULO 02. PROGRAMA 01:  FONDO DE SOLIDARIDAD E INVERSIÓN SOCIAL</vt:lpstr>
      <vt:lpstr>EJECUCIÓN ACUMULADA DE GASTOS A AGOSTO DE 2018  PARTIDA 21. CAPÍTULO 05. PROGRAMA 01:  INSTITUTO NACIONAL DE LA JUVENTUD</vt:lpstr>
      <vt:lpstr>EJECUCIÓN ACUMULADA DE GASTOS A AGOSTO DE 2018  PARTIDA 21. CAPÍTULO 06. PROGRAMA 01:  CORPORACIÓN NACIONAL DE DESARROLLO INDÍGENA</vt:lpstr>
      <vt:lpstr>EJECUCIÓN ACUMULADA DE GASTOS A AGOSTO DE 2018  PARTIDA 21. CAPÍTULO 06. PROGRAMA 01:  CORPORACIÓN NACIONAL DE DESARROLLO INDÍGENA</vt:lpstr>
      <vt:lpstr>EJECUCIÓN ACUMULADA DE GASTOS A AGOSTO DE 2018  PARTIDA 21. CAPÍTULO 07. PROGRAMA 01:  SERVICIO NACIONAL DE LA DISCAPACIDAD</vt:lpstr>
      <vt:lpstr>EJECUCIÓN ACUMULADA DE GASTOS A AGOSTO DE 2018  PARTIDA 21. CAPÍTULO 08. PROGRAMA 01:  SERVICIO NACIONAL DEL ADULTO MAYOR</vt:lpstr>
      <vt:lpstr>EJECUCIÓN ACUMULADA DE GASTOS A AGOSTO DE 2018  PARTIDA 21. CAPÍTULO 08. PROGRAMA 01:  SERVICIO NACIONAL DEL ADULTO MAYOR</vt:lpstr>
      <vt:lpstr>EJECUCIÓN ACUMULADA DE GASTOS A AGOSTO DE 2018  PARTIDA 21. CAPÍTULO 09. PROGRAMA 01:  SUBSECRETARÍA DE EVALUACIÓN SOCIAL</vt:lpstr>
      <vt:lpstr>EJECUCIÓN ACUMULADA DE GASTOS A AGOSTO DE 2018  PARTIDA 21. CAPÍTULO 10. PROGRAMA 01:  SUBSECRETARÍA DE LA NIÑEZ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200</cp:revision>
  <cp:lastPrinted>2017-06-15T16:55:12Z</cp:lastPrinted>
  <dcterms:created xsi:type="dcterms:W3CDTF">2016-06-23T13:38:47Z</dcterms:created>
  <dcterms:modified xsi:type="dcterms:W3CDTF">2019-01-08T18:37:32Z</dcterms:modified>
</cp:coreProperties>
</file>