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267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Partida'!$W$17:$AD$17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Partida'!$W$18:$AD$18</c:f>
              <c:numCache>
                <c:formatCode>0.0%</c:formatCode>
                <c:ptCount val="8"/>
                <c:pt idx="0">
                  <c:v>5.4053771360343728E-2</c:v>
                </c:pt>
                <c:pt idx="1">
                  <c:v>4.7572562393463642E-2</c:v>
                </c:pt>
                <c:pt idx="2">
                  <c:v>7.9598412084879375E-2</c:v>
                </c:pt>
                <c:pt idx="3">
                  <c:v>3.4096416524870506E-2</c:v>
                </c:pt>
                <c:pt idx="4">
                  <c:v>5.3839657842262849E-2</c:v>
                </c:pt>
                <c:pt idx="5">
                  <c:v>7.5179340285387891E-2</c:v>
                </c:pt>
                <c:pt idx="6">
                  <c:v>6.9134375139132495E-2</c:v>
                </c:pt>
                <c:pt idx="7">
                  <c:v>0.38090887764948705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9A-44DE-BE8A-E7CFEA25E17A}"/>
            </c:ext>
          </c:extLst>
        </c:ser>
        <c:ser>
          <c:idx val="1"/>
          <c:order val="1"/>
          <c:tx>
            <c:strRef>
              <c:f>'Resumen Partida'!$V$19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Partida'!$W$17:$AD$17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Partida'!$W$19:$AD$19</c:f>
              <c:numCache>
                <c:formatCode>0.0%</c:formatCode>
                <c:ptCount val="8"/>
                <c:pt idx="0">
                  <c:v>4.6460314309190343E-2</c:v>
                </c:pt>
                <c:pt idx="1">
                  <c:v>4.8009099803374554E-2</c:v>
                </c:pt>
                <c:pt idx="2">
                  <c:v>6.7944961299352499E-2</c:v>
                </c:pt>
                <c:pt idx="3">
                  <c:v>5.1301051668633739E-2</c:v>
                </c:pt>
                <c:pt idx="4">
                  <c:v>0.25881825733591923</c:v>
                </c:pt>
                <c:pt idx="5">
                  <c:v>7.3419480912386398E-2</c:v>
                </c:pt>
                <c:pt idx="6">
                  <c:v>5.7115985881946857E-2</c:v>
                </c:pt>
                <c:pt idx="7">
                  <c:v>6.7630379749953853E-2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9A-44DE-BE8A-E7CFEA25E1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61013376"/>
        <c:axId val="101123200"/>
      </c:barChart>
      <c:catAx>
        <c:axId val="6101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1123200"/>
        <c:crosses val="autoZero"/>
        <c:auto val="1"/>
        <c:lblAlgn val="ctr"/>
        <c:lblOffset val="100"/>
        <c:noMultiLvlLbl val="0"/>
      </c:catAx>
      <c:valAx>
        <c:axId val="10112320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crossAx val="610133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/>
              <a:t>Ejecución Acumulada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2777777777777778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EE-4836-AAF7-21BF1548A94C}"/>
                </c:ext>
              </c:extLst>
            </c:dLbl>
            <c:dLbl>
              <c:idx val="1"/>
              <c:layout>
                <c:manualLayout>
                  <c:x val="-0.1333333333333333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EE-4836-AAF7-21BF1548A9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Partida'!$AJ$17:$AQ$17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Partida'!$AJ$18:$AQ$18</c:f>
              <c:numCache>
                <c:formatCode>0.0%</c:formatCode>
                <c:ptCount val="8"/>
                <c:pt idx="0">
                  <c:v>5.4053771360343728E-2</c:v>
                </c:pt>
                <c:pt idx="1">
                  <c:v>0.10162633375380738</c:v>
                </c:pt>
                <c:pt idx="2">
                  <c:v>0.18122474583868675</c:v>
                </c:pt>
                <c:pt idx="3">
                  <c:v>0.21532116236355725</c:v>
                </c:pt>
                <c:pt idx="4">
                  <c:v>0.26916082020582011</c:v>
                </c:pt>
                <c:pt idx="5">
                  <c:v>0.34434016049120797</c:v>
                </c:pt>
                <c:pt idx="6">
                  <c:v>0.41347453563034048</c:v>
                </c:pt>
                <c:pt idx="7">
                  <c:v>0.79438341327982753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EE-4836-AAF7-21BF1548A94C}"/>
            </c:ext>
          </c:extLst>
        </c:ser>
        <c:ser>
          <c:idx val="1"/>
          <c:order val="1"/>
          <c:tx>
            <c:strRef>
              <c:f>'Resumen Partida'!$AI$19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Partida'!$AJ$17:$AQ$17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Partida'!$AJ$19:$AQ$19</c:f>
              <c:numCache>
                <c:formatCode>0.0%</c:formatCode>
                <c:ptCount val="8"/>
                <c:pt idx="0">
                  <c:v>4.6460314309190343E-2</c:v>
                </c:pt>
                <c:pt idx="1">
                  <c:v>9.4469414112564903E-2</c:v>
                </c:pt>
                <c:pt idx="2">
                  <c:v>0.16241437541191742</c:v>
                </c:pt>
                <c:pt idx="3">
                  <c:v>0.21371542708055113</c:v>
                </c:pt>
                <c:pt idx="4">
                  <c:v>0.47253368441647037</c:v>
                </c:pt>
                <c:pt idx="5">
                  <c:v>0.54595316532885674</c:v>
                </c:pt>
                <c:pt idx="6">
                  <c:v>0.60306915121080362</c:v>
                </c:pt>
                <c:pt idx="7">
                  <c:v>0.67069953096075752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DEE-4836-AAF7-21BF1548A9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70272"/>
        <c:axId val="40872192"/>
      </c:lineChart>
      <c:catAx>
        <c:axId val="40870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0872192"/>
        <c:crosses val="autoZero"/>
        <c:auto val="1"/>
        <c:lblAlgn val="ctr"/>
        <c:lblOffset val="100"/>
        <c:noMultiLvlLbl val="0"/>
      </c:catAx>
      <c:valAx>
        <c:axId val="4087219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408702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192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AGOSTO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AGOSTO, la ejecución del Ministerio fue de </a:t>
            </a:r>
            <a:r>
              <a:rPr lang="es-CL" sz="1600" b="1" dirty="0"/>
              <a:t>$1.976 millones</a:t>
            </a:r>
            <a:r>
              <a:rPr lang="es-CL" sz="1600" dirty="0"/>
              <a:t>, equivalente a un gasto de 6,8</a:t>
            </a:r>
            <a:r>
              <a:rPr lang="es-CL" sz="1600" b="1" dirty="0"/>
              <a:t>%</a:t>
            </a:r>
            <a:r>
              <a:rPr lang="es-CL" sz="1600" dirty="0"/>
              <a:t> respecto de la ley inicial e inferior a la ejecución del mismo mes del año anterior (38,1%).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Con ello, la ejecución acumulada al mes de AGOSTO de la Partida Ministerio Secretaría  General de Gobierno totaliza </a:t>
            </a:r>
            <a:r>
              <a:rPr lang="es-CL" sz="1600" b="1" dirty="0"/>
              <a:t>$19.601 millones, equivalente a un 67,1%</a:t>
            </a:r>
            <a:r>
              <a:rPr lang="es-CL" sz="1600" dirty="0"/>
              <a:t> respecto de la ley inicial,  inferior 79,4% obtenido al mismo período del año 2017.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/>
              <a:t>Respecto de las modificaciones presupuestarias, durante el mes de AGOSTO se observó una rebaja de $52 millones en Adquisición de Activos No Financieros, $548 millones en Bienes y Servicios de Consumo y 154 millones en Personal. Estas rebajas se adicionan a las efectuadas en los meses anteriores, además de los incrementos en Prestaciones de Seguridad Social por $24 millones y Servicio de la Deuda por $6.431 millones del programa CNTV, su avance es de </a:t>
            </a:r>
            <a:r>
              <a:rPr lang="es-MX" sz="1600" b="1" dirty="0"/>
              <a:t>97,6% alcanzando los $6.610 millones</a:t>
            </a:r>
            <a:r>
              <a:rPr lang="es-MX" sz="16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/>
              <a:t>En consecuencia, el total de modificaciones presupuestarias sufridas por la Partida al mes de AGOSTO totaliza </a:t>
            </a:r>
            <a:r>
              <a:rPr lang="es-MX" sz="1600" b="1" dirty="0"/>
              <a:t>$5.707 millones</a:t>
            </a:r>
            <a:r>
              <a:rPr lang="es-MX" sz="1600" dirty="0"/>
              <a:t>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21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1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600" y="4869160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F80569-287C-486E-A68F-704A9C988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181983"/>
            <a:ext cx="8032378" cy="249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8988BAD-56D6-42B0-9D21-203C1E335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004" y="2996952"/>
            <a:ext cx="7874444" cy="99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0F59254-0DBE-48FD-BA78-FCDA73802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965" y="1772816"/>
            <a:ext cx="7803715" cy="441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9FC5D2C-093B-407A-BBCB-42A30EAAE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457" y="2058860"/>
            <a:ext cx="7666951" cy="350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2654</TotalTime>
  <Words>378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2018 PARTIDA 20: MINISTERIO SECRETARÍA GENERAL DE GOBIERNO</vt:lpstr>
      <vt:lpstr>EJECUCIÓN ACUMULADA DE GASTOS A AGOSTO DE 2018  PARTIDA 20 MINISTERIO SECRETARÍA GENERAL DE GOBIERNO</vt:lpstr>
      <vt:lpstr>COMPORTAMIENTO DE LA EJECUCIÓN MENSUAL DE GASTOS A AGOSTO DE 2018  PARTIDA 20 MINISTERIO SECRETARÍA GENERAL DE GOBIERNO</vt:lpstr>
      <vt:lpstr>COMPORTAMIENTO DE LA EJECUCIÓN MENSUAL DE GASTOS A AGOSTO DE 2018  PARTIDA 20 MINISTERIO SECRETARÍA GENERAL DE GOBIERNO</vt:lpstr>
      <vt:lpstr>EJECUCIÓN ACUMULADA  DE GASTOS A AGOSTO DE 2018  PARTIDA 20 MINISTERIO SECRETARÍA GENERAL DE GOBIERNO</vt:lpstr>
      <vt:lpstr>EJECUCIÓN ACUMULADA DE GASTOS A AGOSTO DE 2018  PARTRIDA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168</cp:revision>
  <cp:lastPrinted>2016-10-11T11:56:42Z</cp:lastPrinted>
  <dcterms:created xsi:type="dcterms:W3CDTF">2016-06-23T13:38:47Z</dcterms:created>
  <dcterms:modified xsi:type="dcterms:W3CDTF">2019-01-17T17:08:45Z</dcterms:modified>
</cp:coreProperties>
</file>