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9"/>
  </p:notesMasterIdLst>
  <p:handoutMasterIdLst>
    <p:handoutMasterId r:id="rId30"/>
  </p:handoutMasterIdLst>
  <p:sldIdLst>
    <p:sldId id="256" r:id="rId3"/>
    <p:sldId id="298" r:id="rId4"/>
    <p:sldId id="300" r:id="rId5"/>
    <p:sldId id="301" r:id="rId6"/>
    <p:sldId id="264" r:id="rId7"/>
    <p:sldId id="263" r:id="rId8"/>
    <p:sldId id="265" r:id="rId9"/>
    <p:sldId id="304" r:id="rId10"/>
    <p:sldId id="269" r:id="rId11"/>
    <p:sldId id="271" r:id="rId12"/>
    <p:sldId id="273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4" d="100"/>
          <a:sy n="74" d="100"/>
        </p:scale>
        <p:origin x="72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1800" b="1" dirty="0">
                <a:latin typeface="+mn-lt"/>
              </a:rPr>
              <a:t>MINISTERIO DEL VIVIENDA Y URBANISMO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04: RECUPERACIÓN DE BARRIOS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65F7927-4C56-4A47-B4BE-1EC321B130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199" y="1903298"/>
            <a:ext cx="7829076" cy="177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02. PROGRAMA 01: PARQUE METROPOLITANO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9A60E34-2DED-4F51-BEE6-C71BE19FC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786" y="1953505"/>
            <a:ext cx="7932256" cy="306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21. PROGRAMA 01: SERVIU I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1033BE0-79D4-4EFE-B229-81E29A15B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927196"/>
            <a:ext cx="7776864" cy="435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22. PROGRAMA 01: SERVIU II REGIÓN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AB6E194-7815-429D-B298-896BE939E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76" y="1803240"/>
            <a:ext cx="8014028" cy="44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23. PROGRAMA 01: SERVIU III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25CB3FE-B0EA-413B-961F-2A40FE8515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02" y="1844824"/>
            <a:ext cx="7984795" cy="435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672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24. PROGRAMA 01: SERVIU IV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1F845BB-017C-4CDC-9738-E24126EB9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74" y="1899591"/>
            <a:ext cx="8087650" cy="435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821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25. PROGRAMA 01: SERVIU V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883B9CF-F6A5-4206-9532-670045F05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76" y="1800638"/>
            <a:ext cx="8087648" cy="445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19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26. PROGRAMA 01: SERVIU VI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ED9CB55-92CB-465F-A40C-D03DCA576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084" y="1754311"/>
            <a:ext cx="8041831" cy="452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004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27. PROGRAMA 01: SERVIU VII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733C266-0F84-4543-BCAA-D5B2B1098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868" y="1826880"/>
            <a:ext cx="8004264" cy="445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72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28. PROGRAMA 01: SERVIU VIII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EE359FA-ABF0-4B8B-B963-10B8B22A50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76" y="1761430"/>
            <a:ext cx="7968998" cy="45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1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contempla un presupuesto aprobado de </a:t>
            </a:r>
            <a:r>
              <a:rPr lang="es-CL" sz="1600" b="1" dirty="0">
                <a:latin typeface="+mn-lt"/>
              </a:rPr>
              <a:t>$2.517.900 millones</a:t>
            </a:r>
            <a:r>
              <a:rPr lang="es-CL" sz="1600" dirty="0">
                <a:latin typeface="+mn-lt"/>
              </a:rPr>
              <a:t>, de los cuales un 52% se destina a transferencias de capital, un 24% a préstamos y 18% a iniciativas de inversión, </a:t>
            </a:r>
            <a:r>
              <a:rPr lang="es-CL" sz="1600" dirty="0"/>
              <a:t>respectivamente, subtítulos que al mes de AGOSTO registraron erogaciones del 75,4% , 59,7% y 45,7% respectivamente sobre el presupuesto vigente.</a:t>
            </a:r>
            <a:endParaRPr lang="es-CL" sz="1600" dirty="0">
              <a:latin typeface="+mn-lt"/>
            </a:endParaRP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AGOSTO ascendió a </a:t>
            </a:r>
            <a:r>
              <a:rPr lang="es-CL" sz="1600" b="1" dirty="0">
                <a:latin typeface="+mn-lt"/>
              </a:rPr>
              <a:t>$210.743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8,4%</a:t>
            </a:r>
            <a:r>
              <a:rPr lang="es-CL" sz="1600" dirty="0">
                <a:latin typeface="+mn-lt"/>
              </a:rPr>
              <a:t> respecto de la ley inicial, representando un </a:t>
            </a:r>
            <a:r>
              <a:rPr lang="es-CL" sz="1600">
                <a:latin typeface="+mn-lt"/>
              </a:rPr>
              <a:t>gasto menor </a:t>
            </a:r>
            <a:r>
              <a:rPr lang="es-CL" sz="1600" dirty="0">
                <a:latin typeface="+mn-lt"/>
              </a:rPr>
              <a:t>en  0,9 puntos porcentuales al registrado a igual mes del año 2017.  La ejecución acumulada </a:t>
            </a:r>
            <a:r>
              <a:rPr lang="es-CL" sz="1600" dirty="0"/>
              <a:t>al octavo mes de 2018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$1.664.001 millones</a:t>
            </a:r>
            <a:r>
              <a:rPr lang="es-CL" sz="1600" dirty="0">
                <a:latin typeface="+mn-lt"/>
              </a:rPr>
              <a:t>, </a:t>
            </a:r>
            <a:r>
              <a:rPr lang="es-CL" sz="1600" dirty="0"/>
              <a:t>es inferior en 1,8 puntos porcentuales a igual periodo del ejercicio anterior.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AGOSTO un aumento consolidado del </a:t>
            </a:r>
            <a:r>
              <a:rPr lang="es-CL" sz="1600" b="1" dirty="0"/>
              <a:t>$13.783 millones</a:t>
            </a:r>
            <a:r>
              <a:rPr lang="es-CL" sz="1600" dirty="0"/>
              <a:t>.  Lo que se traduce en incrementos en la mayoría de sus subtítulos, destacando por su monto el subtítulo 23 “prestaciones de seguridad social”, con $8.087 millones derivados de la aplicación de la Ley de Incentivo al Retiro.  A su vez, “gatos en personal” y “bienes y servicios de consumo” presentan las mayores reducciones en su presupuesto con un </a:t>
            </a:r>
            <a:r>
              <a:rPr lang="es-CL" sz="1600" b="1" dirty="0"/>
              <a:t>2,2%</a:t>
            </a:r>
            <a:r>
              <a:rPr lang="es-CL" sz="1600" dirty="0"/>
              <a:t> ($2.984 millones) y </a:t>
            </a:r>
            <a:r>
              <a:rPr lang="es-CL" sz="1600" b="1" dirty="0"/>
              <a:t>8,8% </a:t>
            </a:r>
            <a:r>
              <a:rPr lang="es-CL" sz="1600" dirty="0"/>
              <a:t>($2.039 millones), derivado del ajuste a la aplicación de la Ley de Incentivo al Retiro.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29. PROGRAMA 01: SERVIU IX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DE114C6-3842-420A-AAA5-7A057BB02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64" y="1796256"/>
            <a:ext cx="7848872" cy="456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856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30. PROGRAMA 01: SERVIU X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703E5A7-2F3A-42C1-92B3-0ED427685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92" y="1764797"/>
            <a:ext cx="7848872" cy="453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655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31. PROGRAMA 01: SERVIU XI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202C4C8-FB5D-4724-A379-1B48372F7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80" y="1795482"/>
            <a:ext cx="8087650" cy="454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3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32. PROGRAMA 01: SERVIU XII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FFA905A-79D9-4A55-BA9A-5FE580269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524" y="1772320"/>
            <a:ext cx="7994951" cy="450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598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33. PROGRAMA 01: SERVIU REGIÓN METROPOLITANA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A9886D4-F93C-4033-B0B7-4AB5A47A23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838" y="1755252"/>
            <a:ext cx="8025986" cy="452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92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34. PROGRAMA 01: SERVIU XIV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43D57AD-37BF-4D2B-AAEA-4CC7DEAA9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755301"/>
            <a:ext cx="7920880" cy="452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715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35. PROGRAMA 01: SERVIU XV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B6F2082-F6BF-4191-AAF3-F119C3603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08600"/>
            <a:ext cx="7920880" cy="453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0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41%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Subsecretaría de Vivienda y Urbanismo </a:t>
            </a:r>
            <a:r>
              <a:rPr lang="es-CL" sz="1600" dirty="0"/>
              <a:t>y </a:t>
            </a:r>
            <a:r>
              <a:rPr lang="es-CL" sz="1600" b="1" dirty="0"/>
              <a:t>los SERVIU de las regiones del Biobío y Metropolitana de Santiago </a:t>
            </a:r>
            <a:r>
              <a:rPr lang="es-CL" sz="1600" dirty="0"/>
              <a:t>(que representan a su vez el 8%, 13% y 20% respectivamente), los que al mes de AGOSTO alcanzaron niveles de ejecución de </a:t>
            </a:r>
            <a:r>
              <a:rPr lang="es-CL" sz="1600" b="1" dirty="0"/>
              <a:t>69,1%, 73,2% y 73,7% respectivamente</a:t>
            </a:r>
            <a:r>
              <a:rPr lang="es-CL" sz="1600" dirty="0"/>
              <a:t>, todos calculados respecto al presupuesto vigente.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Las mayores tasas de gastos se registraron en </a:t>
            </a:r>
            <a:r>
              <a:rPr lang="es-CL" sz="1600" b="1" dirty="0"/>
              <a:t>los SERVIU de las regiones de los Lagos (77,8%) y Metropolitana de Santiago (73,7%)</a:t>
            </a:r>
            <a:r>
              <a:rPr lang="es-CL" sz="1600" dirty="0"/>
              <a:t>.  Mientras que </a:t>
            </a:r>
            <a:r>
              <a:rPr lang="es-CL" sz="1600" b="1" dirty="0"/>
              <a:t>el Programa Recuperación de Barrios </a:t>
            </a:r>
            <a:r>
              <a:rPr lang="es-CL" sz="1600" dirty="0"/>
              <a:t>es el que presenta la </a:t>
            </a:r>
            <a:r>
              <a:rPr lang="es-CL" sz="1600" b="1" dirty="0"/>
              <a:t>menor ejecución, con un gasto de 34%</a:t>
            </a:r>
            <a:r>
              <a:rPr lang="es-CL" sz="1600" dirty="0"/>
              <a:t>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Respecto a las disminuciones, los Programas que experimentaron las mayores rebajas fueron:</a:t>
            </a:r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r>
              <a:rPr lang="es-CL" sz="1600" dirty="0"/>
              <a:t>	Serviu RM, con $50.620 millones, afectando principalmente el subtítulo 32 “préstamos”.</a:t>
            </a:r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r>
              <a:rPr lang="es-CL" sz="1600" dirty="0"/>
              <a:t> 	Serviu IV, con $7.787 millones, afectando principalmente el subtítulo 32 “préstamos”.</a:t>
            </a:r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r>
              <a:rPr lang="es-CL" sz="1600" dirty="0"/>
              <a:t> 	Serviu III, con $3.454 millones, afectando principalmente el subtítulo 31 “iniciativas de inversión”.</a:t>
            </a:r>
          </a:p>
          <a:p>
            <a:pPr marL="800100" lvl="1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endParaRPr lang="es-CL" sz="1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DBF4558-4E61-4B66-A6AF-F11AE0E53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305" y="2122687"/>
            <a:ext cx="4031699" cy="2520282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0E60C40A-EC04-42D5-858E-9A778FE2A5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2122686"/>
            <a:ext cx="3956647" cy="252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27EED34-34AF-4776-9989-BD1016A57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003364"/>
            <a:ext cx="7928128" cy="263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RESUMEN POR CAPÍTULOS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B6EAB65-BB4A-4F8E-89C7-C0FE283943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14" y="1721376"/>
            <a:ext cx="8087643" cy="392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9A7EA08-0853-47D5-A4F5-F2576A2BB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4" y="1772816"/>
            <a:ext cx="8229600" cy="412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487741E-6479-49E8-91FB-4FEBDDE09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337" y="1844824"/>
            <a:ext cx="8086599" cy="435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02: CAMPAMENTO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7E71E65-CF12-47FE-8323-6B1E20AF3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156" y="1881261"/>
            <a:ext cx="7861276" cy="223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3810</TotalTime>
  <Words>767</Words>
  <Application>Microsoft Office PowerPoint</Application>
  <PresentationFormat>Presentación en pantalla (4:3)</PresentationFormat>
  <Paragraphs>88</Paragraphs>
  <Slides>26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4" baseType="lpstr">
      <vt:lpstr>Andalus</vt:lpstr>
      <vt:lpstr>Arial</vt:lpstr>
      <vt:lpstr>Calibri</vt:lpstr>
      <vt:lpstr>Times New Roman</vt:lpstr>
      <vt:lpstr>Wingdings</vt:lpstr>
      <vt:lpstr>1_Tema de Office</vt:lpstr>
      <vt:lpstr>Tema de Office</vt:lpstr>
      <vt:lpstr>Imagen de mapa de bits</vt:lpstr>
      <vt:lpstr>EJECUCIÓN ACUMULADA DE GASTOS PRESUPUESTARIOS AL MES DE AGOSTO DE 2018 PARTIDA 18: MINISTERIO DEL VIVIENDA Y URBANISMO</vt:lpstr>
      <vt:lpstr>EJECUCIÓN ACUMULADA DE GASTOS A AGOSTO DE 2018  PARTIDA 18 MINISTERIO DE VIVIENDA Y URBANISMO</vt:lpstr>
      <vt:lpstr>EJECUCIÓN ACUMULADA DE GASTOS A AGOSTO DE 2018  PARTIDA 18 MINISTERIO DE VIVIENDA Y URBANISMO</vt:lpstr>
      <vt:lpstr>Presentación de PowerPoint</vt:lpstr>
      <vt:lpstr>EJECUCIÓN ACUMULADA DE GASTOS A AGOSTO DE 2018  PARTIDA 18 MINISTERIO DE VIVIENDA Y URBANISMO</vt:lpstr>
      <vt:lpstr>EJECUCIÓN ACUMULADA DE GASTOS A AGOSTO DE 2018  PARTIDA 18 RESUMEN POR CAPÍTULOS</vt:lpstr>
      <vt:lpstr>EJECUCIÓN ACUMULADA DE GASTOS A AGOSTO DE 2018  PARTIDA 18. CAPÍTULO 01. PROGRAMA 01: SUBSECRETARÍA DE VIVIENDA Y URBANISMO</vt:lpstr>
      <vt:lpstr>EJECUCIÓN ACUMULADA DE GASTOS A AGOSTO DE 2018  PARTIDA 18. CAPÍTULO 01. PROGRAMA 01: SUBSECRETARÍA DE VIVIENDA Y URBANISMO</vt:lpstr>
      <vt:lpstr>EJECUCIÓN ACUMULADA DE GASTOS A AGOSTO DE 2018  PARTIDA 18. CAPÍTULO 01. PROGRAMA 02: CAMPAMENTO</vt:lpstr>
      <vt:lpstr>EJECUCIÓN ACUMULADA DE GASTOS A AGOSTO DE 2018  PARTIDA 18. CAPÍTULO 01. PROGRAMA 04: RECUPERACIÓN DE BARRIOS</vt:lpstr>
      <vt:lpstr>EJECUCIÓN ACUMULADA DE GASTOS A AGOSTO DE 2018  PARTIDA 18. CAPÍTULO 02. PROGRAMA 01: PARQUE METROPOLITANO</vt:lpstr>
      <vt:lpstr>EJECUCIÓN ACUMULADA DE GASTOS A AGOSTO DE 2018  PARTIDA 18. CAPÍTULO 21. PROGRAMA 01: SERVIU I REGIÓN</vt:lpstr>
      <vt:lpstr>EJECUCIÓN ACUMULADA DE GASTOS A AGOSTO DE 2018  PARTIDA 18. CAPÍTULO 22. PROGRAMA 01: SERVIU II REGIÓN</vt:lpstr>
      <vt:lpstr>EJECUCIÓN ACUMULADA DE GASTOS A AGOSTO DE 2018  PARTIDA 18. CAPÍTULO 23. PROGRAMA 01: SERVIU III REGIÓN</vt:lpstr>
      <vt:lpstr>EJECUCIÓN ACUMULADA DE GASTOS A AGOSTO DE 2018  PARTIDA 18. CAPÍTULO 24. PROGRAMA 01: SERVIU IV REGIÓN</vt:lpstr>
      <vt:lpstr>EJECUCIÓN ACUMULADA DE GASTOS A AGOSTO DE 2018  PARTIDA 18. CAPÍTULO 25. PROGRAMA 01: SERVIU V REGIÓN</vt:lpstr>
      <vt:lpstr>EJECUCIÓN ACUMULADA DE GASTOS A AGOSTO DE 2018  PARTIDA 18. CAPÍTULO 26. PROGRAMA 01: SERVIU VI REGIÓN</vt:lpstr>
      <vt:lpstr>EJECUCIÓN ACUMULADA DE GASTOS A AGOSTO DE 2018  PARTIDA 18. CAPÍTULO 27. PROGRAMA 01: SERVIU VII REGIÓN</vt:lpstr>
      <vt:lpstr>EJECUCIÓN ACUMULADA DE GASTOS A AGOSTO DE 2018  PARTIDA 18. CAPÍTULO 28. PROGRAMA 01: SERVIU VIII REGIÓN</vt:lpstr>
      <vt:lpstr>EJECUCIÓN ACUMULADA DE GASTOS A AGOSTO DE 2018  PARTIDA 18. CAPÍTULO 29. PROGRAMA 01: SERVIU IX REGIÓN</vt:lpstr>
      <vt:lpstr>EJECUCIÓN ACUMULADA DE GASTOS A AGOSTO DE 2018  PARTIDA 18. CAPÍTULO 30. PROGRAMA 01: SERVIU X REGIÓN</vt:lpstr>
      <vt:lpstr>EJECUCIÓN ACUMULADA DE GASTOS A AGOSTO DE 2018  PARTIDA 18. CAPÍTULO 31. PROGRAMA 01: SERVIU XI REGIÓN</vt:lpstr>
      <vt:lpstr>EJECUCIÓN ACUMULADA DE GASTOS A AGOSTO DE 2018  PARTIDA 18. CAPÍTULO 32. PROGRAMA 01: SERVIU XII REGIÓN</vt:lpstr>
      <vt:lpstr>EJECUCIÓN ACUMULADA DE GASTOS A AGOSTO DE 2018  PARTIDA 18. CAPÍTULO 33. PROGRAMA 01: SERVIU REGIÓN METROPOLITANA</vt:lpstr>
      <vt:lpstr>EJECUCIÓN ACUMULADA DE GASTOS A AGOSTO DE 2018  PARTIDA 18. CAPÍTULO 34. PROGRAMA 01: SERVIU XIV REGIÓN</vt:lpstr>
      <vt:lpstr>EJECUCIÓN ACUMULADA DE GASTOS A AGOSTO DE 2018  PARTIDA 18. CAPÍTULO 35. PROGRAMA 01: SERVIU XV REGIÓN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207</cp:revision>
  <cp:lastPrinted>2018-09-03T11:38:07Z</cp:lastPrinted>
  <dcterms:created xsi:type="dcterms:W3CDTF">2016-06-23T13:38:47Z</dcterms:created>
  <dcterms:modified xsi:type="dcterms:W3CDTF">2019-01-17T17:07:00Z</dcterms:modified>
</cp:coreProperties>
</file>