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17: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MINERÍA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octubre </a:t>
            </a:r>
            <a:r>
              <a:rPr lang="es-CL" sz="1200" b="1" dirty="0" smtClean="0">
                <a:solidFill>
                  <a:prstClr val="black"/>
                </a:solidFill>
              </a:rPr>
              <a:t>2018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908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181593"/>
              </p:ext>
            </p:extLst>
          </p:nvPr>
        </p:nvGraphicFramePr>
        <p:xfrm>
          <a:off x="467544" y="1700808"/>
          <a:ext cx="8136904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Hoja de cálculo" r:id="rId3" imgW="7734300" imgH="2305140" progId="Excel.Sheet.8">
                  <p:embed/>
                </p:oleObj>
              </mc:Choice>
              <mc:Fallback>
                <p:oleObj name="Hoja de cálculo" r:id="rId3" imgW="7734300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978103"/>
              </p:ext>
            </p:extLst>
          </p:nvPr>
        </p:nvGraphicFramePr>
        <p:xfrm>
          <a:off x="467544" y="1700808"/>
          <a:ext cx="813690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Hoja de cálculo" r:id="rId3" imgW="7858057" imgH="1828800" progId="Excel.Sheet.8">
                  <p:embed/>
                </p:oleObj>
              </mc:Choice>
              <mc:Fallback>
                <p:oleObj name="Hoja de cálculo" r:id="rId3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25713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902867"/>
              </p:ext>
            </p:extLst>
          </p:nvPr>
        </p:nvGraphicFramePr>
        <p:xfrm>
          <a:off x="467544" y="1700808"/>
          <a:ext cx="8208912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Hoja de cálculo" r:id="rId3" imgW="7858057" imgH="2305140" progId="Excel.Sheet.8">
                  <p:embed/>
                </p:oleObj>
              </mc:Choice>
              <mc:Fallback>
                <p:oleObj name="Hoja de cálculo" r:id="rId3" imgW="7858057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ejecución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del Ministerio,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acumulada al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agosto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$30.711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61%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presenta un 49% de gasto.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para </a:t>
            </a:r>
            <a:r>
              <a:rPr lang="es-CL" sz="1400" b="1" dirty="0" smtClean="0">
                <a:solidFill>
                  <a:prstClr val="black"/>
                </a:solidFill>
              </a:rPr>
              <a:t>ENAMI</a:t>
            </a:r>
            <a:r>
              <a:rPr lang="es-CL" sz="1400" dirty="0" smtClean="0">
                <a:solidFill>
                  <a:prstClr val="black"/>
                </a:solidFill>
              </a:rPr>
              <a:t> se encuentra ejecutada en un 70% en el Programa de Fomento de la Pequeña y Mediana Minería, por $3.613 millones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3532609"/>
            <a:ext cx="5324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3"/>
            <a:ext cx="4176464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2"/>
            <a:ext cx="417646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242022"/>
              </p:ext>
            </p:extLst>
          </p:nvPr>
        </p:nvGraphicFramePr>
        <p:xfrm>
          <a:off x="467544" y="1700808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711947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051153"/>
              </p:ext>
            </p:extLst>
          </p:nvPr>
        </p:nvGraphicFramePr>
        <p:xfrm>
          <a:off x="467544" y="1734691"/>
          <a:ext cx="8208912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Hoja de cálculo" r:id="rId4" imgW="7448685" imgH="1838235" progId="Excel.Sheet.8">
                  <p:embed/>
                </p:oleObj>
              </mc:Choice>
              <mc:Fallback>
                <p:oleObj name="Hoja de cálculo" r:id="rId4" imgW="7448685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34691"/>
                        <a:ext cx="8208912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366088"/>
              </p:ext>
            </p:extLst>
          </p:nvPr>
        </p:nvGraphicFramePr>
        <p:xfrm>
          <a:off x="467544" y="1657325"/>
          <a:ext cx="8208911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Hoja de cálculo" r:id="rId3" imgW="7762943" imgH="3571875" progId="Excel.Sheet.8">
                  <p:embed/>
                </p:oleObj>
              </mc:Choice>
              <mc:Fallback>
                <p:oleObj name="Hoja de cálculo" r:id="rId3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57325"/>
                        <a:ext cx="8208911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111409"/>
              </p:ext>
            </p:extLst>
          </p:nvPr>
        </p:nvGraphicFramePr>
        <p:xfrm>
          <a:off x="467544" y="1844824"/>
          <a:ext cx="8136904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Hoja de cálculo" r:id="rId3" imgW="7562985" imgH="3228975" progId="Excel.Sheet.8">
                  <p:embed/>
                </p:oleObj>
              </mc:Choice>
              <mc:Fallback>
                <p:oleObj name="Hoja de cálculo" r:id="rId3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6904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3995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331"/>
              </p:ext>
            </p:extLst>
          </p:nvPr>
        </p:nvGraphicFramePr>
        <p:xfrm>
          <a:off x="467544" y="1844824"/>
          <a:ext cx="8136903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Hoja de cálculo" r:id="rId3" imgW="7953443" imgH="2162265" progId="Excel.Sheet.8">
                  <p:embed/>
                </p:oleObj>
              </mc:Choice>
              <mc:Fallback>
                <p:oleObj name="Hoja de cálculo" r:id="rId3" imgW="79534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6903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566089"/>
              </p:ext>
            </p:extLst>
          </p:nvPr>
        </p:nvGraphicFramePr>
        <p:xfrm>
          <a:off x="467544" y="1700808"/>
          <a:ext cx="8136904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Hoja de cálculo" r:id="rId3" imgW="7734300" imgH="4133940" progId="Excel.Sheet.8">
                  <p:embed/>
                </p:oleObj>
              </mc:Choice>
              <mc:Fallback>
                <p:oleObj name="Hoja de cálculo" r:id="rId3" imgW="7734300" imgH="41339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398</Words>
  <Application>Microsoft Office PowerPoint</Application>
  <PresentationFormat>Presentación en pantalla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EJECUCIÓN ACUMULADA DE GASTOS PRESUPUESTARIOS AL MES DE AGOSTO DE 2018 PARTIDA 17: MINISTERIO DE MINERÍA</vt:lpstr>
      <vt:lpstr>EJECUCIÓN ACUMULADA DE GASTOS A AGOSTO DE 2018  PARTIDA 17 MINISTERIO DE MINERÍA</vt:lpstr>
      <vt:lpstr>EJECUCIÓN ACUMULADA DE GASTOS A AGOSTO DE 2018  PARTIDA 17 MINISTERIO DE MINERÍA</vt:lpstr>
      <vt:lpstr>EJECUCIÓN ACUMULADA DE GASTOS A AGOSTO DE 2018  PARTIDA 17 MINISTERIO DE MINERÍA</vt:lpstr>
      <vt:lpstr>EJECUCIÓN ACUMULADA DE GASTOS A AGOSTO DE 2018  PARTIDA 17 RESUMEN POR CAPÍTULOS</vt:lpstr>
      <vt:lpstr>EJECUCIÓN ACUMULADA DE GASTOS A AGOSTO DE 2018  PARTIDA 01. CAPÍTULO 01. PROGRAMA 01:  SECRETARÍA Y ADMINISTRACIÓN GENERAL</vt:lpstr>
      <vt:lpstr>EJECUCIÓN ACUMULADA DE GASTOS A AGOSTO DE 2018  PARTIDA 01. CAPÍTULO 01. PROGRAMA 02:  FOMENTO DE LA PEQUEÑA Y MEDIANA MINERÍA</vt:lpstr>
      <vt:lpstr>EJECUCIÓN ACUMULADA DE GASTOS A AGOSTO DE 2018  PARTIDA 01. CAPÍTULO 02. PROGRAMA 01:  COMISIÓN CHILENA DEL COBRE</vt:lpstr>
      <vt:lpstr>EJECUCIÓN ACUMULADA DE GASTOS A AGOSTO DE 2018  PARTIDA 01. CAPÍTULO 03. PROGRAMA 01:  SERVICIO NACIONAL DE GEOLOGÍA Y MINERÍA</vt:lpstr>
      <vt:lpstr>EJECUCIÓN ACUMULADA DE GASTOS A AGOSTO DE 2018  PARTIDA 01. CAPÍTULO 03. PROGRAMA 02:  RED NACIONAL DE VIGILANCIA VOLCÁNICA</vt:lpstr>
      <vt:lpstr>EJECUCIÓN ACUMULADA DE GASTOS A AGOSTO DE 2018  PARTIDA 01. CAPÍTULO 03. PROGRAMA 03:  PLAN NACIONAL DE GEOLOGÍA</vt:lpstr>
      <vt:lpstr>EJECUCIÓN ACUMULADA DE GASTOS A AGOSTO DE 2018  PARTIDA 01.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29</cp:revision>
  <cp:lastPrinted>2016-08-01T14:48:41Z</cp:lastPrinted>
  <dcterms:created xsi:type="dcterms:W3CDTF">2016-08-01T14:34:00Z</dcterms:created>
  <dcterms:modified xsi:type="dcterms:W3CDTF">2019-01-15T18:43:14Z</dcterms:modified>
</cp:coreProperties>
</file>