
<file path=[Content_Types].xml><?xml version="1.0" encoding="utf-8"?>
<Types xmlns="http://schemas.openxmlformats.org/package/2006/content-types">
  <Default Extension="png" ContentType="image/png"/>
  <Default Extension="emf" ContentType="image/x-emf"/>
  <Default Extension="xls" ContentType="application/vnd.ms-excel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theme/theme9.xml" ContentType="application/vnd.openxmlformats-officedocument.theme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theme/theme10.xml" ContentType="application/vnd.openxmlformats-officedocument.theme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theme/theme11.xml" ContentType="application/vnd.openxmlformats-officedocument.theme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theme/theme12.xml" ContentType="application/vnd.openxmlformats-officedocument.theme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theme/theme13.xml" ContentType="application/vnd.openxmlformats-officedocument.theme+xml"/>
  <Override PartName="/ppt/theme/theme14.xml" ContentType="application/vnd.openxmlformats-officedocument.theme+xml"/>
  <Override PartName="/ppt/theme/theme1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  <p:sldMasterId id="2147483648" r:id="rId2"/>
    <p:sldMasterId id="2147483684" r:id="rId3"/>
    <p:sldMasterId id="2147483696" r:id="rId4"/>
    <p:sldMasterId id="2147483708" r:id="rId5"/>
    <p:sldMasterId id="2147483720" r:id="rId6"/>
    <p:sldMasterId id="2147483744" r:id="rId7"/>
    <p:sldMasterId id="2147483756" r:id="rId8"/>
    <p:sldMasterId id="2147483768" r:id="rId9"/>
    <p:sldMasterId id="2147483780" r:id="rId10"/>
    <p:sldMasterId id="2147483792" r:id="rId11"/>
    <p:sldMasterId id="2147483816" r:id="rId12"/>
    <p:sldMasterId id="2147483828" r:id="rId13"/>
  </p:sldMasterIdLst>
  <p:notesMasterIdLst>
    <p:notesMasterId r:id="rId44"/>
  </p:notesMasterIdLst>
  <p:handoutMasterIdLst>
    <p:handoutMasterId r:id="rId45"/>
  </p:handoutMasterIdLst>
  <p:sldIdLst>
    <p:sldId id="256" r:id="rId14"/>
    <p:sldId id="298" r:id="rId15"/>
    <p:sldId id="299" r:id="rId16"/>
    <p:sldId id="324" r:id="rId17"/>
    <p:sldId id="322" r:id="rId18"/>
    <p:sldId id="264" r:id="rId19"/>
    <p:sldId id="263" r:id="rId20"/>
    <p:sldId id="301" r:id="rId21"/>
    <p:sldId id="321" r:id="rId22"/>
    <p:sldId id="265" r:id="rId23"/>
    <p:sldId id="323" r:id="rId24"/>
    <p:sldId id="302" r:id="rId25"/>
    <p:sldId id="303" r:id="rId26"/>
    <p:sldId id="304" r:id="rId27"/>
    <p:sldId id="305" r:id="rId28"/>
    <p:sldId id="306" r:id="rId29"/>
    <p:sldId id="307" r:id="rId30"/>
    <p:sldId id="308" r:id="rId31"/>
    <p:sldId id="310" r:id="rId32"/>
    <p:sldId id="311" r:id="rId33"/>
    <p:sldId id="312" r:id="rId34"/>
    <p:sldId id="313" r:id="rId35"/>
    <p:sldId id="314" r:id="rId36"/>
    <p:sldId id="327" r:id="rId37"/>
    <p:sldId id="315" r:id="rId38"/>
    <p:sldId id="325" r:id="rId39"/>
    <p:sldId id="326" r:id="rId40"/>
    <p:sldId id="317" r:id="rId41"/>
    <p:sldId id="319" r:id="rId42"/>
    <p:sldId id="318" r:id="rId43"/>
  </p:sldIdLst>
  <p:sldSz cx="9144000" cy="6858000" type="screen4x3"/>
  <p:notesSz cx="7077075" cy="9363075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F5E91"/>
    <a:srgbClr val="173351"/>
    <a:srgbClr val="3B6285"/>
    <a:srgbClr val="26548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1944" y="-31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53" d="100"/>
          <a:sy n="53" d="100"/>
        </p:scale>
        <p:origin x="-2850" y="-90"/>
      </p:cViewPr>
      <p:guideLst>
        <p:guide orient="horz" pos="2949"/>
        <p:guide pos="2229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Master" Target="slideMasters/slideMaster13.xml"/><Relationship Id="rId18" Type="http://schemas.openxmlformats.org/officeDocument/2006/relationships/slide" Target="slides/slide5.xml"/><Relationship Id="rId26" Type="http://schemas.openxmlformats.org/officeDocument/2006/relationships/slide" Target="slides/slide13.xml"/><Relationship Id="rId39" Type="http://schemas.openxmlformats.org/officeDocument/2006/relationships/slide" Target="slides/slide26.xml"/><Relationship Id="rId21" Type="http://schemas.openxmlformats.org/officeDocument/2006/relationships/slide" Target="slides/slide8.xml"/><Relationship Id="rId34" Type="http://schemas.openxmlformats.org/officeDocument/2006/relationships/slide" Target="slides/slide21.xml"/><Relationship Id="rId42" Type="http://schemas.openxmlformats.org/officeDocument/2006/relationships/slide" Target="slides/slide29.xml"/><Relationship Id="rId47" Type="http://schemas.openxmlformats.org/officeDocument/2006/relationships/viewProps" Target="viewProps.xml"/><Relationship Id="rId7" Type="http://schemas.openxmlformats.org/officeDocument/2006/relationships/slideMaster" Target="slideMasters/slideMaster7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3.xml"/><Relationship Id="rId29" Type="http://schemas.openxmlformats.org/officeDocument/2006/relationships/slide" Target="slides/slide1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11.xml"/><Relationship Id="rId32" Type="http://schemas.openxmlformats.org/officeDocument/2006/relationships/slide" Target="slides/slide19.xml"/><Relationship Id="rId37" Type="http://schemas.openxmlformats.org/officeDocument/2006/relationships/slide" Target="slides/slide24.xml"/><Relationship Id="rId40" Type="http://schemas.openxmlformats.org/officeDocument/2006/relationships/slide" Target="slides/slide27.xml"/><Relationship Id="rId45" Type="http://schemas.openxmlformats.org/officeDocument/2006/relationships/handoutMaster" Target="handoutMasters/handoutMaster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2.xml"/><Relationship Id="rId23" Type="http://schemas.openxmlformats.org/officeDocument/2006/relationships/slide" Target="slides/slide10.xml"/><Relationship Id="rId28" Type="http://schemas.openxmlformats.org/officeDocument/2006/relationships/slide" Target="slides/slide15.xml"/><Relationship Id="rId36" Type="http://schemas.openxmlformats.org/officeDocument/2006/relationships/slide" Target="slides/slide23.xml"/><Relationship Id="rId49" Type="http://schemas.openxmlformats.org/officeDocument/2006/relationships/tableStyles" Target="tableStyles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6.xml"/><Relationship Id="rId31" Type="http://schemas.openxmlformats.org/officeDocument/2006/relationships/slide" Target="slides/slide18.xml"/><Relationship Id="rId44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1.xml"/><Relationship Id="rId22" Type="http://schemas.openxmlformats.org/officeDocument/2006/relationships/slide" Target="slides/slide9.xml"/><Relationship Id="rId27" Type="http://schemas.openxmlformats.org/officeDocument/2006/relationships/slide" Target="slides/slide14.xml"/><Relationship Id="rId30" Type="http://schemas.openxmlformats.org/officeDocument/2006/relationships/slide" Target="slides/slide17.xml"/><Relationship Id="rId35" Type="http://schemas.openxmlformats.org/officeDocument/2006/relationships/slide" Target="slides/slide22.xml"/><Relationship Id="rId43" Type="http://schemas.openxmlformats.org/officeDocument/2006/relationships/slide" Target="slides/slide30.xml"/><Relationship Id="rId48" Type="http://schemas.openxmlformats.org/officeDocument/2006/relationships/theme" Target="theme/theme1.xml"/><Relationship Id="rId8" Type="http://schemas.openxmlformats.org/officeDocument/2006/relationships/slideMaster" Target="slideMasters/slideMaster8.xml"/><Relationship Id="rId3" Type="http://schemas.openxmlformats.org/officeDocument/2006/relationships/slideMaster" Target="slideMasters/slideMaster3.xml"/><Relationship Id="rId12" Type="http://schemas.openxmlformats.org/officeDocument/2006/relationships/slideMaster" Target="slideMasters/slideMaster12.xml"/><Relationship Id="rId17" Type="http://schemas.openxmlformats.org/officeDocument/2006/relationships/slide" Target="slides/slide4.xml"/><Relationship Id="rId25" Type="http://schemas.openxmlformats.org/officeDocument/2006/relationships/slide" Target="slides/slide12.xml"/><Relationship Id="rId33" Type="http://schemas.openxmlformats.org/officeDocument/2006/relationships/slide" Target="slides/slide20.xml"/><Relationship Id="rId38" Type="http://schemas.openxmlformats.org/officeDocument/2006/relationships/slide" Target="slides/slide25.xml"/><Relationship Id="rId46" Type="http://schemas.openxmlformats.org/officeDocument/2006/relationships/presProps" Target="presProps.xml"/><Relationship Id="rId20" Type="http://schemas.openxmlformats.org/officeDocument/2006/relationships/slide" Target="slides/slide7.xml"/><Relationship Id="rId41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e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e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e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e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emf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emf"/></Relationships>
</file>

<file path=ppt/drawings/_rels/vmlDrawing19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20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emf"/></Relationships>
</file>

<file path=ppt/drawings/_rels/vmlDrawing2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emf"/></Relationships>
</file>

<file path=ppt/drawings/_rels/vmlDrawing2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emf"/></Relationships>
</file>

<file path=ppt/drawings/_rels/vmlDrawing2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emf"/></Relationships>
</file>

<file path=ppt/drawings/_rels/vmlDrawing2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emf"/></Relationships>
</file>

<file path=ppt/drawings/_rels/vmlDrawing2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8.emf"/></Relationships>
</file>

<file path=ppt/drawings/_rels/vmlDrawing2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9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4" y="0"/>
            <a:ext cx="3066733" cy="468154"/>
          </a:xfrm>
          <a:prstGeom prst="rect">
            <a:avLst/>
          </a:prstGeom>
        </p:spPr>
        <p:txBody>
          <a:bodyPr vert="horz" lIns="92855" tIns="46427" rIns="92855" bIns="46427" rtlCol="0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quarter" idx="1"/>
          </p:nvPr>
        </p:nvSpPr>
        <p:spPr>
          <a:xfrm>
            <a:off x="4008709" y="0"/>
            <a:ext cx="3066733" cy="468154"/>
          </a:xfrm>
          <a:prstGeom prst="rect">
            <a:avLst/>
          </a:prstGeom>
        </p:spPr>
        <p:txBody>
          <a:bodyPr vert="horz" lIns="92855" tIns="46427" rIns="92855" bIns="46427" rtlCol="0"/>
          <a:lstStyle>
            <a:lvl1pPr algn="r">
              <a:defRPr sz="1200"/>
            </a:lvl1pPr>
          </a:lstStyle>
          <a:p>
            <a:fld id="{616FA1BA-8A8E-4023-9C91-FC56F051C6FA}" type="datetimeFigureOut">
              <a:rPr lang="es-CL" smtClean="0"/>
              <a:t>17-01-2019</a:t>
            </a:fld>
            <a:endParaRPr lang="es-CL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2"/>
          </p:nvPr>
        </p:nvSpPr>
        <p:spPr>
          <a:xfrm>
            <a:off x="4" y="8893296"/>
            <a:ext cx="3066733" cy="468154"/>
          </a:xfrm>
          <a:prstGeom prst="rect">
            <a:avLst/>
          </a:prstGeom>
        </p:spPr>
        <p:txBody>
          <a:bodyPr vert="horz" lIns="92855" tIns="46427" rIns="92855" bIns="46427" rtlCol="0" anchor="b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3"/>
          </p:nvPr>
        </p:nvSpPr>
        <p:spPr>
          <a:xfrm>
            <a:off x="4008709" y="8893296"/>
            <a:ext cx="3066733" cy="468154"/>
          </a:xfrm>
          <a:prstGeom prst="rect">
            <a:avLst/>
          </a:prstGeom>
        </p:spPr>
        <p:txBody>
          <a:bodyPr vert="horz" lIns="92855" tIns="46427" rIns="92855" bIns="46427" rtlCol="0" anchor="b"/>
          <a:lstStyle>
            <a:lvl1pPr algn="r">
              <a:defRPr sz="1200"/>
            </a:lvl1pPr>
          </a:lstStyle>
          <a:p>
            <a:fld id="{5B2478F1-BD0C-402D-A16D-7669D4371A65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7397176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4" y="0"/>
            <a:ext cx="3066733" cy="468154"/>
          </a:xfrm>
          <a:prstGeom prst="rect">
            <a:avLst/>
          </a:prstGeom>
        </p:spPr>
        <p:txBody>
          <a:bodyPr vert="horz" lIns="92855" tIns="46427" rIns="92855" bIns="46427" rtlCol="0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4008709" y="0"/>
            <a:ext cx="3066733" cy="468154"/>
          </a:xfrm>
          <a:prstGeom prst="rect">
            <a:avLst/>
          </a:prstGeom>
        </p:spPr>
        <p:txBody>
          <a:bodyPr vert="horz" lIns="92855" tIns="46427" rIns="92855" bIns="46427" rtlCol="0"/>
          <a:lstStyle>
            <a:lvl1pPr algn="r">
              <a:defRPr sz="1200"/>
            </a:lvl1pPr>
          </a:lstStyle>
          <a:p>
            <a:fld id="{E2B5B10E-871D-42A9-AFA9-7078BA467708}" type="datetimeFigureOut">
              <a:rPr lang="es-CL" smtClean="0"/>
              <a:t>17-01-2019</a:t>
            </a:fld>
            <a:endParaRPr lang="es-CL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98563" y="701675"/>
            <a:ext cx="4679950" cy="35115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855" tIns="46427" rIns="92855" bIns="46427" rtlCol="0" anchor="ctr"/>
          <a:lstStyle/>
          <a:p>
            <a:endParaRPr lang="es-CL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707708" y="4447461"/>
            <a:ext cx="5661660" cy="4213384"/>
          </a:xfrm>
          <a:prstGeom prst="rect">
            <a:avLst/>
          </a:prstGeom>
        </p:spPr>
        <p:txBody>
          <a:bodyPr vert="horz" lIns="92855" tIns="46427" rIns="92855" bIns="46427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4" y="8893296"/>
            <a:ext cx="3066733" cy="468154"/>
          </a:xfrm>
          <a:prstGeom prst="rect">
            <a:avLst/>
          </a:prstGeom>
        </p:spPr>
        <p:txBody>
          <a:bodyPr vert="horz" lIns="92855" tIns="46427" rIns="92855" bIns="46427" rtlCol="0" anchor="b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4008709" y="8893296"/>
            <a:ext cx="3066733" cy="468154"/>
          </a:xfrm>
          <a:prstGeom prst="rect">
            <a:avLst/>
          </a:prstGeom>
        </p:spPr>
        <p:txBody>
          <a:bodyPr vert="horz" lIns="92855" tIns="46427" rIns="92855" bIns="46427" rtlCol="0" anchor="b"/>
          <a:lstStyle>
            <a:lvl1pPr algn="r">
              <a:defRPr sz="1200"/>
            </a:lvl1pPr>
          </a:lstStyle>
          <a:p>
            <a:fld id="{15CC87D2-554F-43C8-B789-DB86F48C67F4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230339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CC87D2-554F-43C8-B789-DB86F48C67F4}" type="slidenum">
              <a:rPr lang="es-CL" smtClean="0"/>
              <a:t>7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912973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CC87D2-554F-43C8-B789-DB86F48C67F4}" type="slidenum">
              <a:rPr lang="es-CL" smtClean="0">
                <a:solidFill>
                  <a:prstClr val="black"/>
                </a:solidFill>
              </a:rPr>
              <a:pPr/>
              <a:t>8</a:t>
            </a:fld>
            <a:endParaRPr lang="es-CL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29732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CC87D2-554F-43C8-B789-DB86F48C67F4}" type="slidenum">
              <a:rPr lang="es-CL" smtClean="0">
                <a:solidFill>
                  <a:prstClr val="black"/>
                </a:solidFill>
              </a:rPr>
              <a:pPr/>
              <a:t>9</a:t>
            </a:fld>
            <a:endParaRPr lang="es-CL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2973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3568" y="2204864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B32A8-ACCF-408E-AE69-3B995A8F0BFF}" type="datetime1">
              <a:rPr lang="es-CL" smtClean="0"/>
              <a:t>17-01-2019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409334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67D08-3D11-4B0F-A15F-9F52EB68D63D}" type="datetime1">
              <a:rPr lang="es-CL" smtClean="0"/>
              <a:t>17-01-2019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024881957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3568" y="2204864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B32A8-ACCF-408E-AE69-3B995A8F0BF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17-01-2019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30245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dirty="0" smtClean="0"/>
              <a:t>Haga clic para modificar el estilo de título del patrón</a:t>
            </a:r>
            <a:endParaRPr lang="es-CL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02360-A21A-4CCD-BCB0-8531ABD610AB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17-01-2019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15191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7CA73-43A2-4A16-A5CB-3D4B44330E0D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17-01-2019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90726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AF36A-EDE5-4FA8-84EC-3AA788C97240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17-01-2019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871597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D39C1-1D08-4F24-AE34-397A80400841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17-01-2019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9985265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55497-5A8F-46E9-977B-DA4B0E8E00C9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17-01-2019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2789460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ED8E3-6EAB-4093-9165-930AB8B37E7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17-01-2019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5133254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37570-0FE3-4267-B1AE-9E8F529BA4FA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17-01-2019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132859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9995C-6C5E-4774-930D-FE8EA32FE7E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17-01-2019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5356534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67D08-3D11-4B0F-A15F-9F52EB68D63D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17-01-2019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32822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8813F-3287-4428-A15C-12A23CF4CFA4}" type="datetime1">
              <a:rPr lang="es-CL" smtClean="0"/>
              <a:t>17-01-2019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666495646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8813F-3287-4428-A15C-12A23CF4CFA4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17-01-2019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245642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3568" y="2204864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B32A8-ACCF-408E-AE69-3B995A8F0BF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17-01-2019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33565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dirty="0" smtClean="0"/>
              <a:t>Haga clic para modificar el estilo de título del patrón</a:t>
            </a:r>
            <a:endParaRPr lang="es-CL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02360-A21A-4CCD-BCB0-8531ABD610AB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17-01-2019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91762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7CA73-43A2-4A16-A5CB-3D4B44330E0D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17-01-2019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72546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AF36A-EDE5-4FA8-84EC-3AA788C97240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17-01-2019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709217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D39C1-1D08-4F24-AE34-397A80400841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17-01-2019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1508202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55497-5A8F-46E9-977B-DA4B0E8E00C9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17-01-2019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9005572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ED8E3-6EAB-4093-9165-930AB8B37E7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17-01-2019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1063131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37570-0FE3-4267-B1AE-9E8F529BA4FA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17-01-2019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7624112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9995C-6C5E-4774-930D-FE8EA32FE7E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17-01-2019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508090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3568" y="2204864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B32A8-ACCF-408E-AE69-3B995A8F0BFF}" type="datetime1">
              <a:rPr lang="es-CL" smtClean="0"/>
              <a:t>17-01-2019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20825204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67D08-3D11-4B0F-A15F-9F52EB68D63D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17-01-2019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078851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8813F-3287-4428-A15C-12A23CF4CFA4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17-01-2019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6507822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3568" y="2204864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B32A8-ACCF-408E-AE69-3B995A8F0BF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17-01-2019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02479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dirty="0" smtClean="0"/>
              <a:t>Haga clic para modificar el estilo de título del patrón</a:t>
            </a:r>
            <a:endParaRPr lang="es-CL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02360-A21A-4CCD-BCB0-8531ABD610AB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17-01-2019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62566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7CA73-43A2-4A16-A5CB-3D4B44330E0D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17-01-2019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99654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AF36A-EDE5-4FA8-84EC-3AA788C97240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17-01-2019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7194085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D39C1-1D08-4F24-AE34-397A80400841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17-01-2019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521115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55497-5A8F-46E9-977B-DA4B0E8E00C9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17-01-2019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3486520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ED8E3-6EAB-4093-9165-930AB8B37E7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17-01-2019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8814066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37570-0FE3-4267-B1AE-9E8F529BA4FA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17-01-2019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036939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dirty="0" smtClean="0"/>
              <a:t>Haga clic para modificar el estilo de título del patrón</a:t>
            </a:r>
            <a:endParaRPr lang="es-CL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02360-A21A-4CCD-BCB0-8531ABD610AB}" type="datetime1">
              <a:rPr lang="es-CL" smtClean="0"/>
              <a:t>17-01-2019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10546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9995C-6C5E-4774-930D-FE8EA32FE7E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17-01-2019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0369225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67D08-3D11-4B0F-A15F-9F52EB68D63D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17-01-2019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0758540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8813F-3287-4428-A15C-12A23CF4CFA4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17-01-2019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5761871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3568" y="2204864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B32A8-ACCF-408E-AE69-3B995A8F0BF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17-01-2019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8129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dirty="0" smtClean="0"/>
              <a:t>Haga clic para modificar el estilo de título del patrón</a:t>
            </a:r>
            <a:endParaRPr lang="es-CL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02360-A21A-4CCD-BCB0-8531ABD610AB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17-01-2019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25892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7CA73-43A2-4A16-A5CB-3D4B44330E0D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17-01-2019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68241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AF36A-EDE5-4FA8-84EC-3AA788C97240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17-01-2019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4269377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D39C1-1D08-4F24-AE34-397A80400841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17-01-2019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651668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55497-5A8F-46E9-977B-DA4B0E8E00C9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17-01-2019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9182637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ED8E3-6EAB-4093-9165-930AB8B37E7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17-01-2019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449538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7CA73-43A2-4A16-A5CB-3D4B44330E0D}" type="datetime1">
              <a:rPr lang="es-CL" smtClean="0"/>
              <a:t>17-01-2019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7890853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37570-0FE3-4267-B1AE-9E8F529BA4FA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17-01-2019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1205809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9995C-6C5E-4774-930D-FE8EA32FE7E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17-01-2019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7134887"/>
      </p:ext>
    </p:extLst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67D08-3D11-4B0F-A15F-9F52EB68D63D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17-01-2019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2265075"/>
      </p:ext>
    </p:extLst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8813F-3287-4428-A15C-12A23CF4CFA4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17-01-2019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460732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AF36A-EDE5-4FA8-84EC-3AA788C97240}" type="datetime1">
              <a:rPr lang="es-CL" smtClean="0"/>
              <a:t>17-01-2019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98883964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D39C1-1D08-4F24-AE34-397A80400841}" type="datetime1">
              <a:rPr lang="es-CL" smtClean="0"/>
              <a:t>17-01-2019</a:t>
            </a:fld>
            <a:endParaRPr lang="es-CL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09691954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55497-5A8F-46E9-977B-DA4B0E8E00C9}" type="datetime1">
              <a:rPr lang="es-CL" smtClean="0"/>
              <a:t>17-01-2019</a:t>
            </a:fld>
            <a:endParaRPr lang="es-CL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82097187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ED8E3-6EAB-4093-9165-930AB8B37E7F}" type="datetime1">
              <a:rPr lang="es-CL" smtClean="0"/>
              <a:t>17-01-2019</a:t>
            </a:fld>
            <a:endParaRPr lang="es-CL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57064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37570-0FE3-4267-B1AE-9E8F529BA4FA}" type="datetime1">
              <a:rPr lang="es-CL" smtClean="0"/>
              <a:t>17-01-2019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4227487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02360-A21A-4CCD-BCB0-8531ABD610AB}" type="datetime1">
              <a:rPr lang="es-CL" smtClean="0"/>
              <a:t>17-01-2019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0184742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9995C-6C5E-4774-930D-FE8EA32FE7EF}" type="datetime1">
              <a:rPr lang="es-CL" smtClean="0"/>
              <a:t>17-01-2019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98529586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67D08-3D11-4B0F-A15F-9F52EB68D63D}" type="datetime1">
              <a:rPr lang="es-CL" smtClean="0"/>
              <a:t>17-01-2019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5913542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8813F-3287-4428-A15C-12A23CF4CFA4}" type="datetime1">
              <a:rPr lang="es-CL" smtClean="0"/>
              <a:t>17-01-2019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96052684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3568" y="2204864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B32A8-ACCF-408E-AE69-3B995A8F0BF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17-01-2019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02383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dirty="0" smtClean="0"/>
              <a:t>Haga clic para modificar el estilo de título del patrón</a:t>
            </a:r>
            <a:endParaRPr lang="es-CL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02360-A21A-4CCD-BCB0-8531ABD610AB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17-01-2019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33565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7CA73-43A2-4A16-A5CB-3D4B44330E0D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17-01-2019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05019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AF36A-EDE5-4FA8-84EC-3AA788C97240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17-01-2019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055588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D39C1-1D08-4F24-AE34-397A80400841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17-01-2019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405488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55497-5A8F-46E9-977B-DA4B0E8E00C9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17-01-2019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726623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ED8E3-6EAB-4093-9165-930AB8B37E7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17-01-2019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0488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7CA73-43A2-4A16-A5CB-3D4B44330E0D}" type="datetime1">
              <a:rPr lang="es-CL" smtClean="0"/>
              <a:t>17-01-2019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3253105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37570-0FE3-4267-B1AE-9E8F529BA4FA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17-01-2019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465098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9995C-6C5E-4774-930D-FE8EA32FE7E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17-01-2019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535403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67D08-3D11-4B0F-A15F-9F52EB68D63D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17-01-2019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564102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8813F-3287-4428-A15C-12A23CF4CFA4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17-01-2019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97916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3568" y="2204864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B32A8-ACCF-408E-AE69-3B995A8F0BF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17-01-2019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66782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dirty="0" smtClean="0"/>
              <a:t>Haga clic para modificar el estilo de título del patrón</a:t>
            </a:r>
            <a:endParaRPr lang="es-CL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02360-A21A-4CCD-BCB0-8531ABD610AB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17-01-2019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15902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7CA73-43A2-4A16-A5CB-3D4B44330E0D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17-01-2019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33368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AF36A-EDE5-4FA8-84EC-3AA788C97240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17-01-2019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965526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D39C1-1D08-4F24-AE34-397A80400841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17-01-2019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703673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55497-5A8F-46E9-977B-DA4B0E8E00C9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17-01-2019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19426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AF36A-EDE5-4FA8-84EC-3AA788C97240}" type="datetime1">
              <a:rPr lang="es-CL" smtClean="0"/>
              <a:t>17-01-2019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012368082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ED8E3-6EAB-4093-9165-930AB8B37E7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17-01-2019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049620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37570-0FE3-4267-B1AE-9E8F529BA4FA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17-01-2019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573758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9995C-6C5E-4774-930D-FE8EA32FE7E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17-01-2019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912064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67D08-3D11-4B0F-A15F-9F52EB68D63D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17-01-2019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8350739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8813F-3287-4428-A15C-12A23CF4CFA4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17-01-2019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5084956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3568" y="2204864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B32A8-ACCF-408E-AE69-3B995A8F0BF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17-01-2019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93365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dirty="0" smtClean="0"/>
              <a:t>Haga clic para modificar el estilo de título del patrón</a:t>
            </a:r>
            <a:endParaRPr lang="es-CL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02360-A21A-4CCD-BCB0-8531ABD610AB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17-01-2019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42298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7CA73-43A2-4A16-A5CB-3D4B44330E0D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17-01-2019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16200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AF36A-EDE5-4FA8-84EC-3AA788C97240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17-01-2019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4182836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D39C1-1D08-4F24-AE34-397A80400841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17-01-2019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45477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D39C1-1D08-4F24-AE34-397A80400841}" type="datetime1">
              <a:rPr lang="es-CL" smtClean="0"/>
              <a:t>17-01-2019</a:t>
            </a:fld>
            <a:endParaRPr lang="es-CL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050855689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55497-5A8F-46E9-977B-DA4B0E8E00C9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17-01-2019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093099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ED8E3-6EAB-4093-9165-930AB8B37E7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17-01-2019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718101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37570-0FE3-4267-B1AE-9E8F529BA4FA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17-01-2019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9037989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9995C-6C5E-4774-930D-FE8EA32FE7E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17-01-2019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1665215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67D08-3D11-4B0F-A15F-9F52EB68D63D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17-01-2019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2671878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8813F-3287-4428-A15C-12A23CF4CFA4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17-01-2019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2686651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3568" y="2204864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B32A8-ACCF-408E-AE69-3B995A8F0BF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17-01-2019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16340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dirty="0" smtClean="0"/>
              <a:t>Haga clic para modificar el estilo de título del patrón</a:t>
            </a:r>
            <a:endParaRPr lang="es-CL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02360-A21A-4CCD-BCB0-8531ABD610AB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17-01-2019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09694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7CA73-43A2-4A16-A5CB-3D4B44330E0D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17-01-2019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28777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AF36A-EDE5-4FA8-84EC-3AA788C97240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17-01-2019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58825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55497-5A8F-46E9-977B-DA4B0E8E00C9}" type="datetime1">
              <a:rPr lang="es-CL" smtClean="0"/>
              <a:t>17-01-2019</a:t>
            </a:fld>
            <a:endParaRPr lang="es-CL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051522880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D39C1-1D08-4F24-AE34-397A80400841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17-01-2019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6698043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55497-5A8F-46E9-977B-DA4B0E8E00C9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17-01-2019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47290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ED8E3-6EAB-4093-9165-930AB8B37E7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17-01-2019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9619222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37570-0FE3-4267-B1AE-9E8F529BA4FA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17-01-2019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6502899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9995C-6C5E-4774-930D-FE8EA32FE7E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17-01-2019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2695552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67D08-3D11-4B0F-A15F-9F52EB68D63D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17-01-2019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7069105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8813F-3287-4428-A15C-12A23CF4CFA4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17-01-2019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2783311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3568" y="2204864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B32A8-ACCF-408E-AE69-3B995A8F0BF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17-01-2019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22204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dirty="0" smtClean="0"/>
              <a:t>Haga clic para modificar el estilo de título del patrón</a:t>
            </a:r>
            <a:endParaRPr lang="es-CL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02360-A21A-4CCD-BCB0-8531ABD610AB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17-01-2019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20345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7CA73-43A2-4A16-A5CB-3D4B44330E0D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17-01-2019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1787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ED8E3-6EAB-4093-9165-930AB8B37E7F}" type="datetime1">
              <a:rPr lang="es-CL" smtClean="0"/>
              <a:t>17-01-2019</a:t>
            </a:fld>
            <a:endParaRPr lang="es-CL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019392201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AF36A-EDE5-4FA8-84EC-3AA788C97240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17-01-2019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3127573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D39C1-1D08-4F24-AE34-397A80400841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17-01-2019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5405657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55497-5A8F-46E9-977B-DA4B0E8E00C9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17-01-2019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8759347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ED8E3-6EAB-4093-9165-930AB8B37E7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17-01-2019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5232353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37570-0FE3-4267-B1AE-9E8F529BA4FA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17-01-2019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9713978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9995C-6C5E-4774-930D-FE8EA32FE7E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17-01-2019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090235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67D08-3D11-4B0F-A15F-9F52EB68D63D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17-01-2019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1452478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8813F-3287-4428-A15C-12A23CF4CFA4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17-01-2019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2849517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3568" y="2204864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B32A8-ACCF-408E-AE69-3B995A8F0BF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17-01-2019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72448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dirty="0" smtClean="0"/>
              <a:t>Haga clic para modificar el estilo de título del patrón</a:t>
            </a:r>
            <a:endParaRPr lang="es-CL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02360-A21A-4CCD-BCB0-8531ABD610AB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17-01-2019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48048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37570-0FE3-4267-B1AE-9E8F529BA4FA}" type="datetime1">
              <a:rPr lang="es-CL" smtClean="0"/>
              <a:t>17-01-2019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775123592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7CA73-43A2-4A16-A5CB-3D4B44330E0D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17-01-2019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26668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AF36A-EDE5-4FA8-84EC-3AA788C97240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17-01-2019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1270748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D39C1-1D08-4F24-AE34-397A80400841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17-01-2019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0902659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55497-5A8F-46E9-977B-DA4B0E8E00C9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17-01-2019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2621248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ED8E3-6EAB-4093-9165-930AB8B37E7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17-01-2019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5473901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37570-0FE3-4267-B1AE-9E8F529BA4FA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17-01-2019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8577161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9995C-6C5E-4774-930D-FE8EA32FE7E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17-01-2019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2661226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67D08-3D11-4B0F-A15F-9F52EB68D63D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17-01-2019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8946480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8813F-3287-4428-A15C-12A23CF4CFA4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17-01-2019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0148534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3568" y="2204864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B32A8-ACCF-408E-AE69-3B995A8F0BF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17-01-2019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74217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9995C-6C5E-4774-930D-FE8EA32FE7EF}" type="datetime1">
              <a:rPr lang="es-CL" smtClean="0"/>
              <a:t>17-01-2019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224499110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dirty="0" smtClean="0"/>
              <a:t>Haga clic para modificar el estilo de título del patrón</a:t>
            </a:r>
            <a:endParaRPr lang="es-CL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02360-A21A-4CCD-BCB0-8531ABD610AB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17-01-2019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88684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7CA73-43A2-4A16-A5CB-3D4B44330E0D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17-01-2019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29832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AF36A-EDE5-4FA8-84EC-3AA788C97240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17-01-2019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3225049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D39C1-1D08-4F24-AE34-397A80400841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17-01-2019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2291784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55497-5A8F-46E9-977B-DA4B0E8E00C9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17-01-2019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1250681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ED8E3-6EAB-4093-9165-930AB8B37E7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17-01-2019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699478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37570-0FE3-4267-B1AE-9E8F529BA4FA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17-01-2019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6466213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9995C-6C5E-4774-930D-FE8EA32FE7E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17-01-2019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1987305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67D08-3D11-4B0F-A15F-9F52EB68D63D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17-01-2019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172928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8813F-3287-4428-A15C-12A23CF4CFA4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17-01-2019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07582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7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02.xml"/><Relationship Id="rId7" Type="http://schemas.openxmlformats.org/officeDocument/2006/relationships/slideLayout" Target="../slideLayouts/slideLayout106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1.xml"/><Relationship Id="rId1" Type="http://schemas.openxmlformats.org/officeDocument/2006/relationships/slideLayout" Target="../slideLayouts/slideLayout100.xml"/><Relationship Id="rId6" Type="http://schemas.openxmlformats.org/officeDocument/2006/relationships/slideLayout" Target="../slideLayouts/slideLayout105.xml"/><Relationship Id="rId11" Type="http://schemas.openxmlformats.org/officeDocument/2006/relationships/slideLayout" Target="../slideLayouts/slideLayout110.xml"/><Relationship Id="rId5" Type="http://schemas.openxmlformats.org/officeDocument/2006/relationships/slideLayout" Target="../slideLayouts/slideLayout104.xml"/><Relationship Id="rId10" Type="http://schemas.openxmlformats.org/officeDocument/2006/relationships/slideLayout" Target="../slideLayouts/slideLayout109.xml"/><Relationship Id="rId4" Type="http://schemas.openxmlformats.org/officeDocument/2006/relationships/slideLayout" Target="../slideLayouts/slideLayout103.xml"/><Relationship Id="rId9" Type="http://schemas.openxmlformats.org/officeDocument/2006/relationships/slideLayout" Target="../slideLayouts/slideLayout108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13.xml"/><Relationship Id="rId7" Type="http://schemas.openxmlformats.org/officeDocument/2006/relationships/slideLayout" Target="../slideLayouts/slideLayout117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12.xml"/><Relationship Id="rId1" Type="http://schemas.openxmlformats.org/officeDocument/2006/relationships/slideLayout" Target="../slideLayouts/slideLayout111.xml"/><Relationship Id="rId6" Type="http://schemas.openxmlformats.org/officeDocument/2006/relationships/slideLayout" Target="../slideLayouts/slideLayout116.xml"/><Relationship Id="rId11" Type="http://schemas.openxmlformats.org/officeDocument/2006/relationships/slideLayout" Target="../slideLayouts/slideLayout121.xml"/><Relationship Id="rId5" Type="http://schemas.openxmlformats.org/officeDocument/2006/relationships/slideLayout" Target="../slideLayouts/slideLayout115.xml"/><Relationship Id="rId10" Type="http://schemas.openxmlformats.org/officeDocument/2006/relationships/slideLayout" Target="../slideLayouts/slideLayout120.xml"/><Relationship Id="rId4" Type="http://schemas.openxmlformats.org/officeDocument/2006/relationships/slideLayout" Target="../slideLayouts/slideLayout114.xml"/><Relationship Id="rId9" Type="http://schemas.openxmlformats.org/officeDocument/2006/relationships/slideLayout" Target="../slideLayouts/slideLayout119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24.xml"/><Relationship Id="rId7" Type="http://schemas.openxmlformats.org/officeDocument/2006/relationships/slideLayout" Target="../slideLayouts/slideLayout128.xml"/><Relationship Id="rId12" Type="http://schemas.openxmlformats.org/officeDocument/2006/relationships/theme" Target="../theme/theme12.xml"/><Relationship Id="rId2" Type="http://schemas.openxmlformats.org/officeDocument/2006/relationships/slideLayout" Target="../slideLayouts/slideLayout123.xml"/><Relationship Id="rId1" Type="http://schemas.openxmlformats.org/officeDocument/2006/relationships/slideLayout" Target="../slideLayouts/slideLayout122.xml"/><Relationship Id="rId6" Type="http://schemas.openxmlformats.org/officeDocument/2006/relationships/slideLayout" Target="../slideLayouts/slideLayout127.xml"/><Relationship Id="rId11" Type="http://schemas.openxmlformats.org/officeDocument/2006/relationships/slideLayout" Target="../slideLayouts/slideLayout132.xml"/><Relationship Id="rId5" Type="http://schemas.openxmlformats.org/officeDocument/2006/relationships/slideLayout" Target="../slideLayouts/slideLayout126.xml"/><Relationship Id="rId10" Type="http://schemas.openxmlformats.org/officeDocument/2006/relationships/slideLayout" Target="../slideLayouts/slideLayout131.xml"/><Relationship Id="rId4" Type="http://schemas.openxmlformats.org/officeDocument/2006/relationships/slideLayout" Target="../slideLayouts/slideLayout125.xml"/><Relationship Id="rId9" Type="http://schemas.openxmlformats.org/officeDocument/2006/relationships/slideLayout" Target="../slideLayouts/slideLayout130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0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35.xml"/><Relationship Id="rId7" Type="http://schemas.openxmlformats.org/officeDocument/2006/relationships/slideLayout" Target="../slideLayouts/slideLayout139.xml"/><Relationship Id="rId12" Type="http://schemas.openxmlformats.org/officeDocument/2006/relationships/theme" Target="../theme/theme13.xml"/><Relationship Id="rId2" Type="http://schemas.openxmlformats.org/officeDocument/2006/relationships/slideLayout" Target="../slideLayouts/slideLayout134.xml"/><Relationship Id="rId1" Type="http://schemas.openxmlformats.org/officeDocument/2006/relationships/slideLayout" Target="../slideLayouts/slideLayout133.xml"/><Relationship Id="rId6" Type="http://schemas.openxmlformats.org/officeDocument/2006/relationships/slideLayout" Target="../slideLayouts/slideLayout138.xml"/><Relationship Id="rId11" Type="http://schemas.openxmlformats.org/officeDocument/2006/relationships/slideLayout" Target="../slideLayouts/slideLayout143.xml"/><Relationship Id="rId5" Type="http://schemas.openxmlformats.org/officeDocument/2006/relationships/slideLayout" Target="../slideLayouts/slideLayout137.xml"/><Relationship Id="rId10" Type="http://schemas.openxmlformats.org/officeDocument/2006/relationships/slideLayout" Target="../slideLayouts/slideLayout142.xml"/><Relationship Id="rId4" Type="http://schemas.openxmlformats.org/officeDocument/2006/relationships/slideLayout" Target="../slideLayouts/slideLayout136.xml"/><Relationship Id="rId9" Type="http://schemas.openxmlformats.org/officeDocument/2006/relationships/slideLayout" Target="../slideLayouts/slideLayout14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C81B57-98A3-47CA-AF2F-CC564015EFD3}" type="datetime1">
              <a:rPr lang="es-CL" smtClean="0"/>
              <a:t>17-01-2019</a:t>
            </a:fld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  <p:pic>
        <p:nvPicPr>
          <p:cNvPr id="6298" name="Picture 154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9750" y="0"/>
            <a:ext cx="3524250" cy="688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579199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hf hdr="0" dt="0"/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C81B57-98A3-47CA-AF2F-CC564015EFD3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17-01-2019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37991" name="Picture 103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6784" y="0"/>
            <a:ext cx="3524250" cy="688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379334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iming>
    <p:tnLst>
      <p:par>
        <p:cTn id="1" dur="indefinite" restart="never" nodeType="tmRoot"/>
      </p:par>
    </p:tnLst>
  </p:timing>
  <p:hf hdr="0" dt="0"/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C81B57-98A3-47CA-AF2F-CC564015EFD3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17-01-2019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39015" name="Picture 103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9750" y="0"/>
            <a:ext cx="3524250" cy="688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883519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iming>
    <p:tnLst>
      <p:par>
        <p:cTn id="1" dur="indefinite" restart="never" nodeType="tmRoot"/>
      </p:par>
    </p:tnLst>
  </p:timing>
  <p:hf hdr="0" dt="0"/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C81B57-98A3-47CA-AF2F-CC564015EFD3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17-01-2019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41063" name="Picture 103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9750" y="0"/>
            <a:ext cx="3524250" cy="688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039776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</p:sldLayoutIdLst>
  <p:timing>
    <p:tnLst>
      <p:par>
        <p:cTn id="1" dur="indefinite" restart="never" nodeType="tmRoot"/>
      </p:par>
    </p:tnLst>
  </p:timing>
  <p:hf hdr="0" dt="0"/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C81B57-98A3-47CA-AF2F-CC564015EFD3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17-01-2019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43110" name="Picture 102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9750" y="0"/>
            <a:ext cx="3524250" cy="688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384235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</p:sldLayoutIdLst>
  <p:timing>
    <p:tnLst>
      <p:par>
        <p:cTn id="1" dur="indefinite" restart="never" nodeType="tmRoot"/>
      </p:par>
    </p:tnLst>
  </p:timing>
  <p:hf hdr="0" dt="0"/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C81B57-98A3-47CA-AF2F-CC564015EFD3}" type="datetime1">
              <a:rPr lang="es-CL" smtClean="0"/>
              <a:t>17-01-2019</a:t>
            </a:fld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  <p:pic>
        <p:nvPicPr>
          <p:cNvPr id="2231" name="Picture 183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39688"/>
            <a:ext cx="3524250" cy="688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235766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hf hdr="0" dt="0"/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C81B57-98A3-47CA-AF2F-CC564015EFD3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17-01-2019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7513" name="Picture 105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9750" y="25174"/>
            <a:ext cx="3524250" cy="688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744819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iming>
    <p:tnLst>
      <p:par>
        <p:cTn id="1" dur="indefinite" restart="never" nodeType="tmRoot"/>
      </p:par>
    </p:tnLst>
  </p:timing>
  <p:hf hdr="0" dt="0"/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C81B57-98A3-47CA-AF2F-CC564015EFD3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17-01-2019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8537" name="Picture 105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1862" y="10659"/>
            <a:ext cx="3524250" cy="688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773265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iming>
    <p:tnLst>
      <p:par>
        <p:cTn id="1" dur="indefinite" restart="never" nodeType="tmRoot"/>
      </p:par>
    </p:tnLst>
  </p:timing>
  <p:hf hdr="0" dt="0"/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C81B57-98A3-47CA-AF2F-CC564015EFD3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17-01-2019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20583" name="Picture 103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9750" y="39688"/>
            <a:ext cx="3524250" cy="688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164499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iming>
    <p:tnLst>
      <p:par>
        <p:cTn id="1" dur="indefinite" restart="never" nodeType="tmRoot"/>
      </p:par>
    </p:tnLst>
  </p:timing>
  <p:hf hdr="0" dt="0"/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C81B57-98A3-47CA-AF2F-CC564015EFD3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17-01-2019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25704" name="Picture 104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9750" y="10659"/>
            <a:ext cx="3524250" cy="688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911125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iming>
    <p:tnLst>
      <p:par>
        <p:cTn id="1" dur="indefinite" restart="never" nodeType="tmRoot"/>
      </p:par>
    </p:tnLst>
  </p:timing>
  <p:hf hdr="0" dt="0"/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C81B57-98A3-47CA-AF2F-CC564015EFD3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17-01-2019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27752" name="Picture 104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9750" y="0"/>
            <a:ext cx="3524250" cy="688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954176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iming>
    <p:tnLst>
      <p:par>
        <p:cTn id="1" dur="indefinite" restart="never" nodeType="tmRoot"/>
      </p:par>
    </p:tnLst>
  </p:timing>
  <p:hf hdr="0" dt="0"/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C81B57-98A3-47CA-AF2F-CC564015EFD3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17-01-2019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35943" name="Picture 103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9608" y="0"/>
            <a:ext cx="3524250" cy="688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423285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iming>
    <p:tnLst>
      <p:par>
        <p:cTn id="1" dur="indefinite" restart="never" nodeType="tmRoot"/>
      </p:par>
    </p:tnLst>
  </p:timing>
  <p:hf hdr="0" dt="0"/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C81B57-98A3-47CA-AF2F-CC564015EFD3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17-01-2019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36967" name="Picture 103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9636" y="15032"/>
            <a:ext cx="3524250" cy="688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30502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iming>
    <p:tnLst>
      <p:par>
        <p:cTn id="1" dur="indefinite" restart="never" nodeType="tmRoot"/>
      </p:par>
    </p:tnLst>
  </p:timing>
  <p:hf hdr="0" dt="0"/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Hoja_de_c_lculo_de_Microsoft_Excel_97-20036.xls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6.vml"/><Relationship Id="rId4" Type="http://schemas.openxmlformats.org/officeDocument/2006/relationships/image" Target="../media/image9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Hoja_de_c_lculo_de_Microsoft_Excel_97-20037.xls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7.vml"/><Relationship Id="rId4" Type="http://schemas.openxmlformats.org/officeDocument/2006/relationships/image" Target="../media/image10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Hoja_de_c_lculo_de_Microsoft_Excel_97-20038.xls"/><Relationship Id="rId2" Type="http://schemas.openxmlformats.org/officeDocument/2006/relationships/slideLayout" Target="../slideLayouts/slideLayout35.xml"/><Relationship Id="rId1" Type="http://schemas.openxmlformats.org/officeDocument/2006/relationships/vmlDrawing" Target="../drawings/vmlDrawing8.vml"/><Relationship Id="rId4" Type="http://schemas.openxmlformats.org/officeDocument/2006/relationships/image" Target="../media/image11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Hoja_de_c_lculo_de_Microsoft_Excel_97-20039.xls"/><Relationship Id="rId2" Type="http://schemas.openxmlformats.org/officeDocument/2006/relationships/slideLayout" Target="../slideLayouts/slideLayout35.xml"/><Relationship Id="rId1" Type="http://schemas.openxmlformats.org/officeDocument/2006/relationships/vmlDrawing" Target="../drawings/vmlDrawing9.vml"/><Relationship Id="rId4" Type="http://schemas.openxmlformats.org/officeDocument/2006/relationships/image" Target="../media/image12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Hoja_de_c_lculo_de_Microsoft_Excel_97-200310.xls"/><Relationship Id="rId2" Type="http://schemas.openxmlformats.org/officeDocument/2006/relationships/slideLayout" Target="../slideLayouts/slideLayout35.xml"/><Relationship Id="rId1" Type="http://schemas.openxmlformats.org/officeDocument/2006/relationships/vmlDrawing" Target="../drawings/vmlDrawing10.vml"/><Relationship Id="rId4" Type="http://schemas.openxmlformats.org/officeDocument/2006/relationships/image" Target="../media/image13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Hoja_de_c_lculo_de_Microsoft_Excel_97-200311.xls"/><Relationship Id="rId2" Type="http://schemas.openxmlformats.org/officeDocument/2006/relationships/slideLayout" Target="../slideLayouts/slideLayout46.xml"/><Relationship Id="rId1" Type="http://schemas.openxmlformats.org/officeDocument/2006/relationships/vmlDrawing" Target="../drawings/vmlDrawing11.vml"/><Relationship Id="rId4" Type="http://schemas.openxmlformats.org/officeDocument/2006/relationships/image" Target="../media/image14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Hoja_de_c_lculo_de_Microsoft_Excel_97-200312.xls"/><Relationship Id="rId2" Type="http://schemas.openxmlformats.org/officeDocument/2006/relationships/slideLayout" Target="../slideLayouts/slideLayout46.xml"/><Relationship Id="rId1" Type="http://schemas.openxmlformats.org/officeDocument/2006/relationships/vmlDrawing" Target="../drawings/vmlDrawing12.vml"/><Relationship Id="rId4" Type="http://schemas.openxmlformats.org/officeDocument/2006/relationships/image" Target="../media/image15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Hoja_de_c_lculo_de_Microsoft_Excel_97-200313.xls"/><Relationship Id="rId2" Type="http://schemas.openxmlformats.org/officeDocument/2006/relationships/slideLayout" Target="../slideLayouts/slideLayout57.xml"/><Relationship Id="rId1" Type="http://schemas.openxmlformats.org/officeDocument/2006/relationships/vmlDrawing" Target="../drawings/vmlDrawing13.vml"/><Relationship Id="rId4" Type="http://schemas.openxmlformats.org/officeDocument/2006/relationships/image" Target="../media/image16.e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Hoja_de_c_lculo_de_Microsoft_Excel_97-200314.xls"/><Relationship Id="rId2" Type="http://schemas.openxmlformats.org/officeDocument/2006/relationships/slideLayout" Target="../slideLayouts/slideLayout57.xml"/><Relationship Id="rId1" Type="http://schemas.openxmlformats.org/officeDocument/2006/relationships/vmlDrawing" Target="../drawings/vmlDrawing14.vml"/><Relationship Id="rId4" Type="http://schemas.openxmlformats.org/officeDocument/2006/relationships/image" Target="../media/image17.e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Hoja_de_c_lculo_de_Microsoft_Excel_97-200315.xls"/><Relationship Id="rId2" Type="http://schemas.openxmlformats.org/officeDocument/2006/relationships/slideLayout" Target="../slideLayouts/slideLayout68.xml"/><Relationship Id="rId1" Type="http://schemas.openxmlformats.org/officeDocument/2006/relationships/vmlDrawing" Target="../drawings/vmlDrawing15.vml"/><Relationship Id="rId4" Type="http://schemas.openxmlformats.org/officeDocument/2006/relationships/image" Target="../media/image18.e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Hoja_de_c_lculo_de_Microsoft_Excel_97-200316.xls"/><Relationship Id="rId2" Type="http://schemas.openxmlformats.org/officeDocument/2006/relationships/slideLayout" Target="../slideLayouts/slideLayout79.xml"/><Relationship Id="rId1" Type="http://schemas.openxmlformats.org/officeDocument/2006/relationships/vmlDrawing" Target="../drawings/vmlDrawing16.vml"/><Relationship Id="rId4" Type="http://schemas.openxmlformats.org/officeDocument/2006/relationships/image" Target="../media/image19.e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Hoja_de_c_lculo_de_Microsoft_Excel_97-200317.xls"/><Relationship Id="rId2" Type="http://schemas.openxmlformats.org/officeDocument/2006/relationships/slideLayout" Target="../slideLayouts/slideLayout90.xml"/><Relationship Id="rId1" Type="http://schemas.openxmlformats.org/officeDocument/2006/relationships/vmlDrawing" Target="../drawings/vmlDrawing17.vml"/><Relationship Id="rId4" Type="http://schemas.openxmlformats.org/officeDocument/2006/relationships/image" Target="../media/image20.e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Hoja_de_c_lculo_de_Microsoft_Excel_97-200318.xls"/><Relationship Id="rId2" Type="http://schemas.openxmlformats.org/officeDocument/2006/relationships/slideLayout" Target="../slideLayouts/slideLayout101.xml"/><Relationship Id="rId1" Type="http://schemas.openxmlformats.org/officeDocument/2006/relationships/vmlDrawing" Target="../drawings/vmlDrawing18.vml"/><Relationship Id="rId4" Type="http://schemas.openxmlformats.org/officeDocument/2006/relationships/image" Target="../media/image21.em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Hoja_de_c_lculo_de_Microsoft_Excel_97-200319.xls"/><Relationship Id="rId2" Type="http://schemas.openxmlformats.org/officeDocument/2006/relationships/slideLayout" Target="../slideLayouts/slideLayout101.xml"/><Relationship Id="rId1" Type="http://schemas.openxmlformats.org/officeDocument/2006/relationships/vmlDrawing" Target="../drawings/vmlDrawing19.vml"/><Relationship Id="rId4" Type="http://schemas.openxmlformats.org/officeDocument/2006/relationships/image" Target="../media/image22.em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Hoja_de_c_lculo_de_Microsoft_Excel_97-200320.xls"/><Relationship Id="rId2" Type="http://schemas.openxmlformats.org/officeDocument/2006/relationships/slideLayout" Target="../slideLayouts/slideLayout101.xml"/><Relationship Id="rId1" Type="http://schemas.openxmlformats.org/officeDocument/2006/relationships/vmlDrawing" Target="../drawings/vmlDrawing20.vml"/><Relationship Id="rId4" Type="http://schemas.openxmlformats.org/officeDocument/2006/relationships/image" Target="../media/image23.em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Hoja_de_c_lculo_de_Microsoft_Excel_97-200321.xls"/><Relationship Id="rId2" Type="http://schemas.openxmlformats.org/officeDocument/2006/relationships/slideLayout" Target="../slideLayouts/slideLayout112.xml"/><Relationship Id="rId1" Type="http://schemas.openxmlformats.org/officeDocument/2006/relationships/vmlDrawing" Target="../drawings/vmlDrawing21.vml"/><Relationship Id="rId4" Type="http://schemas.openxmlformats.org/officeDocument/2006/relationships/image" Target="../media/image24.em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Hoja_de_c_lculo_de_Microsoft_Excel_97-200322.xls"/><Relationship Id="rId2" Type="http://schemas.openxmlformats.org/officeDocument/2006/relationships/slideLayout" Target="../slideLayouts/slideLayout112.xml"/><Relationship Id="rId1" Type="http://schemas.openxmlformats.org/officeDocument/2006/relationships/vmlDrawing" Target="../drawings/vmlDrawing22.vml"/><Relationship Id="rId4" Type="http://schemas.openxmlformats.org/officeDocument/2006/relationships/image" Target="../media/image25.emf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Hoja_de_c_lculo_de_Microsoft_Excel_97-200323.xls"/><Relationship Id="rId2" Type="http://schemas.openxmlformats.org/officeDocument/2006/relationships/slideLayout" Target="../slideLayouts/slideLayout112.xml"/><Relationship Id="rId1" Type="http://schemas.openxmlformats.org/officeDocument/2006/relationships/vmlDrawing" Target="../drawings/vmlDrawing23.vml"/><Relationship Id="rId4" Type="http://schemas.openxmlformats.org/officeDocument/2006/relationships/image" Target="../media/image26.emf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Hoja_de_c_lculo_de_Microsoft_Excel_97-200324.xls"/><Relationship Id="rId2" Type="http://schemas.openxmlformats.org/officeDocument/2006/relationships/slideLayout" Target="../slideLayouts/slideLayout123.xml"/><Relationship Id="rId1" Type="http://schemas.openxmlformats.org/officeDocument/2006/relationships/vmlDrawing" Target="../drawings/vmlDrawing24.vml"/><Relationship Id="rId4" Type="http://schemas.openxmlformats.org/officeDocument/2006/relationships/image" Target="../media/image27.emf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Hoja_de_c_lculo_de_Microsoft_Excel_97-200325.xls"/><Relationship Id="rId2" Type="http://schemas.openxmlformats.org/officeDocument/2006/relationships/slideLayout" Target="../slideLayouts/slideLayout123.xml"/><Relationship Id="rId1" Type="http://schemas.openxmlformats.org/officeDocument/2006/relationships/vmlDrawing" Target="../drawings/vmlDrawing25.vml"/><Relationship Id="rId4" Type="http://schemas.openxmlformats.org/officeDocument/2006/relationships/image" Target="../media/image28.em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Hoja_de_c_lculo_de_Microsoft_Excel_97-200326.xls"/><Relationship Id="rId2" Type="http://schemas.openxmlformats.org/officeDocument/2006/relationships/slideLayout" Target="../slideLayouts/slideLayout134.xml"/><Relationship Id="rId1" Type="http://schemas.openxmlformats.org/officeDocument/2006/relationships/vmlDrawing" Target="../drawings/vmlDrawing26.vml"/><Relationship Id="rId4" Type="http://schemas.openxmlformats.org/officeDocument/2006/relationships/image" Target="../media/image29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Hoja_de_c_lculo_de_Microsoft_Excel_97-20031.xls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2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Hoja_de_c_lculo_de_Microsoft_Excel_97-20032.xls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5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6.emf"/><Relationship Id="rId4" Type="http://schemas.openxmlformats.org/officeDocument/2006/relationships/oleObject" Target="../embeddings/Hoja_de_c_lculo_de_Microsoft_Excel_97-20033.xls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4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7.emf"/><Relationship Id="rId4" Type="http://schemas.openxmlformats.org/officeDocument/2006/relationships/oleObject" Target="../embeddings/Hoja_de_c_lculo_de_Microsoft_Excel_97-20034.xls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4.xml"/><Relationship Id="rId1" Type="http://schemas.openxmlformats.org/officeDocument/2006/relationships/vmlDrawing" Target="../drawings/vmlDrawing5.vml"/><Relationship Id="rId5" Type="http://schemas.openxmlformats.org/officeDocument/2006/relationships/image" Target="../media/image8.emf"/><Relationship Id="rId4" Type="http://schemas.openxmlformats.org/officeDocument/2006/relationships/oleObject" Target="../embeddings/Hoja_de_c_lculo_de_Microsoft_Excel_97-20035.xls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395536" y="2276872"/>
            <a:ext cx="8280920" cy="2016224"/>
          </a:xfrm>
          <a:solidFill>
            <a:schemeClr val="bg1"/>
          </a:solidFill>
          <a:ln>
            <a:solidFill>
              <a:schemeClr val="bg1">
                <a:lumMod val="95000"/>
              </a:schemeClr>
            </a:solidFill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>
              <a:rot lat="0" lon="0" rev="1200000"/>
            </a:lightRig>
          </a:scene3d>
          <a:sp3d>
            <a:bevelT/>
          </a:sp3d>
        </p:spPr>
        <p:txBody>
          <a:bodyPr/>
          <a:lstStyle/>
          <a:p>
            <a:pPr algn="ctr"/>
            <a:r>
              <a:rPr lang="es-CL" sz="2000" b="1" dirty="0">
                <a:solidFill>
                  <a:prstClr val="black"/>
                </a:solidFill>
              </a:rPr>
              <a:t>EJECUCIÓN ACUMULADA DE GASTOS PRESUPUESTARIOS</a:t>
            </a:r>
            <a:br>
              <a:rPr lang="es-CL" sz="2000" b="1" dirty="0">
                <a:solidFill>
                  <a:prstClr val="black"/>
                </a:solidFill>
              </a:rPr>
            </a:br>
            <a:r>
              <a:rPr lang="es-CL" sz="2000" b="1" dirty="0">
                <a:solidFill>
                  <a:prstClr val="black"/>
                </a:solidFill>
              </a:rPr>
              <a:t>AL MES DE </a:t>
            </a:r>
            <a:r>
              <a:rPr lang="es-CL" sz="2000" b="1" dirty="0" smtClean="0">
                <a:solidFill>
                  <a:prstClr val="black"/>
                </a:solidFill>
              </a:rPr>
              <a:t>AGOSTO </a:t>
            </a:r>
            <a:r>
              <a:rPr lang="es-CL" sz="2000" b="1" dirty="0">
                <a:solidFill>
                  <a:prstClr val="black"/>
                </a:solidFill>
              </a:rPr>
              <a:t>DE 2018</a:t>
            </a:r>
            <a:br>
              <a:rPr lang="es-CL" sz="2000" b="1" dirty="0">
                <a:solidFill>
                  <a:prstClr val="black"/>
                </a:solidFill>
              </a:rPr>
            </a:br>
            <a:r>
              <a:rPr lang="es-CL" sz="2000" b="1" dirty="0">
                <a:solidFill>
                  <a:prstClr val="black"/>
                </a:solidFill>
              </a:rPr>
              <a:t>PARTIDA </a:t>
            </a:r>
            <a:r>
              <a:rPr lang="es-CL" sz="2000" b="1" dirty="0" smtClean="0">
                <a:solidFill>
                  <a:prstClr val="black"/>
                </a:solidFill>
              </a:rPr>
              <a:t>16:</a:t>
            </a:r>
            <a:r>
              <a:rPr lang="es-CL" sz="2000" b="1" dirty="0">
                <a:solidFill>
                  <a:prstClr val="black"/>
                </a:solidFill>
              </a:rPr>
              <a:t/>
            </a:r>
            <a:br>
              <a:rPr lang="es-CL" sz="2000" b="1" dirty="0">
                <a:solidFill>
                  <a:prstClr val="black"/>
                </a:solidFill>
              </a:rPr>
            </a:br>
            <a:r>
              <a:rPr lang="es-CL" sz="2000" b="1" dirty="0" smtClean="0">
                <a:latin typeface="+mn-lt"/>
              </a:rPr>
              <a:t>MINISTERIO DE SALUD</a:t>
            </a:r>
            <a:endParaRPr lang="es-CL" sz="2400" b="1" dirty="0">
              <a:latin typeface="+mn-lt"/>
            </a:endParaRPr>
          </a:p>
        </p:txBody>
      </p:sp>
      <p:sp>
        <p:nvSpPr>
          <p:cNvPr id="7" name="6 CuadroTexto"/>
          <p:cNvSpPr txBox="1"/>
          <p:nvPr/>
        </p:nvSpPr>
        <p:spPr>
          <a:xfrm>
            <a:off x="3923928" y="5661248"/>
            <a:ext cx="453650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CL" sz="1200" dirty="0" smtClean="0"/>
              <a:t>Valparaíso, </a:t>
            </a:r>
            <a:r>
              <a:rPr lang="es-CL" sz="1200" dirty="0" smtClean="0"/>
              <a:t>octubre </a:t>
            </a:r>
            <a:r>
              <a:rPr lang="es-CL" sz="1200" dirty="0" smtClean="0"/>
              <a:t>de 2018</a:t>
            </a:r>
            <a:endParaRPr lang="es-CL" sz="1200" dirty="0"/>
          </a:p>
        </p:txBody>
      </p:sp>
      <p:sp>
        <p:nvSpPr>
          <p:cNvPr id="3" name="2 Rectángulo"/>
          <p:cNvSpPr/>
          <p:nvPr/>
        </p:nvSpPr>
        <p:spPr>
          <a:xfrm>
            <a:off x="5292080" y="0"/>
            <a:ext cx="3851920" cy="5486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pic>
        <p:nvPicPr>
          <p:cNvPr id="7320" name="Picture 15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693" y="548680"/>
            <a:ext cx="4788366" cy="9361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05282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10</a:t>
            </a:fld>
            <a:endParaRPr lang="es-CL"/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386224" y="1317476"/>
            <a:ext cx="8229600" cy="4553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spcBef>
                <a:spcPts val="0"/>
              </a:spcBef>
            </a:pPr>
            <a:r>
              <a:rPr lang="es-CL" sz="12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en miles de pesos de </a:t>
            </a:r>
            <a:r>
              <a:rPr lang="es-CL" sz="12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2018                                                                                                                                                                       1 de 2</a:t>
            </a:r>
            <a:endParaRPr lang="es-CL" sz="1200" b="1" dirty="0">
              <a:solidFill>
                <a:prstClr val="black"/>
              </a:solidFill>
              <a:ea typeface="Verdana" pitchFamily="34" charset="0"/>
              <a:cs typeface="Verdana" pitchFamily="34" charset="0"/>
            </a:endParaRPr>
          </a:p>
        </p:txBody>
      </p:sp>
      <p:sp>
        <p:nvSpPr>
          <p:cNvPr id="6" name="3 Marcador de pie de página"/>
          <p:cNvSpPr txBox="1">
            <a:spLocks/>
          </p:cNvSpPr>
          <p:nvPr/>
        </p:nvSpPr>
        <p:spPr>
          <a:xfrm>
            <a:off x="414337" y="5733256"/>
            <a:ext cx="8406135" cy="365125"/>
          </a:xfrm>
          <a:prstGeom prst="rect">
            <a:avLst/>
          </a:prstGeom>
        </p:spPr>
        <p:txBody>
          <a:bodyPr/>
          <a:lstStyle>
            <a:defPPr>
              <a:defRPr lang="es-C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CL" sz="1050" b="1" dirty="0">
                <a:solidFill>
                  <a:prstClr val="black"/>
                </a:solidFill>
              </a:rPr>
              <a:t>Fuente</a:t>
            </a:r>
            <a:r>
              <a:rPr lang="es-CL" sz="1050" dirty="0">
                <a:solidFill>
                  <a:prstClr val="black"/>
                </a:solidFill>
              </a:rPr>
              <a:t>: Elaboración propia en base  a </a:t>
            </a:r>
            <a:r>
              <a:rPr lang="es-CL" sz="1050" dirty="0" smtClean="0">
                <a:solidFill>
                  <a:prstClr val="black"/>
                </a:solidFill>
              </a:rPr>
              <a:t>informes </a:t>
            </a:r>
            <a:r>
              <a:rPr lang="es-CL" sz="1050" dirty="0">
                <a:solidFill>
                  <a:prstClr val="black"/>
                </a:solidFill>
              </a:rPr>
              <a:t>de </a:t>
            </a:r>
            <a:r>
              <a:rPr lang="es-CL" sz="1050" dirty="0" smtClean="0">
                <a:solidFill>
                  <a:prstClr val="black"/>
                </a:solidFill>
              </a:rPr>
              <a:t>ejecución presupuestaria </a:t>
            </a:r>
            <a:r>
              <a:rPr lang="es-CL" sz="1050" dirty="0">
                <a:solidFill>
                  <a:prstClr val="black"/>
                </a:solidFill>
              </a:rPr>
              <a:t>mensual de DIPRES</a:t>
            </a:r>
          </a:p>
        </p:txBody>
      </p:sp>
      <p:sp>
        <p:nvSpPr>
          <p:cNvPr id="9" name="1 Título"/>
          <p:cNvSpPr txBox="1">
            <a:spLocks/>
          </p:cNvSpPr>
          <p:nvPr/>
        </p:nvSpPr>
        <p:spPr>
          <a:xfrm>
            <a:off x="414338" y="579457"/>
            <a:ext cx="8210798" cy="591093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</a:t>
            </a: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AGOSTO </a:t>
            </a: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DE 2018 </a:t>
            </a:r>
            <a:b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16. CAPÍTULO 02. PROGRAMA 01: FONDO NACIONAL DE SALUD</a:t>
            </a:r>
            <a:endParaRPr lang="es-CL" sz="1600" b="1" dirty="0">
              <a:solidFill>
                <a:schemeClr val="tx1"/>
              </a:solidFill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3" name="2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30527237"/>
              </p:ext>
            </p:extLst>
          </p:nvPr>
        </p:nvGraphicFramePr>
        <p:xfrm>
          <a:off x="414338" y="1688182"/>
          <a:ext cx="8210798" cy="3829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346" name="Hoja de cálculo" r:id="rId3" imgW="7591313" imgH="3828892" progId="Excel.Sheet.8">
                  <p:embed/>
                </p:oleObj>
              </mc:Choice>
              <mc:Fallback>
                <p:oleObj name="Hoja de cálculo" r:id="rId3" imgW="7591313" imgH="3828892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14338" y="1688182"/>
                        <a:ext cx="8210798" cy="38290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827320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11</a:t>
            </a:fld>
            <a:endParaRPr lang="es-CL"/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386224" y="1317476"/>
            <a:ext cx="8229600" cy="4553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spcBef>
                <a:spcPts val="0"/>
              </a:spcBef>
            </a:pPr>
            <a:r>
              <a:rPr lang="es-CL" sz="12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en miles de pesos de </a:t>
            </a:r>
            <a:r>
              <a:rPr lang="es-CL" sz="12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2018                                                                                                                                                      2 de 2</a:t>
            </a:r>
            <a:endParaRPr lang="es-CL" sz="1200" b="1" dirty="0">
              <a:solidFill>
                <a:prstClr val="black"/>
              </a:solidFill>
              <a:ea typeface="Verdana" pitchFamily="34" charset="0"/>
              <a:cs typeface="Verdana" pitchFamily="34" charset="0"/>
            </a:endParaRPr>
          </a:p>
        </p:txBody>
      </p:sp>
      <p:sp>
        <p:nvSpPr>
          <p:cNvPr id="6" name="3 Marcador de pie de página"/>
          <p:cNvSpPr txBox="1">
            <a:spLocks/>
          </p:cNvSpPr>
          <p:nvPr/>
        </p:nvSpPr>
        <p:spPr>
          <a:xfrm>
            <a:off x="414337" y="4581128"/>
            <a:ext cx="8406135" cy="365125"/>
          </a:xfrm>
          <a:prstGeom prst="rect">
            <a:avLst/>
          </a:prstGeom>
        </p:spPr>
        <p:txBody>
          <a:bodyPr/>
          <a:lstStyle>
            <a:defPPr>
              <a:defRPr lang="es-C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CL" sz="1050" b="1" dirty="0">
                <a:solidFill>
                  <a:prstClr val="black"/>
                </a:solidFill>
              </a:rPr>
              <a:t>Fuente</a:t>
            </a:r>
            <a:r>
              <a:rPr lang="es-CL" sz="1050" dirty="0">
                <a:solidFill>
                  <a:prstClr val="black"/>
                </a:solidFill>
              </a:rPr>
              <a:t>: Elaboración propia en base  a </a:t>
            </a:r>
            <a:r>
              <a:rPr lang="es-CL" sz="1050" dirty="0" smtClean="0">
                <a:solidFill>
                  <a:prstClr val="black"/>
                </a:solidFill>
              </a:rPr>
              <a:t>informes </a:t>
            </a:r>
            <a:r>
              <a:rPr lang="es-CL" sz="1050" dirty="0">
                <a:solidFill>
                  <a:prstClr val="black"/>
                </a:solidFill>
              </a:rPr>
              <a:t>de </a:t>
            </a:r>
            <a:r>
              <a:rPr lang="es-CL" sz="1050" dirty="0" smtClean="0">
                <a:solidFill>
                  <a:prstClr val="black"/>
                </a:solidFill>
              </a:rPr>
              <a:t>ejecución presupuestaria </a:t>
            </a:r>
            <a:r>
              <a:rPr lang="es-CL" sz="1050" dirty="0">
                <a:solidFill>
                  <a:prstClr val="black"/>
                </a:solidFill>
              </a:rPr>
              <a:t>mensual de DIPRES</a:t>
            </a:r>
          </a:p>
        </p:txBody>
      </p:sp>
      <p:sp>
        <p:nvSpPr>
          <p:cNvPr id="9" name="1 Título"/>
          <p:cNvSpPr txBox="1">
            <a:spLocks/>
          </p:cNvSpPr>
          <p:nvPr/>
        </p:nvSpPr>
        <p:spPr>
          <a:xfrm>
            <a:off x="414338" y="579457"/>
            <a:ext cx="8210798" cy="591093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</a:t>
            </a: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AGOSTO </a:t>
            </a: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DE 2018 </a:t>
            </a:r>
            <a:b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16. CAPÍTULO 02. PROGRAMA 01: FONDO NACIONAL DE SALUD</a:t>
            </a:r>
            <a:endParaRPr lang="es-CL" sz="1600" b="1" dirty="0">
              <a:solidFill>
                <a:schemeClr val="tx1"/>
              </a:solidFill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3" name="2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99995736"/>
              </p:ext>
            </p:extLst>
          </p:nvPr>
        </p:nvGraphicFramePr>
        <p:xfrm>
          <a:off x="467544" y="1628800"/>
          <a:ext cx="8157592" cy="2800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757" name="Hoja de cálculo" r:id="rId3" imgW="7591313" imgH="2800192" progId="Excel.Sheet.8">
                  <p:embed/>
                </p:oleObj>
              </mc:Choice>
              <mc:Fallback>
                <p:oleObj name="Hoja de cálculo" r:id="rId3" imgW="7591313" imgH="2800192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67544" y="1628800"/>
                        <a:ext cx="8157592" cy="28003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561802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12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386224" y="1401130"/>
            <a:ext cx="8229600" cy="22767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r>
              <a:rPr lang="es-CL" sz="12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en miles de pesos de </a:t>
            </a:r>
            <a:r>
              <a:rPr lang="es-CL" sz="12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2018                                                                                                                                                   1 de 2</a:t>
            </a:r>
            <a:endParaRPr lang="es-CL" sz="1200" b="1" dirty="0">
              <a:solidFill>
                <a:prstClr val="black"/>
              </a:solidFill>
              <a:ea typeface="Verdana" pitchFamily="34" charset="0"/>
              <a:cs typeface="Verdana" pitchFamily="34" charset="0"/>
            </a:endParaRPr>
          </a:p>
        </p:txBody>
      </p:sp>
      <p:sp>
        <p:nvSpPr>
          <p:cNvPr id="6" name="3 Marcador de pie de página"/>
          <p:cNvSpPr txBox="1">
            <a:spLocks/>
          </p:cNvSpPr>
          <p:nvPr/>
        </p:nvSpPr>
        <p:spPr>
          <a:xfrm>
            <a:off x="414336" y="5445224"/>
            <a:ext cx="8289755" cy="365125"/>
          </a:xfrm>
          <a:prstGeom prst="rect">
            <a:avLst/>
          </a:prstGeom>
        </p:spPr>
        <p:txBody>
          <a:bodyPr/>
          <a:lstStyle>
            <a:defPPr>
              <a:defRPr lang="es-C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CL" sz="1050" b="1" dirty="0">
                <a:solidFill>
                  <a:prstClr val="black"/>
                </a:solidFill>
              </a:rPr>
              <a:t>Fuente</a:t>
            </a:r>
            <a:r>
              <a:rPr lang="es-CL" sz="1050" dirty="0">
                <a:solidFill>
                  <a:prstClr val="black"/>
                </a:solidFill>
              </a:rPr>
              <a:t>: Elaboración propia en base  a </a:t>
            </a:r>
            <a:r>
              <a:rPr lang="es-CL" sz="1050" dirty="0" smtClean="0">
                <a:solidFill>
                  <a:prstClr val="black"/>
                </a:solidFill>
              </a:rPr>
              <a:t>informes </a:t>
            </a:r>
            <a:r>
              <a:rPr lang="es-CL" sz="1050" dirty="0">
                <a:solidFill>
                  <a:prstClr val="black"/>
                </a:solidFill>
              </a:rPr>
              <a:t>de </a:t>
            </a:r>
            <a:r>
              <a:rPr lang="es-CL" sz="1050" dirty="0" smtClean="0">
                <a:solidFill>
                  <a:prstClr val="black"/>
                </a:solidFill>
              </a:rPr>
              <a:t>ejecución presupuestaria </a:t>
            </a:r>
            <a:r>
              <a:rPr lang="es-CL" sz="1050" dirty="0">
                <a:solidFill>
                  <a:prstClr val="black"/>
                </a:solidFill>
              </a:rPr>
              <a:t>mensual de DIPRES</a:t>
            </a:r>
          </a:p>
        </p:txBody>
      </p:sp>
      <p:sp>
        <p:nvSpPr>
          <p:cNvPr id="9" name="1 Título"/>
          <p:cNvSpPr txBox="1">
            <a:spLocks/>
          </p:cNvSpPr>
          <p:nvPr/>
        </p:nvSpPr>
        <p:spPr>
          <a:xfrm>
            <a:off x="414338" y="579457"/>
            <a:ext cx="8210798" cy="591093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</a:t>
            </a: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AGOSTO </a:t>
            </a: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DE 2018 </a:t>
            </a:r>
            <a:b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16. CAPÍTULO 02. PROGRAMA 02: PROGRAMA DE ATENCIÓN PRIMARIA</a:t>
            </a:r>
            <a:endParaRPr lang="es-CL" sz="1600" b="1" dirty="0">
              <a:solidFill>
                <a:schemeClr val="tx1"/>
              </a:solidFill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2" name="1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02170179"/>
              </p:ext>
            </p:extLst>
          </p:nvPr>
        </p:nvGraphicFramePr>
        <p:xfrm>
          <a:off x="414338" y="1700808"/>
          <a:ext cx="8289754" cy="3686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257" name="Hoja de cálculo" r:id="rId3" imgW="8515395" imgH="3686293" progId="Excel.Sheet.8">
                  <p:embed/>
                </p:oleObj>
              </mc:Choice>
              <mc:Fallback>
                <p:oleObj name="Hoja de cálculo" r:id="rId3" imgW="8515395" imgH="3686293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14338" y="1700808"/>
                        <a:ext cx="8289754" cy="36861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243078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13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386224" y="1401130"/>
            <a:ext cx="8229600" cy="22767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r>
              <a:rPr lang="es-CL" sz="12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en miles de pesos de </a:t>
            </a:r>
            <a:r>
              <a:rPr lang="es-CL" sz="12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2018                                                                                                                                                          2 de 2</a:t>
            </a:r>
            <a:endParaRPr lang="es-CL" sz="1200" b="1" dirty="0">
              <a:solidFill>
                <a:prstClr val="black"/>
              </a:solidFill>
              <a:ea typeface="Verdana" pitchFamily="34" charset="0"/>
              <a:cs typeface="Verdana" pitchFamily="34" charset="0"/>
            </a:endParaRPr>
          </a:p>
        </p:txBody>
      </p:sp>
      <p:sp>
        <p:nvSpPr>
          <p:cNvPr id="6" name="3 Marcador de pie de página"/>
          <p:cNvSpPr txBox="1">
            <a:spLocks/>
          </p:cNvSpPr>
          <p:nvPr/>
        </p:nvSpPr>
        <p:spPr>
          <a:xfrm>
            <a:off x="414336" y="4720059"/>
            <a:ext cx="8308466" cy="365125"/>
          </a:xfrm>
          <a:prstGeom prst="rect">
            <a:avLst/>
          </a:prstGeom>
        </p:spPr>
        <p:txBody>
          <a:bodyPr/>
          <a:lstStyle>
            <a:defPPr>
              <a:defRPr lang="es-C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CL" sz="1050" b="1" dirty="0">
                <a:solidFill>
                  <a:prstClr val="black"/>
                </a:solidFill>
              </a:rPr>
              <a:t>Fuente</a:t>
            </a:r>
            <a:r>
              <a:rPr lang="es-CL" sz="1050" dirty="0">
                <a:solidFill>
                  <a:prstClr val="black"/>
                </a:solidFill>
              </a:rPr>
              <a:t>: Elaboración propia en base  a </a:t>
            </a:r>
            <a:r>
              <a:rPr lang="es-CL" sz="1050" dirty="0" smtClean="0">
                <a:solidFill>
                  <a:prstClr val="black"/>
                </a:solidFill>
              </a:rPr>
              <a:t>informes </a:t>
            </a:r>
            <a:r>
              <a:rPr lang="es-CL" sz="1050" dirty="0">
                <a:solidFill>
                  <a:prstClr val="black"/>
                </a:solidFill>
              </a:rPr>
              <a:t>de </a:t>
            </a:r>
            <a:r>
              <a:rPr lang="es-CL" sz="1050" dirty="0" smtClean="0">
                <a:solidFill>
                  <a:prstClr val="black"/>
                </a:solidFill>
              </a:rPr>
              <a:t>ejecución presupuestaria </a:t>
            </a:r>
            <a:r>
              <a:rPr lang="es-CL" sz="1050" dirty="0">
                <a:solidFill>
                  <a:prstClr val="black"/>
                </a:solidFill>
              </a:rPr>
              <a:t>mensual de DIPRES</a:t>
            </a:r>
          </a:p>
        </p:txBody>
      </p:sp>
      <p:sp>
        <p:nvSpPr>
          <p:cNvPr id="9" name="1 Título"/>
          <p:cNvSpPr txBox="1">
            <a:spLocks/>
          </p:cNvSpPr>
          <p:nvPr/>
        </p:nvSpPr>
        <p:spPr>
          <a:xfrm>
            <a:off x="414338" y="579457"/>
            <a:ext cx="8210798" cy="591093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</a:t>
            </a: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AGOSTO </a:t>
            </a: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DE 2018 </a:t>
            </a:r>
            <a:b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16. CAPÍTULO 02. PROGRAMA 02: PROGRAMA DE ATENCIÓN PRIMARIA</a:t>
            </a:r>
            <a:endParaRPr lang="es-CL" sz="1600" b="1" dirty="0">
              <a:solidFill>
                <a:schemeClr val="tx1"/>
              </a:solidFill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2" name="1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99631455"/>
              </p:ext>
            </p:extLst>
          </p:nvPr>
        </p:nvGraphicFramePr>
        <p:xfrm>
          <a:off x="414335" y="1700808"/>
          <a:ext cx="8308467" cy="2905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372" name="Hoja de cálculo" r:id="rId3" imgW="8515395" imgH="2905191" progId="Excel.Sheet.8">
                  <p:embed/>
                </p:oleObj>
              </mc:Choice>
              <mc:Fallback>
                <p:oleObj name="Hoja de cálculo" r:id="rId3" imgW="8515395" imgH="2905191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14335" y="1700808"/>
                        <a:ext cx="8308467" cy="29051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942681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14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386224" y="1317476"/>
            <a:ext cx="8229600" cy="38333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r>
              <a:rPr lang="es-CL" sz="12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en miles de pesos de </a:t>
            </a:r>
            <a:r>
              <a:rPr lang="es-CL" sz="12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2018                                                                                                                                                1 de 2</a:t>
            </a:r>
            <a:endParaRPr lang="es-CL" sz="1200" b="1" dirty="0">
              <a:solidFill>
                <a:prstClr val="black"/>
              </a:solidFill>
              <a:ea typeface="Verdana" pitchFamily="34" charset="0"/>
              <a:cs typeface="Verdana" pitchFamily="34" charset="0"/>
            </a:endParaRPr>
          </a:p>
        </p:txBody>
      </p:sp>
      <p:sp>
        <p:nvSpPr>
          <p:cNvPr id="6" name="3 Marcador de pie de página"/>
          <p:cNvSpPr txBox="1">
            <a:spLocks/>
          </p:cNvSpPr>
          <p:nvPr/>
        </p:nvSpPr>
        <p:spPr>
          <a:xfrm>
            <a:off x="414337" y="5445224"/>
            <a:ext cx="8406135" cy="365125"/>
          </a:xfrm>
          <a:prstGeom prst="rect">
            <a:avLst/>
          </a:prstGeom>
        </p:spPr>
        <p:txBody>
          <a:bodyPr/>
          <a:lstStyle>
            <a:defPPr>
              <a:defRPr lang="es-C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CL" sz="1050" b="1" dirty="0">
                <a:solidFill>
                  <a:prstClr val="black"/>
                </a:solidFill>
              </a:rPr>
              <a:t>Fuente</a:t>
            </a:r>
            <a:r>
              <a:rPr lang="es-CL" sz="1050" dirty="0">
                <a:solidFill>
                  <a:prstClr val="black"/>
                </a:solidFill>
              </a:rPr>
              <a:t>: Elaboración propia en base  a </a:t>
            </a:r>
            <a:r>
              <a:rPr lang="es-CL" sz="1050" dirty="0" smtClean="0">
                <a:solidFill>
                  <a:prstClr val="black"/>
                </a:solidFill>
              </a:rPr>
              <a:t>informes </a:t>
            </a:r>
            <a:r>
              <a:rPr lang="es-CL" sz="1050" dirty="0">
                <a:solidFill>
                  <a:prstClr val="black"/>
                </a:solidFill>
              </a:rPr>
              <a:t>de </a:t>
            </a:r>
            <a:r>
              <a:rPr lang="es-CL" sz="1050" dirty="0" smtClean="0">
                <a:solidFill>
                  <a:prstClr val="black"/>
                </a:solidFill>
              </a:rPr>
              <a:t>ejecución presupuestaria </a:t>
            </a:r>
            <a:r>
              <a:rPr lang="es-CL" sz="1050" dirty="0">
                <a:solidFill>
                  <a:prstClr val="black"/>
                </a:solidFill>
              </a:rPr>
              <a:t>mensual de DIPRES</a:t>
            </a:r>
          </a:p>
        </p:txBody>
      </p:sp>
      <p:sp>
        <p:nvSpPr>
          <p:cNvPr id="9" name="1 Título"/>
          <p:cNvSpPr txBox="1">
            <a:spLocks/>
          </p:cNvSpPr>
          <p:nvPr/>
        </p:nvSpPr>
        <p:spPr>
          <a:xfrm>
            <a:off x="414338" y="579457"/>
            <a:ext cx="8210798" cy="591093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</a:t>
            </a: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AGOSTO </a:t>
            </a: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DE 2018 </a:t>
            </a:r>
            <a:b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16. CAPÍTULO 02. PROGRAMA 03: PROGRAMA DE PRESTACIONES VALORADAS</a:t>
            </a:r>
            <a:endParaRPr lang="es-CL" sz="1600" b="1" dirty="0">
              <a:solidFill>
                <a:schemeClr val="tx1"/>
              </a:solidFill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2" name="1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26050904"/>
              </p:ext>
            </p:extLst>
          </p:nvPr>
        </p:nvGraphicFramePr>
        <p:xfrm>
          <a:off x="414338" y="1628800"/>
          <a:ext cx="8201485" cy="3686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397" name="Hoja de cálculo" r:id="rId3" imgW="7572308" imgH="3686293" progId="Excel.Sheet.8">
                  <p:embed/>
                </p:oleObj>
              </mc:Choice>
              <mc:Fallback>
                <p:oleObj name="Hoja de cálculo" r:id="rId3" imgW="7572308" imgH="3686293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14338" y="1628800"/>
                        <a:ext cx="8201485" cy="36861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970992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15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361838" y="1245468"/>
            <a:ext cx="8229600" cy="4553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r>
              <a:rPr lang="es-CL" sz="12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en miles de pesos de </a:t>
            </a:r>
            <a:r>
              <a:rPr lang="es-CL" sz="12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2018                                                                                                                                                           2 de 2</a:t>
            </a:r>
            <a:endParaRPr lang="es-CL" sz="1200" b="1" dirty="0">
              <a:solidFill>
                <a:prstClr val="black"/>
              </a:solidFill>
              <a:ea typeface="Verdana" pitchFamily="34" charset="0"/>
              <a:cs typeface="Verdana" pitchFamily="34" charset="0"/>
            </a:endParaRPr>
          </a:p>
        </p:txBody>
      </p:sp>
      <p:sp>
        <p:nvSpPr>
          <p:cNvPr id="6" name="3 Marcador de pie de página"/>
          <p:cNvSpPr txBox="1">
            <a:spLocks/>
          </p:cNvSpPr>
          <p:nvPr/>
        </p:nvSpPr>
        <p:spPr>
          <a:xfrm>
            <a:off x="361838" y="6448251"/>
            <a:ext cx="8406135" cy="365125"/>
          </a:xfrm>
          <a:prstGeom prst="rect">
            <a:avLst/>
          </a:prstGeom>
        </p:spPr>
        <p:txBody>
          <a:bodyPr/>
          <a:lstStyle>
            <a:defPPr>
              <a:defRPr lang="es-C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CL" sz="1050" b="1" dirty="0">
                <a:solidFill>
                  <a:prstClr val="black"/>
                </a:solidFill>
              </a:rPr>
              <a:t>Fuente</a:t>
            </a:r>
            <a:r>
              <a:rPr lang="es-CL" sz="1050" dirty="0">
                <a:solidFill>
                  <a:prstClr val="black"/>
                </a:solidFill>
              </a:rPr>
              <a:t>: Elaboración propia en base  a </a:t>
            </a:r>
            <a:r>
              <a:rPr lang="es-CL" sz="1050" dirty="0" smtClean="0">
                <a:solidFill>
                  <a:prstClr val="black"/>
                </a:solidFill>
              </a:rPr>
              <a:t>informes </a:t>
            </a:r>
            <a:r>
              <a:rPr lang="es-CL" sz="1050" dirty="0">
                <a:solidFill>
                  <a:prstClr val="black"/>
                </a:solidFill>
              </a:rPr>
              <a:t>de </a:t>
            </a:r>
            <a:r>
              <a:rPr lang="es-CL" sz="1050" dirty="0" smtClean="0">
                <a:solidFill>
                  <a:prstClr val="black"/>
                </a:solidFill>
              </a:rPr>
              <a:t>ejecución presupuestaria </a:t>
            </a:r>
            <a:r>
              <a:rPr lang="es-CL" sz="1050" dirty="0">
                <a:solidFill>
                  <a:prstClr val="black"/>
                </a:solidFill>
              </a:rPr>
              <a:t>mensual de DIPRES</a:t>
            </a:r>
          </a:p>
        </p:txBody>
      </p:sp>
      <p:sp>
        <p:nvSpPr>
          <p:cNvPr id="9" name="1 Título"/>
          <p:cNvSpPr txBox="1">
            <a:spLocks/>
          </p:cNvSpPr>
          <p:nvPr/>
        </p:nvSpPr>
        <p:spPr>
          <a:xfrm>
            <a:off x="414338" y="579457"/>
            <a:ext cx="8210798" cy="591093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</a:t>
            </a: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AGOSTO </a:t>
            </a: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DE 2018 </a:t>
            </a:r>
            <a:b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16. CAPÍTULO 02. PROGRAMA 03: PROGRAMA DE PRESTACIONES VALORADAS</a:t>
            </a:r>
            <a:endParaRPr lang="es-CL" sz="1600" b="1" dirty="0">
              <a:solidFill>
                <a:schemeClr val="tx1"/>
              </a:solidFill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2" name="1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21388377"/>
              </p:ext>
            </p:extLst>
          </p:nvPr>
        </p:nvGraphicFramePr>
        <p:xfrm>
          <a:off x="414338" y="1613867"/>
          <a:ext cx="8210797" cy="475510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422" name="Hoja de cálculo" r:id="rId3" imgW="7572308" imgH="5343564" progId="Excel.Sheet.8">
                  <p:embed/>
                </p:oleObj>
              </mc:Choice>
              <mc:Fallback>
                <p:oleObj name="Hoja de cálculo" r:id="rId3" imgW="7572308" imgH="5343564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14338" y="1613867"/>
                        <a:ext cx="8210797" cy="475510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754807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16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386224" y="1401130"/>
            <a:ext cx="8229600" cy="4553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r>
              <a:rPr lang="es-CL" sz="12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en miles de pesos de </a:t>
            </a:r>
            <a:r>
              <a:rPr lang="es-CL" sz="12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2018                                                                                                                                                      1 de 2</a:t>
            </a:r>
            <a:endParaRPr lang="es-CL" sz="1200" b="1" dirty="0">
              <a:solidFill>
                <a:prstClr val="black"/>
              </a:solidFill>
              <a:ea typeface="Verdana" pitchFamily="34" charset="0"/>
              <a:cs typeface="Verdana" pitchFamily="34" charset="0"/>
            </a:endParaRPr>
          </a:p>
        </p:txBody>
      </p:sp>
      <p:sp>
        <p:nvSpPr>
          <p:cNvPr id="6" name="3 Marcador de pie de página"/>
          <p:cNvSpPr txBox="1">
            <a:spLocks/>
          </p:cNvSpPr>
          <p:nvPr/>
        </p:nvSpPr>
        <p:spPr>
          <a:xfrm>
            <a:off x="414336" y="5373216"/>
            <a:ext cx="8406135" cy="365125"/>
          </a:xfrm>
          <a:prstGeom prst="rect">
            <a:avLst/>
          </a:prstGeom>
        </p:spPr>
        <p:txBody>
          <a:bodyPr/>
          <a:lstStyle>
            <a:defPPr>
              <a:defRPr lang="es-C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CL" sz="1050" b="1" dirty="0">
                <a:solidFill>
                  <a:prstClr val="black"/>
                </a:solidFill>
              </a:rPr>
              <a:t>Fuente</a:t>
            </a:r>
            <a:r>
              <a:rPr lang="es-CL" sz="1050" dirty="0">
                <a:solidFill>
                  <a:prstClr val="black"/>
                </a:solidFill>
              </a:rPr>
              <a:t>: Elaboración propia en base  a </a:t>
            </a:r>
            <a:r>
              <a:rPr lang="es-CL" sz="1050" dirty="0" smtClean="0">
                <a:solidFill>
                  <a:prstClr val="black"/>
                </a:solidFill>
              </a:rPr>
              <a:t>informes </a:t>
            </a:r>
            <a:r>
              <a:rPr lang="es-CL" sz="1050" dirty="0">
                <a:solidFill>
                  <a:prstClr val="black"/>
                </a:solidFill>
              </a:rPr>
              <a:t>de </a:t>
            </a:r>
            <a:r>
              <a:rPr lang="es-CL" sz="1050" dirty="0" smtClean="0">
                <a:solidFill>
                  <a:prstClr val="black"/>
                </a:solidFill>
              </a:rPr>
              <a:t>ejecución presupuestaria </a:t>
            </a:r>
            <a:r>
              <a:rPr lang="es-CL" sz="1050" dirty="0">
                <a:solidFill>
                  <a:prstClr val="black"/>
                </a:solidFill>
              </a:rPr>
              <a:t>mensual de DIPRES</a:t>
            </a:r>
          </a:p>
        </p:txBody>
      </p:sp>
      <p:sp>
        <p:nvSpPr>
          <p:cNvPr id="9" name="1 Título"/>
          <p:cNvSpPr txBox="1">
            <a:spLocks/>
          </p:cNvSpPr>
          <p:nvPr/>
        </p:nvSpPr>
        <p:spPr>
          <a:xfrm>
            <a:off x="414338" y="579457"/>
            <a:ext cx="8210798" cy="591093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</a:t>
            </a: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AGOSTO </a:t>
            </a: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DE 2018 </a:t>
            </a:r>
            <a:b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16. CAPÍTULO 02. PROGRAMA 04: PROGRAMA DE PRESTACIONES INSTITUCIONALES</a:t>
            </a:r>
            <a:endParaRPr lang="es-CL" sz="1600" b="1" dirty="0">
              <a:solidFill>
                <a:schemeClr val="tx1"/>
              </a:solidFill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2" name="1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21446942"/>
              </p:ext>
            </p:extLst>
          </p:nvPr>
        </p:nvGraphicFramePr>
        <p:xfrm>
          <a:off x="467544" y="1700808"/>
          <a:ext cx="8148280" cy="3533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445" name="Hoja de cálculo" r:id="rId3" imgW="7743713" imgH="3533762" progId="Excel.Sheet.8">
                  <p:embed/>
                </p:oleObj>
              </mc:Choice>
              <mc:Fallback>
                <p:oleObj name="Hoja de cálculo" r:id="rId3" imgW="7743713" imgH="3533762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67544" y="1700808"/>
                        <a:ext cx="8148280" cy="35337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223326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404935" y="1317476"/>
            <a:ext cx="8229600" cy="4553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r>
              <a:rPr lang="es-CL" sz="12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en miles de pesos de </a:t>
            </a:r>
            <a:r>
              <a:rPr lang="es-CL" sz="12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2018                                                                                                                                                           2 de 2</a:t>
            </a:r>
            <a:endParaRPr lang="es-CL" sz="1200" b="1" dirty="0">
              <a:solidFill>
                <a:prstClr val="black"/>
              </a:solidFill>
              <a:ea typeface="Verdana" pitchFamily="34" charset="0"/>
              <a:cs typeface="Verdana" pitchFamily="34" charset="0"/>
            </a:endParaRPr>
          </a:p>
        </p:txBody>
      </p:sp>
      <p:sp>
        <p:nvSpPr>
          <p:cNvPr id="6" name="3 Marcador de pie de página"/>
          <p:cNvSpPr txBox="1">
            <a:spLocks/>
          </p:cNvSpPr>
          <p:nvPr/>
        </p:nvSpPr>
        <p:spPr>
          <a:xfrm>
            <a:off x="404935" y="5733256"/>
            <a:ext cx="8406135" cy="365125"/>
          </a:xfrm>
          <a:prstGeom prst="rect">
            <a:avLst/>
          </a:prstGeom>
        </p:spPr>
        <p:txBody>
          <a:bodyPr/>
          <a:lstStyle>
            <a:defPPr>
              <a:defRPr lang="es-C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CL" sz="1050" b="1" dirty="0">
                <a:solidFill>
                  <a:prstClr val="black"/>
                </a:solidFill>
              </a:rPr>
              <a:t>Fuente</a:t>
            </a:r>
            <a:r>
              <a:rPr lang="es-CL" sz="1050" dirty="0">
                <a:solidFill>
                  <a:prstClr val="black"/>
                </a:solidFill>
              </a:rPr>
              <a:t>: Elaboración propia en base  a </a:t>
            </a:r>
            <a:r>
              <a:rPr lang="es-CL" sz="1050" dirty="0" smtClean="0">
                <a:solidFill>
                  <a:prstClr val="black"/>
                </a:solidFill>
              </a:rPr>
              <a:t>informes </a:t>
            </a:r>
            <a:r>
              <a:rPr lang="es-CL" sz="1050" dirty="0">
                <a:solidFill>
                  <a:prstClr val="black"/>
                </a:solidFill>
              </a:rPr>
              <a:t>de </a:t>
            </a:r>
            <a:r>
              <a:rPr lang="es-CL" sz="1050" dirty="0" smtClean="0">
                <a:solidFill>
                  <a:prstClr val="black"/>
                </a:solidFill>
              </a:rPr>
              <a:t>ejecución presupuestaria </a:t>
            </a:r>
            <a:r>
              <a:rPr lang="es-CL" sz="1050" dirty="0">
                <a:solidFill>
                  <a:prstClr val="black"/>
                </a:solidFill>
              </a:rPr>
              <a:t>mensual de DIPRES</a:t>
            </a:r>
          </a:p>
        </p:txBody>
      </p:sp>
      <p:sp>
        <p:nvSpPr>
          <p:cNvPr id="9" name="1 Título"/>
          <p:cNvSpPr txBox="1">
            <a:spLocks/>
          </p:cNvSpPr>
          <p:nvPr/>
        </p:nvSpPr>
        <p:spPr>
          <a:xfrm>
            <a:off x="414338" y="579457"/>
            <a:ext cx="8210798" cy="591093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</a:t>
            </a: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AGOSTO </a:t>
            </a: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DE 2018 </a:t>
            </a:r>
            <a:b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16. CAPÍTULO 02. PROGRAMA 04: PROGRAMA DE PRESTACIONES INSTITUCIONALES</a:t>
            </a:r>
            <a:endParaRPr lang="es-CL" sz="1600" b="1" dirty="0">
              <a:solidFill>
                <a:schemeClr val="tx1"/>
              </a:solidFill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2" name="1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24199676"/>
              </p:ext>
            </p:extLst>
          </p:nvPr>
        </p:nvGraphicFramePr>
        <p:xfrm>
          <a:off x="467544" y="1628800"/>
          <a:ext cx="8157592" cy="3971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9471" name="Hoja de cálculo" r:id="rId3" imgW="7743713" imgH="3971846" progId="Excel.Sheet.8">
                  <p:embed/>
                </p:oleObj>
              </mc:Choice>
              <mc:Fallback>
                <p:oleObj name="Hoja de cálculo" r:id="rId3" imgW="7743713" imgH="3971846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67544" y="1628800"/>
                        <a:ext cx="8157592" cy="39719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294040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386224" y="1401130"/>
            <a:ext cx="8229600" cy="4553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r>
              <a:rPr lang="es-CL" sz="12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en miles de pesos de </a:t>
            </a:r>
            <a:r>
              <a:rPr lang="es-CL" sz="12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2018</a:t>
            </a:r>
            <a:endParaRPr lang="es-CL" sz="1200" b="1" dirty="0">
              <a:solidFill>
                <a:prstClr val="black"/>
              </a:solidFill>
              <a:ea typeface="Verdana" pitchFamily="34" charset="0"/>
              <a:cs typeface="Verdana" pitchFamily="34" charset="0"/>
            </a:endParaRPr>
          </a:p>
        </p:txBody>
      </p:sp>
      <p:sp>
        <p:nvSpPr>
          <p:cNvPr id="6" name="3 Marcador de pie de página"/>
          <p:cNvSpPr txBox="1">
            <a:spLocks/>
          </p:cNvSpPr>
          <p:nvPr/>
        </p:nvSpPr>
        <p:spPr>
          <a:xfrm>
            <a:off x="369591" y="6093296"/>
            <a:ext cx="8406135" cy="365125"/>
          </a:xfrm>
          <a:prstGeom prst="rect">
            <a:avLst/>
          </a:prstGeom>
        </p:spPr>
        <p:txBody>
          <a:bodyPr/>
          <a:lstStyle>
            <a:defPPr>
              <a:defRPr lang="es-C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CL" sz="1050" b="1" dirty="0">
                <a:solidFill>
                  <a:prstClr val="black"/>
                </a:solidFill>
              </a:rPr>
              <a:t>Fuente</a:t>
            </a:r>
            <a:r>
              <a:rPr lang="es-CL" sz="1050" dirty="0">
                <a:solidFill>
                  <a:prstClr val="black"/>
                </a:solidFill>
              </a:rPr>
              <a:t>: Elaboración propia en base  a </a:t>
            </a:r>
            <a:r>
              <a:rPr lang="es-CL" sz="1050" dirty="0" smtClean="0">
                <a:solidFill>
                  <a:prstClr val="black"/>
                </a:solidFill>
              </a:rPr>
              <a:t>informes </a:t>
            </a:r>
            <a:r>
              <a:rPr lang="es-CL" sz="1050" dirty="0">
                <a:solidFill>
                  <a:prstClr val="black"/>
                </a:solidFill>
              </a:rPr>
              <a:t>de </a:t>
            </a:r>
            <a:r>
              <a:rPr lang="es-CL" sz="1050" dirty="0" smtClean="0">
                <a:solidFill>
                  <a:prstClr val="black"/>
                </a:solidFill>
              </a:rPr>
              <a:t>ejecución presupuestaria </a:t>
            </a:r>
            <a:r>
              <a:rPr lang="es-CL" sz="1050" dirty="0">
                <a:solidFill>
                  <a:prstClr val="black"/>
                </a:solidFill>
              </a:rPr>
              <a:t>mensual de DIPRES</a:t>
            </a:r>
          </a:p>
        </p:txBody>
      </p:sp>
      <p:sp>
        <p:nvSpPr>
          <p:cNvPr id="9" name="1 Título"/>
          <p:cNvSpPr txBox="1">
            <a:spLocks/>
          </p:cNvSpPr>
          <p:nvPr/>
        </p:nvSpPr>
        <p:spPr>
          <a:xfrm>
            <a:off x="414338" y="579457"/>
            <a:ext cx="8210798" cy="591093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</a:t>
            </a: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AGOSTO </a:t>
            </a: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DE 2018 </a:t>
            </a:r>
            <a:b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16. CAPÍTULO 04. PROGRAMA 01: INSTITUTO DE SALUD PÚBLICA</a:t>
            </a:r>
            <a:endParaRPr lang="es-CL" sz="1600" b="1" dirty="0">
              <a:solidFill>
                <a:schemeClr val="tx1"/>
              </a:solidFill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2" name="1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19460658"/>
              </p:ext>
            </p:extLst>
          </p:nvPr>
        </p:nvGraphicFramePr>
        <p:xfrm>
          <a:off x="467544" y="1700808"/>
          <a:ext cx="8148280" cy="4276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0494" name="Hoja de cálculo" r:id="rId3" imgW="7820092" imgH="4276554" progId="Excel.Sheet.8">
                  <p:embed/>
                </p:oleObj>
              </mc:Choice>
              <mc:Fallback>
                <p:oleObj name="Hoja de cálculo" r:id="rId3" imgW="7820092" imgH="4276554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67544" y="1700808"/>
                        <a:ext cx="8148280" cy="42767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501372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386224" y="1401130"/>
            <a:ext cx="8229600" cy="4553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r>
              <a:rPr lang="es-CL" sz="12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en miles de pesos de </a:t>
            </a:r>
            <a:r>
              <a:rPr lang="es-CL" sz="12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2018</a:t>
            </a:r>
            <a:endParaRPr lang="es-CL" sz="1200" b="1" dirty="0">
              <a:solidFill>
                <a:prstClr val="black"/>
              </a:solidFill>
              <a:ea typeface="Verdana" pitchFamily="34" charset="0"/>
              <a:cs typeface="Verdana" pitchFamily="34" charset="0"/>
            </a:endParaRPr>
          </a:p>
        </p:txBody>
      </p:sp>
      <p:sp>
        <p:nvSpPr>
          <p:cNvPr id="6" name="3 Marcador de pie de página"/>
          <p:cNvSpPr txBox="1">
            <a:spLocks/>
          </p:cNvSpPr>
          <p:nvPr/>
        </p:nvSpPr>
        <p:spPr>
          <a:xfrm>
            <a:off x="414336" y="5224115"/>
            <a:ext cx="8406135" cy="365125"/>
          </a:xfrm>
          <a:prstGeom prst="rect">
            <a:avLst/>
          </a:prstGeom>
        </p:spPr>
        <p:txBody>
          <a:bodyPr/>
          <a:lstStyle>
            <a:defPPr>
              <a:defRPr lang="es-C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CL" sz="1050" b="1" dirty="0">
                <a:solidFill>
                  <a:prstClr val="black"/>
                </a:solidFill>
              </a:rPr>
              <a:t>Fuente</a:t>
            </a:r>
            <a:r>
              <a:rPr lang="es-CL" sz="1050" dirty="0">
                <a:solidFill>
                  <a:prstClr val="black"/>
                </a:solidFill>
              </a:rPr>
              <a:t>: Elaboración propia en base  a </a:t>
            </a:r>
            <a:r>
              <a:rPr lang="es-CL" sz="1050" dirty="0" smtClean="0">
                <a:solidFill>
                  <a:prstClr val="black"/>
                </a:solidFill>
              </a:rPr>
              <a:t>informes </a:t>
            </a:r>
            <a:r>
              <a:rPr lang="es-CL" sz="1050" dirty="0">
                <a:solidFill>
                  <a:prstClr val="black"/>
                </a:solidFill>
              </a:rPr>
              <a:t>de </a:t>
            </a:r>
            <a:r>
              <a:rPr lang="es-CL" sz="1050" dirty="0" smtClean="0">
                <a:solidFill>
                  <a:prstClr val="black"/>
                </a:solidFill>
              </a:rPr>
              <a:t>ejecución presupuestaria </a:t>
            </a:r>
            <a:r>
              <a:rPr lang="es-CL" sz="1050" dirty="0">
                <a:solidFill>
                  <a:prstClr val="black"/>
                </a:solidFill>
              </a:rPr>
              <a:t>mensual de DIPRES</a:t>
            </a:r>
          </a:p>
        </p:txBody>
      </p:sp>
      <p:sp>
        <p:nvSpPr>
          <p:cNvPr id="9" name="1 Título"/>
          <p:cNvSpPr txBox="1">
            <a:spLocks/>
          </p:cNvSpPr>
          <p:nvPr/>
        </p:nvSpPr>
        <p:spPr>
          <a:xfrm>
            <a:off x="414338" y="579457"/>
            <a:ext cx="8210798" cy="591093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</a:t>
            </a: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AGOSTO </a:t>
            </a: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DE 2018 </a:t>
            </a:r>
            <a:b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16. CAPÍTULO 05. PROGRAMA 01: CENTRAL NACINAL DE ABASTECIMIENTO</a:t>
            </a:r>
            <a:endParaRPr lang="es-CL" sz="1600" b="1" dirty="0">
              <a:solidFill>
                <a:schemeClr val="tx1"/>
              </a:solidFill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3" name="2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07620415"/>
              </p:ext>
            </p:extLst>
          </p:nvPr>
        </p:nvGraphicFramePr>
        <p:xfrm>
          <a:off x="467544" y="1700808"/>
          <a:ext cx="8148280" cy="3409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17" name="Hoja de cálculo" r:id="rId3" imgW="7743713" imgH="3409963" progId="Excel.Sheet.8">
                  <p:embed/>
                </p:oleObj>
              </mc:Choice>
              <mc:Fallback>
                <p:oleObj name="Hoja de cálculo" r:id="rId3" imgW="7743713" imgH="3409963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67544" y="1700808"/>
                        <a:ext cx="8148280" cy="34099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758222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10338" y="6309320"/>
            <a:ext cx="2133600" cy="365125"/>
          </a:xfrm>
        </p:spPr>
        <p:txBody>
          <a:bodyPr/>
          <a:lstStyle/>
          <a:p>
            <a:fld id="{66452F03-F775-4AB4-A3E9-A5A78C748C69}" type="slidenum">
              <a:rPr lang="es-CL" smtClean="0"/>
              <a:t>2</a:t>
            </a:fld>
            <a:endParaRPr lang="es-CL"/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386224" y="1412776"/>
            <a:ext cx="8229600" cy="496855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s-CL" sz="1600" b="1" dirty="0" smtClean="0">
                <a:latin typeface="+mn-lt"/>
                <a:ea typeface="Verdana" pitchFamily="34" charset="0"/>
                <a:cs typeface="Verdana" pitchFamily="34" charset="0"/>
              </a:rPr>
              <a:t>Principales hallazgos</a:t>
            </a:r>
          </a:p>
          <a:p>
            <a:pPr algn="just"/>
            <a:endParaRPr lang="es-CL" sz="1600" b="1" dirty="0" smtClean="0">
              <a:latin typeface="+mn-lt"/>
              <a:ea typeface="Verdana" pitchFamily="34" charset="0"/>
              <a:cs typeface="Verdana" pitchFamily="34" charset="0"/>
            </a:endParaRPr>
          </a:p>
          <a:p>
            <a:pPr marL="342900" indent="-342900" algn="just">
              <a:buFont typeface="+mj-lt"/>
              <a:buAutoNum type="arabicPeriod"/>
            </a:pPr>
            <a:r>
              <a:rPr lang="es-CL" sz="1600" b="1" dirty="0"/>
              <a:t>La ejecución acumulada al </a:t>
            </a:r>
            <a:r>
              <a:rPr lang="es-CL" sz="1600" b="1" dirty="0" smtClean="0"/>
              <a:t>mes de </a:t>
            </a:r>
            <a:r>
              <a:rPr lang="es-CL" sz="1600" b="1" dirty="0" smtClean="0"/>
              <a:t>agosto </a:t>
            </a:r>
            <a:r>
              <a:rPr lang="es-CL" sz="1600" b="1" dirty="0" smtClean="0"/>
              <a:t>de 2018</a:t>
            </a:r>
            <a:r>
              <a:rPr lang="es-CL" sz="1600" dirty="0" smtClean="0"/>
              <a:t> </a:t>
            </a:r>
            <a:r>
              <a:rPr lang="es-CL" sz="1600" dirty="0"/>
              <a:t>de la Partida </a:t>
            </a:r>
            <a:r>
              <a:rPr lang="es-CL" sz="1600" dirty="0" smtClean="0"/>
              <a:t>16 </a:t>
            </a:r>
            <a:r>
              <a:rPr lang="es-CL" sz="1600" dirty="0"/>
              <a:t>Ministerio </a:t>
            </a:r>
            <a:r>
              <a:rPr lang="es-CL" sz="1600" dirty="0" smtClean="0"/>
              <a:t>de Salud, </a:t>
            </a:r>
            <a:r>
              <a:rPr lang="es-CL" sz="1600" dirty="0"/>
              <a:t>finalizó en </a:t>
            </a:r>
            <a:r>
              <a:rPr lang="es-CL" sz="1600" dirty="0" smtClean="0"/>
              <a:t>$</a:t>
            </a:r>
            <a:r>
              <a:rPr lang="es-CL" sz="1600" dirty="0" smtClean="0"/>
              <a:t>5.987.257 </a:t>
            </a:r>
            <a:r>
              <a:rPr lang="es-CL" sz="1600" dirty="0" smtClean="0"/>
              <a:t>millones</a:t>
            </a:r>
            <a:r>
              <a:rPr lang="es-CL" sz="1600" dirty="0"/>
              <a:t>, equivalentes a un </a:t>
            </a:r>
            <a:r>
              <a:rPr lang="es-CL" sz="1600" dirty="0" smtClean="0"/>
              <a:t>70% </a:t>
            </a:r>
            <a:r>
              <a:rPr lang="es-CL" sz="1600" dirty="0"/>
              <a:t>del Presupuesto </a:t>
            </a:r>
            <a:r>
              <a:rPr lang="es-CL" sz="1600" dirty="0" smtClean="0"/>
              <a:t>Vigente. </a:t>
            </a:r>
            <a:endParaRPr lang="es-CL" sz="1600" dirty="0" smtClean="0"/>
          </a:p>
          <a:p>
            <a:pPr marL="342900" indent="-342900" algn="just">
              <a:buFont typeface="+mj-lt"/>
              <a:buAutoNum type="arabicPeriod"/>
            </a:pPr>
            <a:endParaRPr lang="es-CL" sz="1600" dirty="0">
              <a:latin typeface="+mn-lt"/>
            </a:endParaRPr>
          </a:p>
          <a:p>
            <a:pPr marL="342900" indent="-342900" algn="just">
              <a:buFont typeface="+mj-lt"/>
              <a:buAutoNum type="arabicPeriod"/>
            </a:pPr>
            <a:r>
              <a:rPr lang="es-CL" sz="1600" dirty="0" smtClean="0">
                <a:latin typeface="+mn-lt"/>
              </a:rPr>
              <a:t>La </a:t>
            </a:r>
            <a:r>
              <a:rPr lang="es-CL" sz="1600" dirty="0" smtClean="0">
                <a:latin typeface="+mn-lt"/>
              </a:rPr>
              <a:t>ejecución de los </a:t>
            </a:r>
            <a:r>
              <a:rPr lang="es-CL" sz="1600" b="1" dirty="0" smtClean="0">
                <a:latin typeface="+mn-lt"/>
              </a:rPr>
              <a:t>Servicios de Salud, Hospitales y Programa de Contingencias Operacionales</a:t>
            </a:r>
            <a:r>
              <a:rPr lang="es-CL" sz="1600" dirty="0" smtClean="0">
                <a:latin typeface="+mn-lt"/>
              </a:rPr>
              <a:t>, alcanzaron </a:t>
            </a:r>
            <a:r>
              <a:rPr lang="es-CL" sz="1600" dirty="0" smtClean="0">
                <a:latin typeface="+mn-lt"/>
              </a:rPr>
              <a:t>69%.</a:t>
            </a:r>
            <a:endParaRPr lang="es-CL" sz="1600" dirty="0" smtClean="0">
              <a:latin typeface="+mn-lt"/>
            </a:endParaRPr>
          </a:p>
          <a:p>
            <a:pPr marL="342900" indent="-342900" algn="just">
              <a:buFont typeface="+mj-lt"/>
              <a:buAutoNum type="arabicPeriod"/>
            </a:pPr>
            <a:endParaRPr lang="es-CL" sz="1600" dirty="0">
              <a:latin typeface="+mn-lt"/>
            </a:endParaRPr>
          </a:p>
          <a:p>
            <a:pPr marL="342900" indent="-342900" algn="just">
              <a:buFont typeface="+mj-lt"/>
              <a:buAutoNum type="arabicPeriod"/>
            </a:pPr>
            <a:r>
              <a:rPr lang="es-CL" sz="1600" dirty="0" smtClean="0">
                <a:latin typeface="+mn-lt"/>
              </a:rPr>
              <a:t>Las </a:t>
            </a:r>
            <a:r>
              <a:rPr lang="es-CL" sz="1600" b="1" dirty="0" smtClean="0">
                <a:latin typeface="+mn-lt"/>
              </a:rPr>
              <a:t>Iniciativas de Inversión</a:t>
            </a:r>
            <a:r>
              <a:rPr lang="es-CL" sz="1600" dirty="0" smtClean="0">
                <a:latin typeface="+mn-lt"/>
              </a:rPr>
              <a:t> dispusieron un gasto total de $</a:t>
            </a:r>
            <a:r>
              <a:rPr lang="es-CL" sz="1600" dirty="0" smtClean="0">
                <a:latin typeface="+mn-lt"/>
              </a:rPr>
              <a:t>137.181 millones, </a:t>
            </a:r>
            <a:r>
              <a:rPr lang="es-CL" sz="1600" dirty="0" smtClean="0">
                <a:latin typeface="+mn-lt"/>
              </a:rPr>
              <a:t>equivalentes a </a:t>
            </a:r>
            <a:r>
              <a:rPr lang="es-CL" sz="1600" dirty="0" smtClean="0">
                <a:latin typeface="+mn-lt"/>
              </a:rPr>
              <a:t>31% </a:t>
            </a:r>
            <a:r>
              <a:rPr lang="es-CL" sz="1600" dirty="0" smtClean="0">
                <a:latin typeface="+mn-lt"/>
              </a:rPr>
              <a:t>del presupuesto vigente.</a:t>
            </a:r>
          </a:p>
          <a:p>
            <a:pPr marL="342900" indent="-342900" algn="just">
              <a:buFont typeface="+mj-lt"/>
              <a:buAutoNum type="arabicPeriod"/>
            </a:pPr>
            <a:endParaRPr lang="es-CL" sz="1600" dirty="0">
              <a:latin typeface="+mn-lt"/>
            </a:endParaRPr>
          </a:p>
          <a:p>
            <a:pPr marL="342900" indent="-342900" algn="just">
              <a:buFont typeface="+mj-lt"/>
              <a:buAutoNum type="arabicPeriod"/>
            </a:pPr>
            <a:r>
              <a:rPr lang="es-CL" sz="1600" dirty="0" smtClean="0"/>
              <a:t>En </a:t>
            </a:r>
            <a:r>
              <a:rPr lang="es-CL" sz="1600" dirty="0"/>
              <a:t>el </a:t>
            </a:r>
            <a:r>
              <a:rPr lang="es-CL" sz="1600" b="1" dirty="0"/>
              <a:t>Programa de Prestaciones Valoradas</a:t>
            </a:r>
            <a:r>
              <a:rPr lang="es-CL" sz="1600" dirty="0"/>
              <a:t> su avance presupuestario alcanzó un </a:t>
            </a:r>
            <a:r>
              <a:rPr lang="es-CL" sz="1600" dirty="0" smtClean="0"/>
              <a:t>71% </a:t>
            </a:r>
            <a:r>
              <a:rPr lang="es-CL" sz="1600" dirty="0" smtClean="0"/>
              <a:t>($</a:t>
            </a:r>
            <a:r>
              <a:rPr lang="es-CL" sz="1600" dirty="0" smtClean="0"/>
              <a:t>1.380.341 </a:t>
            </a:r>
            <a:r>
              <a:rPr lang="es-CL" sz="1600" dirty="0" smtClean="0"/>
              <a:t>millones</a:t>
            </a:r>
            <a:r>
              <a:rPr lang="es-CL" sz="1600" dirty="0"/>
              <a:t>). En este Programa, el 80% del gasto corresponde a transferencias para los Servicios de Salud. Respecto </a:t>
            </a:r>
            <a:r>
              <a:rPr lang="es-CL" sz="1600" dirty="0" smtClean="0"/>
              <a:t>a las transferencias </a:t>
            </a:r>
            <a:r>
              <a:rPr lang="es-CL" sz="1600" dirty="0"/>
              <a:t>al sector privado, se observó que el Bono Auge presentó desembolsos por </a:t>
            </a:r>
            <a:r>
              <a:rPr lang="es-CL" sz="1600" dirty="0" smtClean="0"/>
              <a:t>$</a:t>
            </a:r>
            <a:r>
              <a:rPr lang="es-CL" sz="1600" dirty="0" smtClean="0"/>
              <a:t>3.157 </a:t>
            </a:r>
            <a:r>
              <a:rPr lang="es-CL" sz="1600" dirty="0"/>
              <a:t>millones, que equivalen a </a:t>
            </a:r>
            <a:r>
              <a:rPr lang="es-CL" sz="1600" dirty="0" smtClean="0"/>
              <a:t>91% </a:t>
            </a:r>
            <a:r>
              <a:rPr lang="es-CL" sz="1600" dirty="0"/>
              <a:t>de ejecución presupuestaria, y los Convenios de Provisión de Prestaciones Médicas alcanzaron un </a:t>
            </a:r>
            <a:r>
              <a:rPr lang="es-CL" sz="1600" dirty="0" smtClean="0"/>
              <a:t>76% ($210.515 </a:t>
            </a:r>
            <a:r>
              <a:rPr lang="es-CL" sz="1600" dirty="0"/>
              <a:t>millones</a:t>
            </a:r>
            <a:r>
              <a:rPr lang="es-CL" sz="1600" dirty="0" smtClean="0"/>
              <a:t>).</a:t>
            </a:r>
          </a:p>
          <a:p>
            <a:pPr marL="342900" indent="-342900" algn="just">
              <a:buFont typeface="+mj-lt"/>
              <a:buAutoNum type="arabicPeriod"/>
            </a:pPr>
            <a:endParaRPr lang="es-CL" sz="1600" dirty="0" smtClean="0">
              <a:latin typeface="+mn-lt"/>
            </a:endParaRPr>
          </a:p>
          <a:p>
            <a:pPr marL="342900" indent="-342900" algn="just">
              <a:buFont typeface="+mj-lt"/>
              <a:buAutoNum type="arabicPeriod"/>
            </a:pPr>
            <a:endParaRPr lang="es-CL" sz="1600" dirty="0" smtClean="0">
              <a:latin typeface="+mn-lt"/>
            </a:endParaRPr>
          </a:p>
        </p:txBody>
      </p:sp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414338" y="579457"/>
            <a:ext cx="8210798" cy="591093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</a:t>
            </a: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AGOSTO </a:t>
            </a: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DE </a:t>
            </a: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2018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16 MINISTERIO DE SALUD</a:t>
            </a:r>
            <a:endParaRPr lang="es-CL" sz="1600" b="1" dirty="0">
              <a:solidFill>
                <a:schemeClr val="tx1"/>
              </a:solidFill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5060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386224" y="1401130"/>
            <a:ext cx="8229600" cy="4553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r>
              <a:rPr lang="es-CL" sz="12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en miles de pesos de </a:t>
            </a:r>
            <a:r>
              <a:rPr lang="es-CL" sz="12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2018                                                                                                                                                          1 de </a:t>
            </a:r>
            <a:r>
              <a:rPr lang="es-CL" sz="12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5</a:t>
            </a:r>
            <a:endParaRPr lang="es-CL" sz="1200" b="1" dirty="0">
              <a:solidFill>
                <a:prstClr val="black"/>
              </a:solidFill>
              <a:ea typeface="Verdana" pitchFamily="34" charset="0"/>
              <a:cs typeface="Verdana" pitchFamily="34" charset="0"/>
            </a:endParaRPr>
          </a:p>
        </p:txBody>
      </p:sp>
      <p:sp>
        <p:nvSpPr>
          <p:cNvPr id="6" name="3 Marcador de pie de página"/>
          <p:cNvSpPr txBox="1">
            <a:spLocks/>
          </p:cNvSpPr>
          <p:nvPr/>
        </p:nvSpPr>
        <p:spPr>
          <a:xfrm>
            <a:off x="414336" y="5800179"/>
            <a:ext cx="8406135" cy="365125"/>
          </a:xfrm>
          <a:prstGeom prst="rect">
            <a:avLst/>
          </a:prstGeom>
        </p:spPr>
        <p:txBody>
          <a:bodyPr/>
          <a:lstStyle>
            <a:defPPr>
              <a:defRPr lang="es-C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CL" sz="1050" b="1" dirty="0">
                <a:solidFill>
                  <a:prstClr val="black"/>
                </a:solidFill>
              </a:rPr>
              <a:t>Fuente</a:t>
            </a:r>
            <a:r>
              <a:rPr lang="es-CL" sz="1050" dirty="0">
                <a:solidFill>
                  <a:prstClr val="black"/>
                </a:solidFill>
              </a:rPr>
              <a:t>: Elaboración propia en base  a </a:t>
            </a:r>
            <a:r>
              <a:rPr lang="es-CL" sz="1050" dirty="0" smtClean="0">
                <a:solidFill>
                  <a:prstClr val="black"/>
                </a:solidFill>
              </a:rPr>
              <a:t>informes </a:t>
            </a:r>
            <a:r>
              <a:rPr lang="es-CL" sz="1050" dirty="0">
                <a:solidFill>
                  <a:prstClr val="black"/>
                </a:solidFill>
              </a:rPr>
              <a:t>de </a:t>
            </a:r>
            <a:r>
              <a:rPr lang="es-CL" sz="1050" dirty="0" smtClean="0">
                <a:solidFill>
                  <a:prstClr val="black"/>
                </a:solidFill>
              </a:rPr>
              <a:t>ejecución presupuestaria </a:t>
            </a:r>
            <a:r>
              <a:rPr lang="es-CL" sz="1050" dirty="0">
                <a:solidFill>
                  <a:prstClr val="black"/>
                </a:solidFill>
              </a:rPr>
              <a:t>mensual de DIPRES</a:t>
            </a:r>
          </a:p>
        </p:txBody>
      </p:sp>
      <p:sp>
        <p:nvSpPr>
          <p:cNvPr id="9" name="1 Título"/>
          <p:cNvSpPr txBox="1">
            <a:spLocks/>
          </p:cNvSpPr>
          <p:nvPr/>
        </p:nvSpPr>
        <p:spPr>
          <a:xfrm>
            <a:off x="414338" y="579457"/>
            <a:ext cx="8210798" cy="591093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</a:t>
            </a: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AGOSTO </a:t>
            </a: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DE 2018 </a:t>
            </a:r>
            <a:b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16. CAPÍTULO 09. PROGRAMA 01: SUBSECRETARÍA DE SALUD</a:t>
            </a:r>
            <a:endParaRPr lang="es-CL" sz="1600" b="1" dirty="0">
              <a:solidFill>
                <a:schemeClr val="tx1"/>
              </a:solidFill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2" name="1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39900008"/>
              </p:ext>
            </p:extLst>
          </p:nvPr>
        </p:nvGraphicFramePr>
        <p:xfrm>
          <a:off x="467544" y="1700808"/>
          <a:ext cx="8157592" cy="3990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539" name="Hoja de cálculo" r:id="rId3" imgW="7743713" imgH="3991001" progId="Excel.Sheet.8">
                  <p:embed/>
                </p:oleObj>
              </mc:Choice>
              <mc:Fallback>
                <p:oleObj name="Hoja de cálculo" r:id="rId3" imgW="7743713" imgH="3991001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67544" y="1700808"/>
                        <a:ext cx="8157592" cy="39909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86545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21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360711" y="1401130"/>
            <a:ext cx="8229600" cy="4553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r>
              <a:rPr lang="es-CL" sz="12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en miles de pesos de </a:t>
            </a:r>
            <a:r>
              <a:rPr lang="es-CL" sz="12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2018                                                                                                                                                 2 de </a:t>
            </a:r>
            <a:r>
              <a:rPr lang="es-CL" sz="12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5</a:t>
            </a:r>
            <a:endParaRPr lang="es-CL" sz="1200" b="1" dirty="0">
              <a:solidFill>
                <a:prstClr val="black"/>
              </a:solidFill>
              <a:ea typeface="Verdana" pitchFamily="34" charset="0"/>
              <a:cs typeface="Verdana" pitchFamily="34" charset="0"/>
            </a:endParaRPr>
          </a:p>
        </p:txBody>
      </p:sp>
      <p:sp>
        <p:nvSpPr>
          <p:cNvPr id="6" name="3 Marcador de pie de página"/>
          <p:cNvSpPr txBox="1">
            <a:spLocks/>
          </p:cNvSpPr>
          <p:nvPr/>
        </p:nvSpPr>
        <p:spPr>
          <a:xfrm>
            <a:off x="427160" y="5512147"/>
            <a:ext cx="8406135" cy="365125"/>
          </a:xfrm>
          <a:prstGeom prst="rect">
            <a:avLst/>
          </a:prstGeom>
        </p:spPr>
        <p:txBody>
          <a:bodyPr/>
          <a:lstStyle>
            <a:defPPr>
              <a:defRPr lang="es-C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CL" sz="1050" b="1" dirty="0">
                <a:solidFill>
                  <a:prstClr val="black"/>
                </a:solidFill>
              </a:rPr>
              <a:t>Fuente</a:t>
            </a:r>
            <a:r>
              <a:rPr lang="es-CL" sz="1050" dirty="0">
                <a:solidFill>
                  <a:prstClr val="black"/>
                </a:solidFill>
              </a:rPr>
              <a:t>: Elaboración propia en base  a </a:t>
            </a:r>
            <a:r>
              <a:rPr lang="es-CL" sz="1050" dirty="0" smtClean="0">
                <a:solidFill>
                  <a:prstClr val="black"/>
                </a:solidFill>
              </a:rPr>
              <a:t>informes </a:t>
            </a:r>
            <a:r>
              <a:rPr lang="es-CL" sz="1050" dirty="0">
                <a:solidFill>
                  <a:prstClr val="black"/>
                </a:solidFill>
              </a:rPr>
              <a:t>de </a:t>
            </a:r>
            <a:r>
              <a:rPr lang="es-CL" sz="1050" dirty="0" smtClean="0">
                <a:solidFill>
                  <a:prstClr val="black"/>
                </a:solidFill>
              </a:rPr>
              <a:t>ejecución presupuestaria </a:t>
            </a:r>
            <a:r>
              <a:rPr lang="es-CL" sz="1050" dirty="0">
                <a:solidFill>
                  <a:prstClr val="black"/>
                </a:solidFill>
              </a:rPr>
              <a:t>mensual de DIPRES</a:t>
            </a:r>
          </a:p>
        </p:txBody>
      </p:sp>
      <p:sp>
        <p:nvSpPr>
          <p:cNvPr id="9" name="1 Título"/>
          <p:cNvSpPr txBox="1">
            <a:spLocks/>
          </p:cNvSpPr>
          <p:nvPr/>
        </p:nvSpPr>
        <p:spPr>
          <a:xfrm>
            <a:off x="414338" y="579457"/>
            <a:ext cx="8210798" cy="591093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</a:t>
            </a: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AGOSTO </a:t>
            </a: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DE 2018 </a:t>
            </a:r>
            <a:b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16. CAPÍTULO 09. PROGRAMA 01: SUBSECRETARÍA DE SALUD</a:t>
            </a:r>
            <a:endParaRPr lang="es-CL" sz="1600" b="1" dirty="0">
              <a:solidFill>
                <a:schemeClr val="tx1"/>
              </a:solidFill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2" name="1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50361618"/>
              </p:ext>
            </p:extLst>
          </p:nvPr>
        </p:nvGraphicFramePr>
        <p:xfrm>
          <a:off x="427160" y="1700808"/>
          <a:ext cx="8197976" cy="3667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563" name="Hoja de cálculo" r:id="rId3" imgW="7743713" imgH="3667138" progId="Excel.Sheet.8">
                  <p:embed/>
                </p:oleObj>
              </mc:Choice>
              <mc:Fallback>
                <p:oleObj name="Hoja de cálculo" r:id="rId3" imgW="7743713" imgH="3667138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27160" y="1700808"/>
                        <a:ext cx="8197976" cy="36671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324270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22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373670" y="1317476"/>
            <a:ext cx="8229600" cy="4553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r>
              <a:rPr lang="es-CL" sz="12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en miles de pesos de </a:t>
            </a:r>
            <a:r>
              <a:rPr lang="es-CL" sz="12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2018                                                                                                                                                            3 de </a:t>
            </a:r>
            <a:r>
              <a:rPr lang="es-CL" sz="12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5</a:t>
            </a:r>
            <a:endParaRPr lang="es-CL" sz="1200" b="1" dirty="0">
              <a:solidFill>
                <a:prstClr val="black"/>
              </a:solidFill>
              <a:ea typeface="Verdana" pitchFamily="34" charset="0"/>
              <a:cs typeface="Verdana" pitchFamily="34" charset="0"/>
            </a:endParaRPr>
          </a:p>
        </p:txBody>
      </p:sp>
      <p:sp>
        <p:nvSpPr>
          <p:cNvPr id="6" name="3 Marcador de pie de página"/>
          <p:cNvSpPr txBox="1">
            <a:spLocks/>
          </p:cNvSpPr>
          <p:nvPr/>
        </p:nvSpPr>
        <p:spPr>
          <a:xfrm>
            <a:off x="414337" y="5517232"/>
            <a:ext cx="8406135" cy="365125"/>
          </a:xfrm>
          <a:prstGeom prst="rect">
            <a:avLst/>
          </a:prstGeom>
        </p:spPr>
        <p:txBody>
          <a:bodyPr/>
          <a:lstStyle>
            <a:defPPr>
              <a:defRPr lang="es-C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CL" sz="1050" b="1" dirty="0">
                <a:solidFill>
                  <a:prstClr val="black"/>
                </a:solidFill>
              </a:rPr>
              <a:t>Fuente</a:t>
            </a:r>
            <a:r>
              <a:rPr lang="es-CL" sz="1050" dirty="0">
                <a:solidFill>
                  <a:prstClr val="black"/>
                </a:solidFill>
              </a:rPr>
              <a:t>: Elaboración propia en base  a </a:t>
            </a:r>
            <a:r>
              <a:rPr lang="es-CL" sz="1050" dirty="0" smtClean="0">
                <a:solidFill>
                  <a:prstClr val="black"/>
                </a:solidFill>
              </a:rPr>
              <a:t>informes </a:t>
            </a:r>
            <a:r>
              <a:rPr lang="es-CL" sz="1050" dirty="0">
                <a:solidFill>
                  <a:prstClr val="black"/>
                </a:solidFill>
              </a:rPr>
              <a:t>de </a:t>
            </a:r>
            <a:r>
              <a:rPr lang="es-CL" sz="1050" dirty="0" smtClean="0">
                <a:solidFill>
                  <a:prstClr val="black"/>
                </a:solidFill>
              </a:rPr>
              <a:t>ejecución presupuestaria </a:t>
            </a:r>
            <a:r>
              <a:rPr lang="es-CL" sz="1050" dirty="0">
                <a:solidFill>
                  <a:prstClr val="black"/>
                </a:solidFill>
              </a:rPr>
              <a:t>mensual de DIPRES</a:t>
            </a:r>
          </a:p>
        </p:txBody>
      </p:sp>
      <p:sp>
        <p:nvSpPr>
          <p:cNvPr id="9" name="1 Título"/>
          <p:cNvSpPr txBox="1">
            <a:spLocks/>
          </p:cNvSpPr>
          <p:nvPr/>
        </p:nvSpPr>
        <p:spPr>
          <a:xfrm>
            <a:off x="414338" y="579457"/>
            <a:ext cx="8210798" cy="591093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</a:t>
            </a: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AGOSTO </a:t>
            </a: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DE 2018 </a:t>
            </a:r>
            <a:b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16. CAPÍTULO 09. PROGRAMA 01: SUBSECRETARÍA DE SALUD</a:t>
            </a:r>
            <a:endParaRPr lang="es-CL" sz="1600" b="1" dirty="0">
              <a:solidFill>
                <a:schemeClr val="tx1"/>
              </a:solidFill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2" name="1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80299889"/>
              </p:ext>
            </p:extLst>
          </p:nvPr>
        </p:nvGraphicFramePr>
        <p:xfrm>
          <a:off x="467544" y="1625699"/>
          <a:ext cx="8157592" cy="3819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586" name="Hoja de cálculo" r:id="rId3" imgW="7743713" imgH="3819670" progId="Excel.Sheet.8">
                  <p:embed/>
                </p:oleObj>
              </mc:Choice>
              <mc:Fallback>
                <p:oleObj name="Hoja de cálculo" r:id="rId3" imgW="7743713" imgH="3819670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67544" y="1625699"/>
                        <a:ext cx="8157592" cy="38195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212795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23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375789" y="1401130"/>
            <a:ext cx="8229600" cy="4553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r>
              <a:rPr lang="es-CL" sz="12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en miles de pesos de </a:t>
            </a:r>
            <a:r>
              <a:rPr lang="es-CL" sz="12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2018                                                                                                                                                  4 de </a:t>
            </a:r>
            <a:r>
              <a:rPr lang="es-CL" sz="12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5</a:t>
            </a:r>
            <a:endParaRPr lang="es-CL" sz="1200" b="1" dirty="0">
              <a:solidFill>
                <a:prstClr val="black"/>
              </a:solidFill>
              <a:ea typeface="Verdana" pitchFamily="34" charset="0"/>
              <a:cs typeface="Verdana" pitchFamily="34" charset="0"/>
            </a:endParaRPr>
          </a:p>
        </p:txBody>
      </p:sp>
      <p:sp>
        <p:nvSpPr>
          <p:cNvPr id="6" name="3 Marcador de pie de página"/>
          <p:cNvSpPr txBox="1">
            <a:spLocks/>
          </p:cNvSpPr>
          <p:nvPr/>
        </p:nvSpPr>
        <p:spPr>
          <a:xfrm>
            <a:off x="401572" y="5224115"/>
            <a:ext cx="8406135" cy="365125"/>
          </a:xfrm>
          <a:prstGeom prst="rect">
            <a:avLst/>
          </a:prstGeom>
        </p:spPr>
        <p:txBody>
          <a:bodyPr/>
          <a:lstStyle>
            <a:defPPr>
              <a:defRPr lang="es-C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CL" sz="1050" b="1" dirty="0">
                <a:solidFill>
                  <a:prstClr val="black"/>
                </a:solidFill>
              </a:rPr>
              <a:t>Fuente</a:t>
            </a:r>
            <a:r>
              <a:rPr lang="es-CL" sz="1050" dirty="0">
                <a:solidFill>
                  <a:prstClr val="black"/>
                </a:solidFill>
              </a:rPr>
              <a:t>: Elaboración propia en base  a </a:t>
            </a:r>
            <a:r>
              <a:rPr lang="es-CL" sz="1050" dirty="0" smtClean="0">
                <a:solidFill>
                  <a:prstClr val="black"/>
                </a:solidFill>
              </a:rPr>
              <a:t>informes </a:t>
            </a:r>
            <a:r>
              <a:rPr lang="es-CL" sz="1050" dirty="0">
                <a:solidFill>
                  <a:prstClr val="black"/>
                </a:solidFill>
              </a:rPr>
              <a:t>de </a:t>
            </a:r>
            <a:r>
              <a:rPr lang="es-CL" sz="1050" dirty="0" smtClean="0">
                <a:solidFill>
                  <a:prstClr val="black"/>
                </a:solidFill>
              </a:rPr>
              <a:t>ejecución presupuestaria </a:t>
            </a:r>
            <a:r>
              <a:rPr lang="es-CL" sz="1050" dirty="0">
                <a:solidFill>
                  <a:prstClr val="black"/>
                </a:solidFill>
              </a:rPr>
              <a:t>mensual de DIPRES</a:t>
            </a:r>
          </a:p>
        </p:txBody>
      </p:sp>
      <p:sp>
        <p:nvSpPr>
          <p:cNvPr id="9" name="1 Título"/>
          <p:cNvSpPr txBox="1">
            <a:spLocks/>
          </p:cNvSpPr>
          <p:nvPr/>
        </p:nvSpPr>
        <p:spPr>
          <a:xfrm>
            <a:off x="414338" y="579457"/>
            <a:ext cx="8210798" cy="591093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</a:t>
            </a: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AGOSTO </a:t>
            </a: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DE 2018 </a:t>
            </a:r>
            <a:b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16. CAPÍTULO 09. PROGRAMA 01: SUBSECRETARÍA DE SALUD</a:t>
            </a:r>
            <a:endParaRPr lang="es-CL" sz="1600" b="1" dirty="0">
              <a:solidFill>
                <a:schemeClr val="tx1"/>
              </a:solidFill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2" name="1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36174753"/>
              </p:ext>
            </p:extLst>
          </p:nvPr>
        </p:nvGraphicFramePr>
        <p:xfrm>
          <a:off x="467544" y="1700808"/>
          <a:ext cx="8157592" cy="3362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611" name="Hoja de cálculo" r:id="rId3" imgW="7743713" imgH="3362430" progId="Excel.Sheet.8">
                  <p:embed/>
                </p:oleObj>
              </mc:Choice>
              <mc:Fallback>
                <p:oleObj name="Hoja de cálculo" r:id="rId3" imgW="7743713" imgH="3362430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67544" y="1700808"/>
                        <a:ext cx="8157592" cy="33623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253027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24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375789" y="1268760"/>
            <a:ext cx="8229600" cy="28803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r>
              <a:rPr lang="es-CL" sz="12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en miles de pesos de </a:t>
            </a:r>
            <a:r>
              <a:rPr lang="es-CL" sz="12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2018                                                                                                                                                  </a:t>
            </a:r>
            <a:r>
              <a:rPr lang="es-CL" sz="12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5 </a:t>
            </a:r>
            <a:r>
              <a:rPr lang="es-CL" sz="12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de </a:t>
            </a:r>
            <a:r>
              <a:rPr lang="es-CL" sz="12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5</a:t>
            </a:r>
            <a:endParaRPr lang="es-CL" sz="1200" b="1" dirty="0">
              <a:solidFill>
                <a:prstClr val="black"/>
              </a:solidFill>
              <a:ea typeface="Verdana" pitchFamily="34" charset="0"/>
              <a:cs typeface="Verdana" pitchFamily="34" charset="0"/>
            </a:endParaRPr>
          </a:p>
        </p:txBody>
      </p:sp>
      <p:sp>
        <p:nvSpPr>
          <p:cNvPr id="6" name="3 Marcador de pie de página"/>
          <p:cNvSpPr txBox="1">
            <a:spLocks/>
          </p:cNvSpPr>
          <p:nvPr/>
        </p:nvSpPr>
        <p:spPr>
          <a:xfrm>
            <a:off x="401572" y="6376243"/>
            <a:ext cx="8406135" cy="365125"/>
          </a:xfrm>
          <a:prstGeom prst="rect">
            <a:avLst/>
          </a:prstGeom>
        </p:spPr>
        <p:txBody>
          <a:bodyPr/>
          <a:lstStyle>
            <a:defPPr>
              <a:defRPr lang="es-C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CL" sz="1050" b="1" dirty="0">
                <a:solidFill>
                  <a:prstClr val="black"/>
                </a:solidFill>
              </a:rPr>
              <a:t>Fuente</a:t>
            </a:r>
            <a:r>
              <a:rPr lang="es-CL" sz="1050" dirty="0">
                <a:solidFill>
                  <a:prstClr val="black"/>
                </a:solidFill>
              </a:rPr>
              <a:t>: Elaboración propia en base  a </a:t>
            </a:r>
            <a:r>
              <a:rPr lang="es-CL" sz="1050" dirty="0" smtClean="0">
                <a:solidFill>
                  <a:prstClr val="black"/>
                </a:solidFill>
              </a:rPr>
              <a:t>informes </a:t>
            </a:r>
            <a:r>
              <a:rPr lang="es-CL" sz="1050" dirty="0">
                <a:solidFill>
                  <a:prstClr val="black"/>
                </a:solidFill>
              </a:rPr>
              <a:t>de </a:t>
            </a:r>
            <a:r>
              <a:rPr lang="es-CL" sz="1050" dirty="0" smtClean="0">
                <a:solidFill>
                  <a:prstClr val="black"/>
                </a:solidFill>
              </a:rPr>
              <a:t>ejecución presupuestaria </a:t>
            </a:r>
            <a:r>
              <a:rPr lang="es-CL" sz="1050" dirty="0">
                <a:solidFill>
                  <a:prstClr val="black"/>
                </a:solidFill>
              </a:rPr>
              <a:t>mensual de DIPRES</a:t>
            </a:r>
          </a:p>
        </p:txBody>
      </p:sp>
      <p:sp>
        <p:nvSpPr>
          <p:cNvPr id="9" name="1 Título"/>
          <p:cNvSpPr txBox="1">
            <a:spLocks/>
          </p:cNvSpPr>
          <p:nvPr/>
        </p:nvSpPr>
        <p:spPr>
          <a:xfrm>
            <a:off x="414338" y="579457"/>
            <a:ext cx="8210798" cy="591093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</a:t>
            </a: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AGOSTO </a:t>
            </a: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DE 2018 </a:t>
            </a:r>
            <a:b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16. CAPÍTULO 09. PROGRAMA 01: SUBSECRETARÍA DE SALUD</a:t>
            </a:r>
            <a:endParaRPr lang="es-CL" sz="1600" b="1" dirty="0">
              <a:solidFill>
                <a:schemeClr val="tx1"/>
              </a:solidFill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3" name="2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40633109"/>
              </p:ext>
            </p:extLst>
          </p:nvPr>
        </p:nvGraphicFramePr>
        <p:xfrm>
          <a:off x="414338" y="1609524"/>
          <a:ext cx="8210797" cy="46277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8853" name="Hoja de cálculo" r:id="rId3" imgW="7743713" imgH="5038856" progId="Excel.Sheet.8">
                  <p:embed/>
                </p:oleObj>
              </mc:Choice>
              <mc:Fallback>
                <p:oleObj name="Hoja de cálculo" r:id="rId3" imgW="7743713" imgH="5038856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14338" y="1609524"/>
                        <a:ext cx="8210797" cy="46277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552651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25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3 Marcador de pie de página"/>
          <p:cNvSpPr txBox="1">
            <a:spLocks/>
          </p:cNvSpPr>
          <p:nvPr/>
        </p:nvSpPr>
        <p:spPr>
          <a:xfrm>
            <a:off x="414336" y="5589240"/>
            <a:ext cx="8406135" cy="365125"/>
          </a:xfrm>
          <a:prstGeom prst="rect">
            <a:avLst/>
          </a:prstGeom>
        </p:spPr>
        <p:txBody>
          <a:bodyPr/>
          <a:lstStyle>
            <a:defPPr>
              <a:defRPr lang="es-C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CL" sz="1050" b="1" dirty="0">
                <a:solidFill>
                  <a:prstClr val="black"/>
                </a:solidFill>
              </a:rPr>
              <a:t>Fuente</a:t>
            </a:r>
            <a:r>
              <a:rPr lang="es-CL" sz="1050" dirty="0">
                <a:solidFill>
                  <a:prstClr val="black"/>
                </a:solidFill>
              </a:rPr>
              <a:t>: Elaboración propia en base  a </a:t>
            </a:r>
            <a:r>
              <a:rPr lang="es-CL" sz="1050" dirty="0" smtClean="0">
                <a:solidFill>
                  <a:prstClr val="black"/>
                </a:solidFill>
              </a:rPr>
              <a:t>informes </a:t>
            </a:r>
            <a:r>
              <a:rPr lang="es-CL" sz="1050" dirty="0">
                <a:solidFill>
                  <a:prstClr val="black"/>
                </a:solidFill>
              </a:rPr>
              <a:t>de </a:t>
            </a:r>
            <a:r>
              <a:rPr lang="es-CL" sz="1050" dirty="0" smtClean="0">
                <a:solidFill>
                  <a:prstClr val="black"/>
                </a:solidFill>
              </a:rPr>
              <a:t>ejecución presupuestaria </a:t>
            </a:r>
            <a:r>
              <a:rPr lang="es-CL" sz="1050" dirty="0">
                <a:solidFill>
                  <a:prstClr val="black"/>
                </a:solidFill>
              </a:rPr>
              <a:t>mensual de DIPRES</a:t>
            </a:r>
          </a:p>
        </p:txBody>
      </p:sp>
      <p:sp>
        <p:nvSpPr>
          <p:cNvPr id="9" name="1 Título"/>
          <p:cNvSpPr txBox="1">
            <a:spLocks/>
          </p:cNvSpPr>
          <p:nvPr/>
        </p:nvSpPr>
        <p:spPr>
          <a:xfrm>
            <a:off x="414338" y="579457"/>
            <a:ext cx="8210798" cy="591093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</a:t>
            </a: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AGOSTO </a:t>
            </a: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DE 2018 </a:t>
            </a:r>
            <a:b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16. CAPÍTULO 10. PROGRAMA 01: SUBSECRETARÍA DE REDES ASISTENCIALES</a:t>
            </a:r>
            <a:endParaRPr lang="es-CL" sz="1600" b="1" dirty="0">
              <a:solidFill>
                <a:schemeClr val="tx1"/>
              </a:solidFill>
              <a:ea typeface="Verdana" pitchFamily="34" charset="0"/>
              <a:cs typeface="Verdana" pitchFamily="34" charset="0"/>
            </a:endParaRPr>
          </a:p>
        </p:txBody>
      </p:sp>
      <p:sp>
        <p:nvSpPr>
          <p:cNvPr id="7" name="1 Título"/>
          <p:cNvSpPr txBox="1">
            <a:spLocks/>
          </p:cNvSpPr>
          <p:nvPr/>
        </p:nvSpPr>
        <p:spPr>
          <a:xfrm>
            <a:off x="386224" y="1401130"/>
            <a:ext cx="8229600" cy="22767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r>
              <a:rPr lang="es-CL" sz="12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en miles de pesos de </a:t>
            </a:r>
            <a:r>
              <a:rPr lang="es-CL" sz="12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2018                                                                                                                                                       1 de 3</a:t>
            </a:r>
            <a:endParaRPr lang="es-CL" sz="1200" b="1" dirty="0">
              <a:solidFill>
                <a:prstClr val="black"/>
              </a:solidFill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2" name="1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8020571"/>
              </p:ext>
            </p:extLst>
          </p:nvPr>
        </p:nvGraphicFramePr>
        <p:xfrm>
          <a:off x="467544" y="1700808"/>
          <a:ext cx="8157591" cy="3838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6636" name="Hoja de cálculo" r:id="rId3" imgW="7915118" imgH="3838470" progId="Excel.Sheet.8">
                  <p:embed/>
                </p:oleObj>
              </mc:Choice>
              <mc:Fallback>
                <p:oleObj name="Hoja de cálculo" r:id="rId3" imgW="7915118" imgH="3838470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67544" y="1700808"/>
                        <a:ext cx="8157591" cy="38385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576934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26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3 Marcador de pie de página"/>
          <p:cNvSpPr txBox="1">
            <a:spLocks/>
          </p:cNvSpPr>
          <p:nvPr/>
        </p:nvSpPr>
        <p:spPr>
          <a:xfrm>
            <a:off x="414336" y="6381328"/>
            <a:ext cx="8406135" cy="365125"/>
          </a:xfrm>
          <a:prstGeom prst="rect">
            <a:avLst/>
          </a:prstGeom>
        </p:spPr>
        <p:txBody>
          <a:bodyPr/>
          <a:lstStyle>
            <a:defPPr>
              <a:defRPr lang="es-C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CL" sz="1050" b="1" dirty="0">
                <a:solidFill>
                  <a:prstClr val="black"/>
                </a:solidFill>
              </a:rPr>
              <a:t>Fuente</a:t>
            </a:r>
            <a:r>
              <a:rPr lang="es-CL" sz="1050" dirty="0">
                <a:solidFill>
                  <a:prstClr val="black"/>
                </a:solidFill>
              </a:rPr>
              <a:t>: Elaboración propia en base  a </a:t>
            </a:r>
            <a:r>
              <a:rPr lang="es-CL" sz="1050" dirty="0" smtClean="0">
                <a:solidFill>
                  <a:prstClr val="black"/>
                </a:solidFill>
              </a:rPr>
              <a:t>informes </a:t>
            </a:r>
            <a:r>
              <a:rPr lang="es-CL" sz="1050" dirty="0">
                <a:solidFill>
                  <a:prstClr val="black"/>
                </a:solidFill>
              </a:rPr>
              <a:t>de </a:t>
            </a:r>
            <a:r>
              <a:rPr lang="es-CL" sz="1050" dirty="0" smtClean="0">
                <a:solidFill>
                  <a:prstClr val="black"/>
                </a:solidFill>
              </a:rPr>
              <a:t>ejecución presupuestaria </a:t>
            </a:r>
            <a:r>
              <a:rPr lang="es-CL" sz="1050" dirty="0">
                <a:solidFill>
                  <a:prstClr val="black"/>
                </a:solidFill>
              </a:rPr>
              <a:t>mensual de DIPRES</a:t>
            </a:r>
          </a:p>
        </p:txBody>
      </p:sp>
      <p:sp>
        <p:nvSpPr>
          <p:cNvPr id="9" name="1 Título"/>
          <p:cNvSpPr txBox="1">
            <a:spLocks/>
          </p:cNvSpPr>
          <p:nvPr/>
        </p:nvSpPr>
        <p:spPr>
          <a:xfrm>
            <a:off x="414338" y="579457"/>
            <a:ext cx="8210798" cy="591093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</a:t>
            </a: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AGOSTO </a:t>
            </a: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DE 2018 </a:t>
            </a:r>
            <a:b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16. CAPÍTULO 10. PROGRAMA 01: SUBSECRETARÍA DE REDES ASISTENCIALES</a:t>
            </a:r>
            <a:endParaRPr lang="es-CL" sz="1600" b="1" dirty="0">
              <a:solidFill>
                <a:schemeClr val="tx1"/>
              </a:solidFill>
              <a:ea typeface="Verdana" pitchFamily="34" charset="0"/>
              <a:cs typeface="Verdana" pitchFamily="34" charset="0"/>
            </a:endParaRPr>
          </a:p>
        </p:txBody>
      </p:sp>
      <p:sp>
        <p:nvSpPr>
          <p:cNvPr id="7" name="1 Título"/>
          <p:cNvSpPr txBox="1">
            <a:spLocks/>
          </p:cNvSpPr>
          <p:nvPr/>
        </p:nvSpPr>
        <p:spPr>
          <a:xfrm>
            <a:off x="386224" y="1268760"/>
            <a:ext cx="8229600" cy="22767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r>
              <a:rPr lang="es-CL" sz="12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en miles de pesos de </a:t>
            </a:r>
            <a:r>
              <a:rPr lang="es-CL" sz="12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2018                                                                                                                                                       2 de 3</a:t>
            </a:r>
            <a:endParaRPr lang="es-CL" sz="1200" b="1" dirty="0">
              <a:solidFill>
                <a:prstClr val="black"/>
              </a:solidFill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2" name="1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64547540"/>
              </p:ext>
            </p:extLst>
          </p:nvPr>
        </p:nvGraphicFramePr>
        <p:xfrm>
          <a:off x="467544" y="1556793"/>
          <a:ext cx="8148280" cy="475252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5787" name="Hoja de cálculo" r:id="rId3" imgW="7915118" imgH="4886325" progId="Excel.Sheet.8">
                  <p:embed/>
                </p:oleObj>
              </mc:Choice>
              <mc:Fallback>
                <p:oleObj name="Hoja de cálculo" r:id="rId3" imgW="7915118" imgH="4886325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67544" y="1556793"/>
                        <a:ext cx="8148280" cy="475252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320476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3 Marcador de pie de página"/>
          <p:cNvSpPr txBox="1">
            <a:spLocks/>
          </p:cNvSpPr>
          <p:nvPr/>
        </p:nvSpPr>
        <p:spPr>
          <a:xfrm>
            <a:off x="414336" y="6448251"/>
            <a:ext cx="8406135" cy="221109"/>
          </a:xfrm>
          <a:prstGeom prst="rect">
            <a:avLst/>
          </a:prstGeom>
        </p:spPr>
        <p:txBody>
          <a:bodyPr/>
          <a:lstStyle>
            <a:defPPr>
              <a:defRPr lang="es-C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CL" sz="1050" b="1" dirty="0">
                <a:solidFill>
                  <a:prstClr val="black"/>
                </a:solidFill>
              </a:rPr>
              <a:t>Fuente</a:t>
            </a:r>
            <a:r>
              <a:rPr lang="es-CL" sz="1050" dirty="0">
                <a:solidFill>
                  <a:prstClr val="black"/>
                </a:solidFill>
              </a:rPr>
              <a:t>: Elaboración propia en base  a </a:t>
            </a:r>
            <a:r>
              <a:rPr lang="es-CL" sz="1050" dirty="0" smtClean="0">
                <a:solidFill>
                  <a:prstClr val="black"/>
                </a:solidFill>
              </a:rPr>
              <a:t>informes </a:t>
            </a:r>
            <a:r>
              <a:rPr lang="es-CL" sz="1050" dirty="0">
                <a:solidFill>
                  <a:prstClr val="black"/>
                </a:solidFill>
              </a:rPr>
              <a:t>de </a:t>
            </a:r>
            <a:r>
              <a:rPr lang="es-CL" sz="1050" dirty="0" smtClean="0">
                <a:solidFill>
                  <a:prstClr val="black"/>
                </a:solidFill>
              </a:rPr>
              <a:t>ejecución presupuestaria </a:t>
            </a:r>
            <a:r>
              <a:rPr lang="es-CL" sz="1050" dirty="0">
                <a:solidFill>
                  <a:prstClr val="black"/>
                </a:solidFill>
              </a:rPr>
              <a:t>mensual de DIPRES</a:t>
            </a:r>
          </a:p>
        </p:txBody>
      </p:sp>
      <p:sp>
        <p:nvSpPr>
          <p:cNvPr id="9" name="1 Título"/>
          <p:cNvSpPr txBox="1">
            <a:spLocks/>
          </p:cNvSpPr>
          <p:nvPr/>
        </p:nvSpPr>
        <p:spPr>
          <a:xfrm>
            <a:off x="414338" y="579457"/>
            <a:ext cx="8210798" cy="591093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</a:t>
            </a: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AGOSTO </a:t>
            </a: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DE 2018 </a:t>
            </a:r>
            <a:b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16. CAPÍTULO 10. PROGRAMA 01: SUBSECRETARÍA DE REDES ASISTENCIALES</a:t>
            </a:r>
            <a:endParaRPr lang="es-CL" sz="1600" b="1" dirty="0">
              <a:solidFill>
                <a:schemeClr val="tx1"/>
              </a:solidFill>
              <a:ea typeface="Verdana" pitchFamily="34" charset="0"/>
              <a:cs typeface="Verdana" pitchFamily="34" charset="0"/>
            </a:endParaRPr>
          </a:p>
        </p:txBody>
      </p:sp>
      <p:sp>
        <p:nvSpPr>
          <p:cNvPr id="7" name="1 Título"/>
          <p:cNvSpPr txBox="1">
            <a:spLocks/>
          </p:cNvSpPr>
          <p:nvPr/>
        </p:nvSpPr>
        <p:spPr>
          <a:xfrm>
            <a:off x="386224" y="1268760"/>
            <a:ext cx="8229600" cy="22767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r>
              <a:rPr lang="es-CL" sz="12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en miles de pesos de </a:t>
            </a:r>
            <a:r>
              <a:rPr lang="es-CL" sz="12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2018                                                                                                                                                       3 de 3</a:t>
            </a:r>
            <a:endParaRPr lang="es-CL" sz="1200" b="1" dirty="0">
              <a:solidFill>
                <a:prstClr val="black"/>
              </a:solidFill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2" name="1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95117298"/>
              </p:ext>
            </p:extLst>
          </p:nvPr>
        </p:nvGraphicFramePr>
        <p:xfrm>
          <a:off x="414338" y="1575395"/>
          <a:ext cx="8210797" cy="4733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6811" name="Hoja de cálculo" r:id="rId3" imgW="7915118" imgH="4733794" progId="Excel.Sheet.8">
                  <p:embed/>
                </p:oleObj>
              </mc:Choice>
              <mc:Fallback>
                <p:oleObj name="Hoja de cálculo" r:id="rId3" imgW="7915118" imgH="4733794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14338" y="1575395"/>
                        <a:ext cx="8210797" cy="47339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950792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386224" y="1401130"/>
            <a:ext cx="8229600" cy="4553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r>
              <a:rPr lang="es-CL" sz="12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en miles de pesos de </a:t>
            </a:r>
            <a:r>
              <a:rPr lang="es-CL" sz="12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2018                                                                                                                                                       1 de 2</a:t>
            </a:r>
            <a:endParaRPr lang="es-CL" sz="1200" b="1" dirty="0">
              <a:solidFill>
                <a:prstClr val="black"/>
              </a:solidFill>
              <a:ea typeface="Verdana" pitchFamily="34" charset="0"/>
              <a:cs typeface="Verdana" pitchFamily="34" charset="0"/>
            </a:endParaRPr>
          </a:p>
        </p:txBody>
      </p:sp>
      <p:sp>
        <p:nvSpPr>
          <p:cNvPr id="6" name="3 Marcador de pie de página"/>
          <p:cNvSpPr txBox="1">
            <a:spLocks/>
          </p:cNvSpPr>
          <p:nvPr/>
        </p:nvSpPr>
        <p:spPr>
          <a:xfrm>
            <a:off x="414336" y="5517232"/>
            <a:ext cx="8406135" cy="365125"/>
          </a:xfrm>
          <a:prstGeom prst="rect">
            <a:avLst/>
          </a:prstGeom>
        </p:spPr>
        <p:txBody>
          <a:bodyPr/>
          <a:lstStyle>
            <a:defPPr>
              <a:defRPr lang="es-C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CL" sz="1050" b="1" dirty="0">
                <a:solidFill>
                  <a:prstClr val="black"/>
                </a:solidFill>
              </a:rPr>
              <a:t>Fuente</a:t>
            </a:r>
            <a:r>
              <a:rPr lang="es-CL" sz="1050" dirty="0">
                <a:solidFill>
                  <a:prstClr val="black"/>
                </a:solidFill>
              </a:rPr>
              <a:t>: Elaboración propia en base  a </a:t>
            </a:r>
            <a:r>
              <a:rPr lang="es-CL" sz="1050" dirty="0" smtClean="0">
                <a:solidFill>
                  <a:prstClr val="black"/>
                </a:solidFill>
              </a:rPr>
              <a:t>informes </a:t>
            </a:r>
            <a:r>
              <a:rPr lang="es-CL" sz="1050" dirty="0">
                <a:solidFill>
                  <a:prstClr val="black"/>
                </a:solidFill>
              </a:rPr>
              <a:t>de </a:t>
            </a:r>
            <a:r>
              <a:rPr lang="es-CL" sz="1050" dirty="0" smtClean="0">
                <a:solidFill>
                  <a:prstClr val="black"/>
                </a:solidFill>
              </a:rPr>
              <a:t>ejecución presupuestaria </a:t>
            </a:r>
            <a:r>
              <a:rPr lang="es-CL" sz="1050" dirty="0">
                <a:solidFill>
                  <a:prstClr val="black"/>
                </a:solidFill>
              </a:rPr>
              <a:t>mensual de DIPRES</a:t>
            </a:r>
          </a:p>
        </p:txBody>
      </p:sp>
      <p:sp>
        <p:nvSpPr>
          <p:cNvPr id="9" name="1 Título"/>
          <p:cNvSpPr txBox="1">
            <a:spLocks/>
          </p:cNvSpPr>
          <p:nvPr/>
        </p:nvSpPr>
        <p:spPr>
          <a:xfrm>
            <a:off x="414338" y="579457"/>
            <a:ext cx="8210798" cy="591093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</a:t>
            </a: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AGOSTO </a:t>
            </a: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DE 2018 </a:t>
            </a:r>
            <a:b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16. CAPÍTULO 10. PROGRAMA 02: INVERSIÓN SECTORIAL EN SALUD</a:t>
            </a:r>
            <a:endParaRPr lang="es-CL" sz="1600" b="1" dirty="0">
              <a:solidFill>
                <a:schemeClr val="tx1"/>
              </a:solidFill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3" name="2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24524481"/>
              </p:ext>
            </p:extLst>
          </p:nvPr>
        </p:nvGraphicFramePr>
        <p:xfrm>
          <a:off x="467544" y="1700808"/>
          <a:ext cx="8157592" cy="3686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8683" name="Hoja de cálculo" r:id="rId3" imgW="7905795" imgH="3686293" progId="Excel.Sheet.8">
                  <p:embed/>
                </p:oleObj>
              </mc:Choice>
              <mc:Fallback>
                <p:oleObj name="Hoja de cálculo" r:id="rId3" imgW="7905795" imgH="3686293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67544" y="1700808"/>
                        <a:ext cx="8157592" cy="36861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778086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386224" y="1401130"/>
            <a:ext cx="8229600" cy="4553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r>
              <a:rPr lang="es-CL" sz="12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en miles de pesos de </a:t>
            </a:r>
            <a:r>
              <a:rPr lang="es-CL" sz="12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2018                                                                                                                                                    2 de 2</a:t>
            </a:r>
            <a:endParaRPr lang="es-CL" sz="1200" b="1" dirty="0">
              <a:solidFill>
                <a:prstClr val="black"/>
              </a:solidFill>
              <a:ea typeface="Verdana" pitchFamily="34" charset="0"/>
              <a:cs typeface="Verdana" pitchFamily="34" charset="0"/>
            </a:endParaRPr>
          </a:p>
        </p:txBody>
      </p:sp>
      <p:sp>
        <p:nvSpPr>
          <p:cNvPr id="6" name="3 Marcador de pie de página"/>
          <p:cNvSpPr txBox="1">
            <a:spLocks/>
          </p:cNvSpPr>
          <p:nvPr/>
        </p:nvSpPr>
        <p:spPr>
          <a:xfrm>
            <a:off x="357465" y="6088211"/>
            <a:ext cx="8406135" cy="365125"/>
          </a:xfrm>
          <a:prstGeom prst="rect">
            <a:avLst/>
          </a:prstGeom>
        </p:spPr>
        <p:txBody>
          <a:bodyPr/>
          <a:lstStyle>
            <a:defPPr>
              <a:defRPr lang="es-C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CL" sz="1050" b="1" dirty="0">
                <a:solidFill>
                  <a:prstClr val="black"/>
                </a:solidFill>
              </a:rPr>
              <a:t>Fuente</a:t>
            </a:r>
            <a:r>
              <a:rPr lang="es-CL" sz="1050" dirty="0">
                <a:solidFill>
                  <a:prstClr val="black"/>
                </a:solidFill>
              </a:rPr>
              <a:t>: Elaboración propia en base  a </a:t>
            </a:r>
            <a:r>
              <a:rPr lang="es-CL" sz="1050" dirty="0" smtClean="0">
                <a:solidFill>
                  <a:prstClr val="black"/>
                </a:solidFill>
              </a:rPr>
              <a:t>informes </a:t>
            </a:r>
            <a:r>
              <a:rPr lang="es-CL" sz="1050" dirty="0">
                <a:solidFill>
                  <a:prstClr val="black"/>
                </a:solidFill>
              </a:rPr>
              <a:t>de </a:t>
            </a:r>
            <a:r>
              <a:rPr lang="es-CL" sz="1050" dirty="0" smtClean="0">
                <a:solidFill>
                  <a:prstClr val="black"/>
                </a:solidFill>
              </a:rPr>
              <a:t>ejecución presupuestaria </a:t>
            </a:r>
            <a:r>
              <a:rPr lang="es-CL" sz="1050" dirty="0">
                <a:solidFill>
                  <a:prstClr val="black"/>
                </a:solidFill>
              </a:rPr>
              <a:t>mensual de DIPRES</a:t>
            </a:r>
          </a:p>
        </p:txBody>
      </p:sp>
      <p:sp>
        <p:nvSpPr>
          <p:cNvPr id="9" name="1 Título"/>
          <p:cNvSpPr txBox="1">
            <a:spLocks/>
          </p:cNvSpPr>
          <p:nvPr/>
        </p:nvSpPr>
        <p:spPr>
          <a:xfrm>
            <a:off x="414338" y="579457"/>
            <a:ext cx="8210798" cy="591093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</a:t>
            </a: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AGOSTO </a:t>
            </a: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DE 2018 </a:t>
            </a:r>
            <a:b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16. CAPÍTULO 10. PROGRAMA 02: INVERSIÓN SECTORIAL EN SALUD</a:t>
            </a:r>
            <a:endParaRPr lang="es-CL" sz="1600" b="1" dirty="0">
              <a:solidFill>
                <a:schemeClr val="tx1"/>
              </a:solidFill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2" name="1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36791171"/>
              </p:ext>
            </p:extLst>
          </p:nvPr>
        </p:nvGraphicFramePr>
        <p:xfrm>
          <a:off x="467544" y="1700808"/>
          <a:ext cx="8157592" cy="4276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9706" name="Hoja de cálculo" r:id="rId3" imgW="7905795" imgH="4276554" progId="Excel.Sheet.8">
                  <p:embed/>
                </p:oleObj>
              </mc:Choice>
              <mc:Fallback>
                <p:oleObj name="Hoja de cálculo" r:id="rId3" imgW="7905795" imgH="4276554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67544" y="1700808"/>
                        <a:ext cx="8157592" cy="42767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627640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10338" y="6309320"/>
            <a:ext cx="2133600" cy="365125"/>
          </a:xfrm>
        </p:spPr>
        <p:txBody>
          <a:bodyPr/>
          <a:lstStyle/>
          <a:p>
            <a:fld id="{66452F03-F775-4AB4-A3E9-A5A78C748C69}" type="slidenum">
              <a:rPr lang="es-CL" smtClean="0"/>
              <a:t>3</a:t>
            </a:fld>
            <a:endParaRPr lang="es-CL"/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386224" y="1412776"/>
            <a:ext cx="8229600" cy="475252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s-CL" sz="1600" b="1" dirty="0" smtClean="0">
                <a:latin typeface="+mn-lt"/>
                <a:ea typeface="Verdana" pitchFamily="34" charset="0"/>
                <a:cs typeface="Verdana" pitchFamily="34" charset="0"/>
              </a:rPr>
              <a:t>Principales hallazgos</a:t>
            </a:r>
          </a:p>
          <a:p>
            <a:pPr algn="just"/>
            <a:endParaRPr lang="es-CL" sz="1600" b="1" dirty="0" smtClean="0">
              <a:latin typeface="+mn-lt"/>
              <a:ea typeface="Verdana" pitchFamily="34" charset="0"/>
              <a:cs typeface="Verdana" pitchFamily="34" charset="0"/>
            </a:endParaRPr>
          </a:p>
          <a:p>
            <a:pPr marL="342900" indent="-342900" algn="just">
              <a:buFont typeface="+mj-lt"/>
              <a:buAutoNum type="arabicPeriod" startAt="5"/>
            </a:pPr>
            <a:r>
              <a:rPr lang="es-CL" sz="1600" dirty="0"/>
              <a:t>En la </a:t>
            </a:r>
            <a:r>
              <a:rPr lang="es-CL" sz="1600" b="1" dirty="0"/>
              <a:t>Subsecretaría de Salud Pública</a:t>
            </a:r>
            <a:r>
              <a:rPr lang="es-CL" sz="1600" dirty="0"/>
              <a:t>, Fondo Nacional de Investigación y Desarrollo en Salud, con recursos disponible por $535 </a:t>
            </a:r>
            <a:r>
              <a:rPr lang="es-CL" sz="1600" dirty="0" smtClean="0"/>
              <a:t>millones, no </a:t>
            </a:r>
            <a:r>
              <a:rPr lang="es-CL" sz="1600" dirty="0"/>
              <a:t>presentó ejecución al mes de </a:t>
            </a:r>
            <a:r>
              <a:rPr lang="es-CL" sz="1600" dirty="0" smtClean="0"/>
              <a:t>agosto. </a:t>
            </a:r>
            <a:r>
              <a:rPr lang="es-CL" sz="1600" dirty="0"/>
              <a:t>El Programa Nacional de Alimentación Complementaria ejecutó en un </a:t>
            </a:r>
            <a:r>
              <a:rPr lang="es-CL" sz="1600" dirty="0" smtClean="0"/>
              <a:t>52% </a:t>
            </a:r>
            <a:r>
              <a:rPr lang="es-CL" sz="1600" dirty="0"/>
              <a:t>sus recursos, el Programa Ampliado de Inmunizaciones, un </a:t>
            </a:r>
            <a:r>
              <a:rPr lang="es-CL" sz="1600" dirty="0" smtClean="0"/>
              <a:t>73</a:t>
            </a:r>
            <a:r>
              <a:rPr lang="es-CL" sz="1600" dirty="0" smtClean="0"/>
              <a:t>%, </a:t>
            </a:r>
            <a:r>
              <a:rPr lang="es-CL" sz="1600" dirty="0"/>
              <a:t>y el Programa de Alimentación Complementaria para el Adulto </a:t>
            </a:r>
            <a:r>
              <a:rPr lang="es-CL" sz="1600" dirty="0" smtClean="0"/>
              <a:t>Mayor</a:t>
            </a:r>
            <a:r>
              <a:rPr lang="es-CL" sz="1600" dirty="0"/>
              <a:t>, presentó  un </a:t>
            </a:r>
            <a:r>
              <a:rPr lang="es-CL" sz="1600" dirty="0" smtClean="0"/>
              <a:t>48</a:t>
            </a:r>
            <a:r>
              <a:rPr lang="es-CL" sz="1600" dirty="0" smtClean="0"/>
              <a:t>% </a:t>
            </a:r>
            <a:r>
              <a:rPr lang="es-CL" sz="1600" dirty="0"/>
              <a:t>de </a:t>
            </a:r>
            <a:r>
              <a:rPr lang="es-CL" sz="1600" dirty="0" smtClean="0"/>
              <a:t>gasto.</a:t>
            </a:r>
            <a:endParaRPr lang="es-CL" sz="1600" dirty="0" smtClean="0"/>
          </a:p>
          <a:p>
            <a:pPr marL="342900" indent="-342900" algn="just">
              <a:buFont typeface="+mj-lt"/>
              <a:buAutoNum type="arabicPeriod" startAt="5"/>
            </a:pPr>
            <a:endParaRPr lang="es-CL" sz="1600" dirty="0"/>
          </a:p>
          <a:p>
            <a:pPr marL="342900" indent="-342900" algn="just">
              <a:buFont typeface="+mj-lt"/>
              <a:buAutoNum type="arabicPeriod" startAt="5"/>
            </a:pPr>
            <a:r>
              <a:rPr lang="es-CL" sz="1600" dirty="0" smtClean="0"/>
              <a:t>En la </a:t>
            </a:r>
            <a:r>
              <a:rPr lang="es-CL" sz="1600" b="1" dirty="0" smtClean="0"/>
              <a:t>Subsecretaría de Salud Pública</a:t>
            </a:r>
            <a:r>
              <a:rPr lang="es-CL" sz="1600" dirty="0" smtClean="0"/>
              <a:t>, se </a:t>
            </a:r>
            <a:r>
              <a:rPr lang="es-CL" sz="1600" dirty="0"/>
              <a:t>observó la inclusión de </a:t>
            </a:r>
            <a:r>
              <a:rPr lang="es-CL" sz="1600" dirty="0" smtClean="0"/>
              <a:t>$3.593 </a:t>
            </a:r>
            <a:r>
              <a:rPr lang="es-CL" sz="1600" dirty="0"/>
              <a:t>millones para proyectos de inversión, específicamente para la construcción de la “Red Nacional de Laboratorios Ambientales</a:t>
            </a:r>
            <a:r>
              <a:rPr lang="es-CL" sz="1600" dirty="0" smtClean="0"/>
              <a:t>”. La ejecución a </a:t>
            </a:r>
            <a:r>
              <a:rPr lang="es-CL" sz="1600" dirty="0" smtClean="0"/>
              <a:t>agosto </a:t>
            </a:r>
            <a:r>
              <a:rPr lang="es-CL" sz="1600" dirty="0" smtClean="0"/>
              <a:t>fue de un 19%.</a:t>
            </a:r>
          </a:p>
          <a:p>
            <a:pPr marL="342900" indent="-342900" algn="just">
              <a:buFont typeface="+mj-lt"/>
              <a:buAutoNum type="arabicPeriod" startAt="5"/>
            </a:pPr>
            <a:endParaRPr lang="es-CL" sz="1600" dirty="0"/>
          </a:p>
          <a:p>
            <a:pPr marL="342900" indent="-342900" algn="just">
              <a:buFont typeface="+mj-lt"/>
              <a:buAutoNum type="arabicPeriod" startAt="5"/>
            </a:pPr>
            <a:r>
              <a:rPr lang="es-CL" sz="1600" dirty="0" smtClean="0"/>
              <a:t>En el Programa </a:t>
            </a:r>
            <a:r>
              <a:rPr lang="es-CL" sz="1600" b="1" dirty="0" smtClean="0"/>
              <a:t>Subsecretaría de Redes Asistenciales</a:t>
            </a:r>
            <a:r>
              <a:rPr lang="es-CL" sz="1600" dirty="0" smtClean="0"/>
              <a:t>, la </a:t>
            </a:r>
            <a:r>
              <a:rPr lang="es-CL" sz="1600" dirty="0"/>
              <a:t>ejecución respecto al presupuesto vigente, fue de </a:t>
            </a:r>
            <a:r>
              <a:rPr lang="es-CL" sz="1600" dirty="0" smtClean="0"/>
              <a:t>67%, </a:t>
            </a:r>
            <a:r>
              <a:rPr lang="es-CL" sz="1600" dirty="0"/>
              <a:t>gastando un total de </a:t>
            </a:r>
            <a:r>
              <a:rPr lang="es-CL" sz="1600" dirty="0" smtClean="0"/>
              <a:t>$99.361 </a:t>
            </a:r>
            <a:r>
              <a:rPr lang="es-CL" sz="1600" dirty="0"/>
              <a:t>millones. </a:t>
            </a:r>
            <a:r>
              <a:rPr lang="es-CL" sz="1600" dirty="0" smtClean="0"/>
              <a:t>Se observa la inclusión de transferencias consolidables a los Servicios de Salud, tanto corrientes como de capital, por </a:t>
            </a:r>
            <a:r>
              <a:rPr lang="es-CL" sz="1600" dirty="0" smtClean="0"/>
              <a:t>$2.080 </a:t>
            </a:r>
            <a:r>
              <a:rPr lang="es-CL" sz="1600" dirty="0" smtClean="0"/>
              <a:t>millones y $</a:t>
            </a:r>
            <a:r>
              <a:rPr lang="es-CL" sz="1600" dirty="0" smtClean="0"/>
              <a:t>2.967 </a:t>
            </a:r>
            <a:r>
              <a:rPr lang="es-CL" sz="1600" dirty="0" smtClean="0"/>
              <a:t>millones, respectivamente.</a:t>
            </a:r>
          </a:p>
          <a:p>
            <a:pPr algn="just"/>
            <a:endParaRPr lang="es-CL" sz="1600" dirty="0" smtClean="0"/>
          </a:p>
        </p:txBody>
      </p:sp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414338" y="579457"/>
            <a:ext cx="8210798" cy="591093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</a:t>
            </a: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AGOSTO </a:t>
            </a: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DE </a:t>
            </a: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2018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16 MINISTERIO DE SALUD</a:t>
            </a:r>
            <a:endParaRPr lang="es-CL" sz="1600" b="1" dirty="0">
              <a:solidFill>
                <a:schemeClr val="tx1"/>
              </a:solidFill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2976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30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386224" y="1345343"/>
            <a:ext cx="8229600" cy="35546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r>
              <a:rPr lang="es-CL" sz="12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en miles de pesos de </a:t>
            </a:r>
            <a:r>
              <a:rPr lang="es-CL" sz="12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2018</a:t>
            </a:r>
            <a:endParaRPr lang="es-CL" sz="1200" b="1" dirty="0">
              <a:solidFill>
                <a:prstClr val="black"/>
              </a:solidFill>
              <a:ea typeface="Verdana" pitchFamily="34" charset="0"/>
              <a:cs typeface="Verdana" pitchFamily="34" charset="0"/>
            </a:endParaRPr>
          </a:p>
        </p:txBody>
      </p:sp>
      <p:sp>
        <p:nvSpPr>
          <p:cNvPr id="6" name="3 Marcador de pie de página"/>
          <p:cNvSpPr txBox="1">
            <a:spLocks/>
          </p:cNvSpPr>
          <p:nvPr/>
        </p:nvSpPr>
        <p:spPr>
          <a:xfrm>
            <a:off x="388688" y="5944195"/>
            <a:ext cx="8406135" cy="365125"/>
          </a:xfrm>
          <a:prstGeom prst="rect">
            <a:avLst/>
          </a:prstGeom>
        </p:spPr>
        <p:txBody>
          <a:bodyPr/>
          <a:lstStyle>
            <a:defPPr>
              <a:defRPr lang="es-C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CL" sz="1050" b="1" dirty="0">
                <a:solidFill>
                  <a:prstClr val="black"/>
                </a:solidFill>
              </a:rPr>
              <a:t>Fuente</a:t>
            </a:r>
            <a:r>
              <a:rPr lang="es-CL" sz="1050" dirty="0">
                <a:solidFill>
                  <a:prstClr val="black"/>
                </a:solidFill>
              </a:rPr>
              <a:t>: Elaboración propia en base  a </a:t>
            </a:r>
            <a:r>
              <a:rPr lang="es-CL" sz="1050" dirty="0" smtClean="0">
                <a:solidFill>
                  <a:prstClr val="black"/>
                </a:solidFill>
              </a:rPr>
              <a:t>informes </a:t>
            </a:r>
            <a:r>
              <a:rPr lang="es-CL" sz="1050" dirty="0">
                <a:solidFill>
                  <a:prstClr val="black"/>
                </a:solidFill>
              </a:rPr>
              <a:t>de </a:t>
            </a:r>
            <a:r>
              <a:rPr lang="es-CL" sz="1050" dirty="0" smtClean="0">
                <a:solidFill>
                  <a:prstClr val="black"/>
                </a:solidFill>
              </a:rPr>
              <a:t>ejecución presupuestaria </a:t>
            </a:r>
            <a:r>
              <a:rPr lang="es-CL" sz="1050" dirty="0">
                <a:solidFill>
                  <a:prstClr val="black"/>
                </a:solidFill>
              </a:rPr>
              <a:t>mensual de DIPRES</a:t>
            </a:r>
          </a:p>
        </p:txBody>
      </p:sp>
      <p:sp>
        <p:nvSpPr>
          <p:cNvPr id="9" name="1 Título"/>
          <p:cNvSpPr txBox="1">
            <a:spLocks/>
          </p:cNvSpPr>
          <p:nvPr/>
        </p:nvSpPr>
        <p:spPr>
          <a:xfrm>
            <a:off x="414338" y="579457"/>
            <a:ext cx="8210798" cy="591093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</a:t>
            </a: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AGOSTO </a:t>
            </a: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DE 2018 </a:t>
            </a:r>
            <a:b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16. CAPÍTULO 11. PROGRAMA 01: SUPERINTENDENCIA DE SALUD</a:t>
            </a:r>
            <a:endParaRPr lang="es-CL" sz="1600" b="1" dirty="0">
              <a:solidFill>
                <a:schemeClr val="tx1"/>
              </a:solidFill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3" name="2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0887160"/>
              </p:ext>
            </p:extLst>
          </p:nvPr>
        </p:nvGraphicFramePr>
        <p:xfrm>
          <a:off x="467544" y="1700808"/>
          <a:ext cx="8148280" cy="4143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0731" name="Hoja de cálculo" r:id="rId3" imgW="7905795" imgH="4143533" progId="Excel.Sheet.8">
                  <p:embed/>
                </p:oleObj>
              </mc:Choice>
              <mc:Fallback>
                <p:oleObj name="Hoja de cálculo" r:id="rId3" imgW="7905795" imgH="4143533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67544" y="1700808"/>
                        <a:ext cx="8148280" cy="41433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906795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10338" y="6309320"/>
            <a:ext cx="2133600" cy="365125"/>
          </a:xfrm>
        </p:spPr>
        <p:txBody>
          <a:bodyPr/>
          <a:lstStyle/>
          <a:p>
            <a:fld id="{66452F03-F775-4AB4-A3E9-A5A78C748C69}" type="slidenum">
              <a:rPr lang="es-CL" smtClean="0"/>
              <a:t>4</a:t>
            </a:fld>
            <a:endParaRPr lang="es-CL"/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386224" y="1412776"/>
            <a:ext cx="8229600" cy="439248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s-CL" sz="1600" b="1" dirty="0" smtClean="0">
                <a:latin typeface="+mn-lt"/>
                <a:ea typeface="Verdana" pitchFamily="34" charset="0"/>
                <a:cs typeface="Verdana" pitchFamily="34" charset="0"/>
              </a:rPr>
              <a:t>Principales hallazgos</a:t>
            </a:r>
          </a:p>
          <a:p>
            <a:pPr algn="just"/>
            <a:endParaRPr lang="es-CL" sz="1600" b="1" dirty="0">
              <a:latin typeface="+mn-lt"/>
              <a:ea typeface="Verdana" pitchFamily="34" charset="0"/>
              <a:cs typeface="Verdana" pitchFamily="34" charset="0"/>
            </a:endParaRPr>
          </a:p>
          <a:p>
            <a:pPr marL="342900" indent="-342900" algn="just">
              <a:buFont typeface="+mj-lt"/>
              <a:buAutoNum type="arabicPeriod" startAt="8"/>
            </a:pPr>
            <a:r>
              <a:rPr lang="es-CL" sz="1600" dirty="0" smtClean="0"/>
              <a:t>En la Subsecretaría de Redes Asistenciales, el </a:t>
            </a:r>
            <a:r>
              <a:rPr lang="es-CL" sz="1600" b="1" dirty="0"/>
              <a:t>Programa de Apoyo al Recién Nacido</a:t>
            </a:r>
            <a:r>
              <a:rPr lang="es-CL" sz="1600" dirty="0"/>
              <a:t> se logró una ejecución de </a:t>
            </a:r>
            <a:r>
              <a:rPr lang="es-CL" sz="1600" dirty="0" smtClean="0"/>
              <a:t>55%, </a:t>
            </a:r>
            <a:r>
              <a:rPr lang="es-CL" sz="1600" dirty="0"/>
              <a:t>con un gasto total de </a:t>
            </a:r>
            <a:r>
              <a:rPr lang="es-CL" sz="1600" dirty="0" smtClean="0"/>
              <a:t>$8.223 </a:t>
            </a:r>
            <a:r>
              <a:rPr lang="es-CL" sz="1600" dirty="0"/>
              <a:t>millones. </a:t>
            </a:r>
            <a:endParaRPr lang="es-CL" sz="1600" dirty="0" smtClean="0"/>
          </a:p>
          <a:p>
            <a:pPr marL="342900" indent="-342900" algn="just">
              <a:buFont typeface="+mj-lt"/>
              <a:buAutoNum type="arabicPeriod" startAt="8"/>
            </a:pPr>
            <a:endParaRPr lang="es-CL" sz="1600" dirty="0"/>
          </a:p>
          <a:p>
            <a:pPr marL="342900" indent="-342900" algn="just">
              <a:buFont typeface="+mj-lt"/>
              <a:buAutoNum type="arabicPeriod" startAt="8"/>
            </a:pPr>
            <a:r>
              <a:rPr lang="es-CL" sz="1600" dirty="0" smtClean="0"/>
              <a:t>Respecto a los resultados de las listas de espera, los resultados se presentan a continuación.</a:t>
            </a:r>
          </a:p>
          <a:p>
            <a:pPr marL="342900" indent="-342900" algn="just">
              <a:buFont typeface="+mj-lt"/>
              <a:buAutoNum type="arabicPeriod" startAt="8"/>
            </a:pPr>
            <a:endParaRPr lang="es-CL" sz="1600" dirty="0" smtClean="0"/>
          </a:p>
        </p:txBody>
      </p:sp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414338" y="579457"/>
            <a:ext cx="8210798" cy="591093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</a:t>
            </a: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AGOSTO </a:t>
            </a: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DE </a:t>
            </a: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2018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16 MINISTERIO DE SALUD</a:t>
            </a:r>
            <a:endParaRPr lang="es-CL" sz="1600" b="1" dirty="0">
              <a:solidFill>
                <a:schemeClr val="tx1"/>
              </a:solidFill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9" name="8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16068035"/>
              </p:ext>
            </p:extLst>
          </p:nvPr>
        </p:nvGraphicFramePr>
        <p:xfrm>
          <a:off x="1366838" y="3140968"/>
          <a:ext cx="6410325" cy="1152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9877" name="Hoja de cálculo" r:id="rId3" imgW="6410482" imgH="1152499" progId="Excel.Sheet.8">
                  <p:embed/>
                </p:oleObj>
              </mc:Choice>
              <mc:Fallback>
                <p:oleObj name="Hoja de cálculo" r:id="rId3" imgW="6410482" imgH="1152499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366838" y="3140968"/>
                        <a:ext cx="6410325" cy="11525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433245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10338" y="6309320"/>
            <a:ext cx="2133600" cy="365125"/>
          </a:xfrm>
        </p:spPr>
        <p:txBody>
          <a:bodyPr/>
          <a:lstStyle/>
          <a:p>
            <a:fld id="{66452F03-F775-4AB4-A3E9-A5A78C748C69}" type="slidenum">
              <a:rPr lang="es-CL" smtClean="0"/>
              <a:t>5</a:t>
            </a:fld>
            <a:endParaRPr lang="es-CL"/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386224" y="1412776"/>
            <a:ext cx="8229600" cy="439248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42900" indent="-342900" algn="just">
              <a:buFont typeface="+mj-lt"/>
              <a:buAutoNum type="arabicPeriod" startAt="5"/>
            </a:pPr>
            <a:endParaRPr lang="es-CL" sz="1600" dirty="0" smtClean="0"/>
          </a:p>
        </p:txBody>
      </p:sp>
      <p:sp>
        <p:nvSpPr>
          <p:cNvPr id="9" name="1 Título"/>
          <p:cNvSpPr txBox="1">
            <a:spLocks/>
          </p:cNvSpPr>
          <p:nvPr/>
        </p:nvSpPr>
        <p:spPr>
          <a:xfrm>
            <a:off x="414336" y="724413"/>
            <a:ext cx="8210799" cy="591093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COMPORTAMIENTO DE LA EJECUCIÓN ACUMULADA DE GASTOS A </a:t>
            </a: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AGOSTO </a:t>
            </a: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DE 2018 </a:t>
            </a: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/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16 MINISTERIO DE SALUD</a:t>
            </a:r>
            <a:endParaRPr lang="es-CL" sz="1600" b="1" dirty="0">
              <a:solidFill>
                <a:schemeClr val="tx1"/>
              </a:solidFill>
              <a:ea typeface="Verdana" pitchFamily="34" charset="0"/>
              <a:cs typeface="Verdana" pitchFamily="34" charset="0"/>
            </a:endParaRPr>
          </a:p>
        </p:txBody>
      </p:sp>
      <p:pic>
        <p:nvPicPr>
          <p:cNvPr id="778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848" y="2054224"/>
            <a:ext cx="4171144" cy="24874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78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2054223"/>
            <a:ext cx="4171144" cy="24874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09896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78499" y="4725144"/>
            <a:ext cx="8406135" cy="365125"/>
          </a:xfrm>
        </p:spPr>
        <p:txBody>
          <a:bodyPr/>
          <a:lstStyle/>
          <a:p>
            <a:pPr lvl="0"/>
            <a:r>
              <a:rPr lang="es-CL" sz="1050" b="1" dirty="0">
                <a:solidFill>
                  <a:prstClr val="black"/>
                </a:solidFill>
              </a:rPr>
              <a:t>Fuente</a:t>
            </a:r>
            <a:r>
              <a:rPr lang="es-CL" sz="1050" dirty="0">
                <a:solidFill>
                  <a:prstClr val="black"/>
                </a:solidFill>
              </a:rPr>
              <a:t>: Elaboración propia en base  a Informes de </a:t>
            </a:r>
            <a:r>
              <a:rPr lang="es-CL" sz="1050" dirty="0" smtClean="0">
                <a:solidFill>
                  <a:prstClr val="black"/>
                </a:solidFill>
              </a:rPr>
              <a:t>ejecución presupuestaria </a:t>
            </a:r>
            <a:r>
              <a:rPr lang="es-CL" sz="1050" dirty="0">
                <a:solidFill>
                  <a:prstClr val="black"/>
                </a:solidFill>
              </a:rPr>
              <a:t>mensual de DIPRES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10338" y="6309320"/>
            <a:ext cx="2133600" cy="365125"/>
          </a:xfrm>
        </p:spPr>
        <p:txBody>
          <a:bodyPr/>
          <a:lstStyle/>
          <a:p>
            <a:fld id="{66452F03-F775-4AB4-A3E9-A5A78C748C69}" type="slidenum">
              <a:rPr lang="es-CL" smtClean="0"/>
              <a:t>6</a:t>
            </a:fld>
            <a:endParaRPr lang="es-CL"/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378499" y="1533500"/>
            <a:ext cx="8229600" cy="4553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 smtClean="0">
                <a:latin typeface="+mn-lt"/>
                <a:ea typeface="Verdana" pitchFamily="34" charset="0"/>
                <a:cs typeface="Verdana" pitchFamily="34" charset="0"/>
              </a:rPr>
              <a:t>en miles de pesos de 2018</a:t>
            </a:r>
            <a:endParaRPr lang="es-CL" sz="1200" b="1" dirty="0">
              <a:latin typeface="+mn-lt"/>
              <a:ea typeface="Verdana" pitchFamily="34" charset="0"/>
              <a:cs typeface="Verdana" pitchFamily="34" charset="0"/>
            </a:endParaRPr>
          </a:p>
        </p:txBody>
      </p:sp>
      <p:sp>
        <p:nvSpPr>
          <p:cNvPr id="8" name="1 Título"/>
          <p:cNvSpPr>
            <a:spLocks noGrp="1"/>
          </p:cNvSpPr>
          <p:nvPr>
            <p:ph type="title"/>
          </p:nvPr>
        </p:nvSpPr>
        <p:spPr>
          <a:xfrm>
            <a:off x="414338" y="579457"/>
            <a:ext cx="8210798" cy="591093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</a:t>
            </a: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AGOSTO </a:t>
            </a: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DE </a:t>
            </a: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2018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16 MINISTERIO DE SALUD</a:t>
            </a:r>
            <a:endParaRPr lang="es-CL" sz="1600" b="1" dirty="0">
              <a:solidFill>
                <a:schemeClr val="tx1"/>
              </a:solidFill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3" name="2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00222511"/>
              </p:ext>
            </p:extLst>
          </p:nvPr>
        </p:nvGraphicFramePr>
        <p:xfrm>
          <a:off x="467544" y="1916832"/>
          <a:ext cx="8208912" cy="2647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249" name="Hoja de cálculo" r:id="rId3" imgW="7105784" imgH="2648016" progId="Excel.Sheet.8">
                  <p:embed/>
                </p:oleObj>
              </mc:Choice>
              <mc:Fallback>
                <p:oleObj name="Hoja de cálculo" r:id="rId3" imgW="7105784" imgH="2648016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67544" y="1916832"/>
                        <a:ext cx="8208912" cy="26479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524812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7</a:t>
            </a:fld>
            <a:endParaRPr lang="es-CL" dirty="0"/>
          </a:p>
        </p:txBody>
      </p:sp>
      <p:sp>
        <p:nvSpPr>
          <p:cNvPr id="8" name="3 Marcador de pie de página"/>
          <p:cNvSpPr txBox="1">
            <a:spLocks/>
          </p:cNvSpPr>
          <p:nvPr/>
        </p:nvSpPr>
        <p:spPr>
          <a:xfrm>
            <a:off x="378498" y="4432027"/>
            <a:ext cx="8406135" cy="365125"/>
          </a:xfrm>
          <a:prstGeom prst="rect">
            <a:avLst/>
          </a:prstGeom>
        </p:spPr>
        <p:txBody>
          <a:bodyPr/>
          <a:lstStyle>
            <a:defPPr>
              <a:defRPr lang="es-C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es-CL" sz="1050" b="1" dirty="0">
                <a:solidFill>
                  <a:prstClr val="black"/>
                </a:solidFill>
              </a:rPr>
              <a:t>Fuente</a:t>
            </a:r>
            <a:r>
              <a:rPr lang="es-CL" sz="1050" dirty="0">
                <a:solidFill>
                  <a:prstClr val="black"/>
                </a:solidFill>
              </a:rPr>
              <a:t>: Elaboración propia en base  a </a:t>
            </a:r>
            <a:r>
              <a:rPr lang="es-CL" sz="1050" dirty="0" smtClean="0">
                <a:solidFill>
                  <a:prstClr val="black"/>
                </a:solidFill>
              </a:rPr>
              <a:t>informes </a:t>
            </a:r>
            <a:r>
              <a:rPr lang="es-CL" sz="1050" dirty="0">
                <a:solidFill>
                  <a:prstClr val="black"/>
                </a:solidFill>
              </a:rPr>
              <a:t>de </a:t>
            </a:r>
            <a:r>
              <a:rPr lang="es-CL" sz="1050" dirty="0" smtClean="0">
                <a:solidFill>
                  <a:prstClr val="black"/>
                </a:solidFill>
              </a:rPr>
              <a:t>ejecución presupuestaria </a:t>
            </a:r>
            <a:r>
              <a:rPr lang="es-CL" sz="1050" dirty="0">
                <a:solidFill>
                  <a:prstClr val="black"/>
                </a:solidFill>
              </a:rPr>
              <a:t>mensual de DIPRES</a:t>
            </a:r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378499" y="1334621"/>
            <a:ext cx="8229600" cy="4553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 smtClean="0">
                <a:latin typeface="+mn-lt"/>
                <a:ea typeface="Verdana" pitchFamily="34" charset="0"/>
                <a:cs typeface="Verdana" pitchFamily="34" charset="0"/>
              </a:rPr>
              <a:t>en miles de pesos de 2018</a:t>
            </a:r>
            <a:endParaRPr lang="es-CL" sz="1200" b="1" dirty="0">
              <a:latin typeface="+mn-lt"/>
              <a:ea typeface="Verdana" pitchFamily="34" charset="0"/>
              <a:cs typeface="Verdana" pitchFamily="34" charset="0"/>
            </a:endParaRPr>
          </a:p>
        </p:txBody>
      </p:sp>
      <p:sp>
        <p:nvSpPr>
          <p:cNvPr id="9" name="1 Título"/>
          <p:cNvSpPr>
            <a:spLocks noGrp="1"/>
          </p:cNvSpPr>
          <p:nvPr>
            <p:ph type="title"/>
          </p:nvPr>
        </p:nvSpPr>
        <p:spPr>
          <a:xfrm>
            <a:off x="414338" y="579457"/>
            <a:ext cx="8210798" cy="591093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</a:t>
            </a: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AGOSTO </a:t>
            </a: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DE </a:t>
            </a: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2018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16 RESUMEN POR CAPÍTULOS</a:t>
            </a:r>
            <a:endParaRPr lang="es-CL" sz="1600" b="1" dirty="0">
              <a:solidFill>
                <a:schemeClr val="tx1"/>
              </a:solidFill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3" name="2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8045765"/>
              </p:ext>
            </p:extLst>
          </p:nvPr>
        </p:nvGraphicFramePr>
        <p:xfrm>
          <a:off x="467544" y="1700808"/>
          <a:ext cx="8140556" cy="2524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73" name="Hoja de cálculo" r:id="rId4" imgW="8286616" imgH="2524217" progId="Excel.Sheet.8">
                  <p:embed/>
                </p:oleObj>
              </mc:Choice>
              <mc:Fallback>
                <p:oleObj name="Hoja de cálculo" r:id="rId4" imgW="8286616" imgH="2524217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67544" y="1700808"/>
                        <a:ext cx="8140556" cy="25241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78714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8</a:t>
            </a:fld>
            <a:endParaRPr lang="es-C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3 Marcador de pie de página"/>
          <p:cNvSpPr txBox="1">
            <a:spLocks/>
          </p:cNvSpPr>
          <p:nvPr/>
        </p:nvSpPr>
        <p:spPr>
          <a:xfrm>
            <a:off x="423352" y="4864075"/>
            <a:ext cx="8406135" cy="365125"/>
          </a:xfrm>
          <a:prstGeom prst="rect">
            <a:avLst/>
          </a:prstGeom>
        </p:spPr>
        <p:txBody>
          <a:bodyPr/>
          <a:lstStyle>
            <a:defPPr>
              <a:defRPr lang="es-C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CL" sz="1050" b="1" dirty="0">
                <a:solidFill>
                  <a:prstClr val="black"/>
                </a:solidFill>
              </a:rPr>
              <a:t>Fuente</a:t>
            </a:r>
            <a:r>
              <a:rPr lang="es-CL" sz="1050" dirty="0">
                <a:solidFill>
                  <a:prstClr val="black"/>
                </a:solidFill>
              </a:rPr>
              <a:t>: Elaboración propia en base  a </a:t>
            </a:r>
            <a:r>
              <a:rPr lang="es-CL" sz="1050" dirty="0" smtClean="0">
                <a:solidFill>
                  <a:prstClr val="black"/>
                </a:solidFill>
              </a:rPr>
              <a:t>informes </a:t>
            </a:r>
            <a:r>
              <a:rPr lang="es-CL" sz="1050" dirty="0">
                <a:solidFill>
                  <a:prstClr val="black"/>
                </a:solidFill>
              </a:rPr>
              <a:t>de </a:t>
            </a:r>
            <a:r>
              <a:rPr lang="es-CL" sz="1050" dirty="0" smtClean="0">
                <a:solidFill>
                  <a:prstClr val="black"/>
                </a:solidFill>
              </a:rPr>
              <a:t>ejecución presupuestaria </a:t>
            </a:r>
            <a:r>
              <a:rPr lang="es-CL" sz="1050" dirty="0">
                <a:solidFill>
                  <a:prstClr val="black"/>
                </a:solidFill>
              </a:rPr>
              <a:t>mensual de DIPRES</a:t>
            </a:r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446856" y="1389484"/>
            <a:ext cx="8229600" cy="311324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en miles de pesos de 2018                                                                                                                                                1 de 2</a:t>
            </a:r>
            <a:endParaRPr lang="es-CL" sz="1200" b="1" dirty="0">
              <a:solidFill>
                <a:prstClr val="black"/>
              </a:solidFill>
              <a:ea typeface="Verdana" pitchFamily="34" charset="0"/>
              <a:cs typeface="Verdana" pitchFamily="34" charset="0"/>
            </a:endParaRPr>
          </a:p>
        </p:txBody>
      </p:sp>
      <p:sp>
        <p:nvSpPr>
          <p:cNvPr id="7" name="1 Título"/>
          <p:cNvSpPr txBox="1">
            <a:spLocks/>
          </p:cNvSpPr>
          <p:nvPr/>
        </p:nvSpPr>
        <p:spPr>
          <a:xfrm>
            <a:off x="414338" y="579457"/>
            <a:ext cx="8210798" cy="591093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</a:t>
            </a: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AGOSTO </a:t>
            </a: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DE 2018 </a:t>
            </a:r>
            <a:b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16 RESUMEN POR CAPÍTULOS REGIONALIZADOS</a:t>
            </a:r>
            <a:endParaRPr lang="es-CL" sz="1600" b="1" dirty="0">
              <a:solidFill>
                <a:schemeClr val="tx1"/>
              </a:solidFill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3" name="2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8761429"/>
              </p:ext>
            </p:extLst>
          </p:nvPr>
        </p:nvGraphicFramePr>
        <p:xfrm>
          <a:off x="446856" y="1772816"/>
          <a:ext cx="8178280" cy="2924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322" name="Hoja de cálculo" r:id="rId4" imgW="6877005" imgH="2924346" progId="Excel.Sheet.8">
                  <p:embed/>
                </p:oleObj>
              </mc:Choice>
              <mc:Fallback>
                <p:oleObj name="Hoja de cálculo" r:id="rId4" imgW="6877005" imgH="2924346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46856" y="1772816"/>
                        <a:ext cx="8178280" cy="29241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850123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9</a:t>
            </a:fld>
            <a:endParaRPr lang="es-C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3 Marcador de pie de página"/>
          <p:cNvSpPr txBox="1">
            <a:spLocks/>
          </p:cNvSpPr>
          <p:nvPr/>
        </p:nvSpPr>
        <p:spPr>
          <a:xfrm>
            <a:off x="414337" y="4797152"/>
            <a:ext cx="8406135" cy="365125"/>
          </a:xfrm>
          <a:prstGeom prst="rect">
            <a:avLst/>
          </a:prstGeom>
        </p:spPr>
        <p:txBody>
          <a:bodyPr/>
          <a:lstStyle>
            <a:defPPr>
              <a:defRPr lang="es-C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CL" sz="1050" b="1" dirty="0">
                <a:solidFill>
                  <a:prstClr val="black"/>
                </a:solidFill>
              </a:rPr>
              <a:t>Fuente</a:t>
            </a:r>
            <a:r>
              <a:rPr lang="es-CL" sz="1050" dirty="0">
                <a:solidFill>
                  <a:prstClr val="black"/>
                </a:solidFill>
              </a:rPr>
              <a:t>: Elaboración propia en base  a </a:t>
            </a:r>
            <a:r>
              <a:rPr lang="es-CL" sz="1050" dirty="0" smtClean="0">
                <a:solidFill>
                  <a:prstClr val="black"/>
                </a:solidFill>
              </a:rPr>
              <a:t>informes </a:t>
            </a:r>
            <a:r>
              <a:rPr lang="es-CL" sz="1050" dirty="0">
                <a:solidFill>
                  <a:prstClr val="black"/>
                </a:solidFill>
              </a:rPr>
              <a:t>de </a:t>
            </a:r>
            <a:r>
              <a:rPr lang="es-CL" sz="1050" dirty="0" smtClean="0">
                <a:solidFill>
                  <a:prstClr val="black"/>
                </a:solidFill>
              </a:rPr>
              <a:t>ejecución presupuestaria </a:t>
            </a:r>
            <a:r>
              <a:rPr lang="es-CL" sz="1050" dirty="0">
                <a:solidFill>
                  <a:prstClr val="black"/>
                </a:solidFill>
              </a:rPr>
              <a:t>mensual de DIPRES</a:t>
            </a:r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414337" y="1317476"/>
            <a:ext cx="8229600" cy="4553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en miles de pesos de 2018                                                                                                                                           2 de  2</a:t>
            </a:r>
            <a:endParaRPr lang="es-CL" sz="1200" b="1" dirty="0">
              <a:solidFill>
                <a:prstClr val="black"/>
              </a:solidFill>
              <a:ea typeface="Verdana" pitchFamily="34" charset="0"/>
              <a:cs typeface="Verdana" pitchFamily="34" charset="0"/>
            </a:endParaRPr>
          </a:p>
        </p:txBody>
      </p:sp>
      <p:sp>
        <p:nvSpPr>
          <p:cNvPr id="7" name="1 Título"/>
          <p:cNvSpPr txBox="1">
            <a:spLocks/>
          </p:cNvSpPr>
          <p:nvPr/>
        </p:nvSpPr>
        <p:spPr>
          <a:xfrm>
            <a:off x="414338" y="579457"/>
            <a:ext cx="8210798" cy="591093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</a:t>
            </a: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AGOSTO </a:t>
            </a: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DE 2018 </a:t>
            </a:r>
            <a:b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16 RESUMEN POR CAPÍTULOS REGIONALIZADOS</a:t>
            </a:r>
            <a:endParaRPr lang="es-CL" sz="1600" b="1" dirty="0">
              <a:solidFill>
                <a:schemeClr val="tx1"/>
              </a:solidFill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3" name="2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42163937"/>
              </p:ext>
            </p:extLst>
          </p:nvPr>
        </p:nvGraphicFramePr>
        <p:xfrm>
          <a:off x="467544" y="1700808"/>
          <a:ext cx="8157592" cy="2905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44" name="Hoja de cálculo" r:id="rId4" imgW="6877005" imgH="2905191" progId="Excel.Sheet.8">
                  <p:embed/>
                </p:oleObj>
              </mc:Choice>
              <mc:Fallback>
                <p:oleObj name="Hoja de cálculo" r:id="rId4" imgW="6877005" imgH="2905191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67544" y="1700808"/>
                        <a:ext cx="8157592" cy="29051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027512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11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12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2.xml><?xml version="1.0" encoding="utf-8"?>
<a:theme xmlns:a="http://schemas.openxmlformats.org/drawingml/2006/main" name="14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3.xml><?xml version="1.0" encoding="utf-8"?>
<a:theme xmlns:a="http://schemas.openxmlformats.org/drawingml/2006/main" name="15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4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5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3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4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5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6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8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9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10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2711</TotalTime>
  <Words>1214</Words>
  <Application>Microsoft Office PowerPoint</Application>
  <PresentationFormat>Presentación en pantalla (4:3)</PresentationFormat>
  <Paragraphs>134</Paragraphs>
  <Slides>30</Slides>
  <Notes>3</Notes>
  <HiddenSlides>0</HiddenSlides>
  <MMClips>0</MMClips>
  <ScaleCrop>false</ScaleCrop>
  <HeadingPairs>
    <vt:vector size="6" baseType="variant">
      <vt:variant>
        <vt:lpstr>Tema</vt:lpstr>
      </vt:variant>
      <vt:variant>
        <vt:i4>13</vt:i4>
      </vt:variant>
      <vt:variant>
        <vt:lpstr>Servidores OLE incrustados</vt:lpstr>
      </vt:variant>
      <vt:variant>
        <vt:i4>1</vt:i4>
      </vt:variant>
      <vt:variant>
        <vt:lpstr>Títulos de diapositiva</vt:lpstr>
      </vt:variant>
      <vt:variant>
        <vt:i4>30</vt:i4>
      </vt:variant>
    </vt:vector>
  </HeadingPairs>
  <TitlesOfParts>
    <vt:vector size="44" baseType="lpstr">
      <vt:lpstr>1_Tema de Office</vt:lpstr>
      <vt:lpstr>Tema de Office</vt:lpstr>
      <vt:lpstr>3_Tema de Office</vt:lpstr>
      <vt:lpstr>4_Tema de Office</vt:lpstr>
      <vt:lpstr>5_Tema de Office</vt:lpstr>
      <vt:lpstr>6_Tema de Office</vt:lpstr>
      <vt:lpstr>8_Tema de Office</vt:lpstr>
      <vt:lpstr>9_Tema de Office</vt:lpstr>
      <vt:lpstr>10_Tema de Office</vt:lpstr>
      <vt:lpstr>11_Tema de Office</vt:lpstr>
      <vt:lpstr>12_Tema de Office</vt:lpstr>
      <vt:lpstr>14_Tema de Office</vt:lpstr>
      <vt:lpstr>15_Tema de Office</vt:lpstr>
      <vt:lpstr>Hoja de cálculo de Microsoft Excel 97-2003</vt:lpstr>
      <vt:lpstr>EJECUCIÓN ACUMULADA DE GASTOS PRESUPUESTARIOS AL MES DE AGOSTO DE 2018 PARTIDA 16: MINISTERIO DE SALUD</vt:lpstr>
      <vt:lpstr>EJECUCIÓN ACUMULADA DE GASTOS A AGOSTO DE 2018  PARTIDA 16 MINISTERIO DE SALUD</vt:lpstr>
      <vt:lpstr>EJECUCIÓN ACUMULADA DE GASTOS A AGOSTO DE 2018  PARTIDA 16 MINISTERIO DE SALUD</vt:lpstr>
      <vt:lpstr>EJECUCIÓN ACUMULADA DE GASTOS A AGOSTO DE 2018  PARTIDA 16 MINISTERIO DE SALUD</vt:lpstr>
      <vt:lpstr>Presentación de PowerPoint</vt:lpstr>
      <vt:lpstr>EJECUCIÓN ACUMULADA DE GASTOS A AGOSTO DE 2018  PARTIDA 16 MINISTERIO DE SALUD</vt:lpstr>
      <vt:lpstr>EJECUCIÓN ACUMULADA DE GASTOS A AGOSTO DE 2018  PARTIDA 16 RESUMEN POR CAPÍTULOS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Hewlett-Packard Company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PRESUPUESTO1</dc:creator>
  <cp:lastModifiedBy>Presupuesto Santiago</cp:lastModifiedBy>
  <cp:revision>187</cp:revision>
  <cp:lastPrinted>2016-09-09T18:41:06Z</cp:lastPrinted>
  <dcterms:created xsi:type="dcterms:W3CDTF">2016-06-23T13:38:47Z</dcterms:created>
  <dcterms:modified xsi:type="dcterms:W3CDTF">2019-01-17T15:37:50Z</dcterms:modified>
</cp:coreProperties>
</file>