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3" r:id="rId5"/>
    <p:sldId id="264" r:id="rId6"/>
    <p:sldId id="299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4520" y="58052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EE01ED-3A65-48EB-828B-AB1852720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83144"/>
              </p:ext>
            </p:extLst>
          </p:nvPr>
        </p:nvGraphicFramePr>
        <p:xfrm>
          <a:off x="628650" y="1988840"/>
          <a:ext cx="7886700" cy="3565441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80417857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73863557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03052090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3414421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86276898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38446572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00610468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25621445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474036707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15129264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66794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93676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9.003.986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387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9.003.986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1093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326.195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39744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6.026.413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16369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786.828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0387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2296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31761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7698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500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25.366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98437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77305"/>
                  </a:ext>
                </a:extLst>
              </a:tr>
              <a:tr h="180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57.337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33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334.412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13339,1%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13339,1%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98690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8582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0177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4979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1.101.806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9113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509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54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81191" y="40050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332A2B3-79C8-423E-B5F8-1E830F744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393119"/>
              </p:ext>
            </p:extLst>
          </p:nvPr>
        </p:nvGraphicFramePr>
        <p:xfrm>
          <a:off x="628649" y="1868371"/>
          <a:ext cx="7886701" cy="1577338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88609002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731930513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673096728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391957778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0732781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53169475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530588592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516024537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34189290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23231958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61013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45120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3.434.910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2.364.093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713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2.509.572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2.427.037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-82.535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1.497.097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934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555.877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-82.248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113.819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2133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3688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83119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9522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299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cerca de un 50% se destina a gastos operacionales (personal y bienes y servicios de consumo), recursos que al octavo mes de 2018 registraron erogaciones del 64% y 40,5%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AGOSTO ascendió a </a:t>
            </a:r>
            <a:r>
              <a:rPr lang="es-CL" sz="1600" b="1" dirty="0"/>
              <a:t>$2.161 millones</a:t>
            </a:r>
            <a:r>
              <a:rPr lang="es-CL" sz="1600" dirty="0"/>
              <a:t>, es decir, un </a:t>
            </a:r>
            <a:r>
              <a:rPr lang="es-CL" sz="1600" b="1" dirty="0"/>
              <a:t>5,2%</a:t>
            </a:r>
            <a:r>
              <a:rPr lang="es-CL" sz="1600" dirty="0"/>
              <a:t> respecto de la ley inicial, gasto inferior en 4 puntos porcentuales respecto a igual mes del año 2017.  Con ello, la ejecución acumulada asciende a </a:t>
            </a:r>
            <a:r>
              <a:rPr lang="es-CL" sz="1600" b="1" dirty="0"/>
              <a:t>$27.315 millones</a:t>
            </a:r>
            <a:r>
              <a:rPr lang="es-CL" sz="1600" dirty="0"/>
              <a:t>, equivalente a un </a:t>
            </a:r>
            <a:r>
              <a:rPr lang="es-CL" sz="1600" b="1" dirty="0"/>
              <a:t>65,4%</a:t>
            </a:r>
            <a:r>
              <a:rPr lang="es-CL" sz="1600" dirty="0"/>
              <a:t> del presupuesto inicial. Dicha erogación es superior en 9,8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55% del presupuesto vigente, se concentra en el Programa Administración de Bienes, que al mes de AGOSTO alcanzó niveles de ejecución del 67,9%, calculados respecto al presupuesto vigente.  El programa Catastro es el que presentó la mayor erogación con un 68,8%, en contraposición al programa Regularización de la Propiedad Nacional que presentó el menor avance con un 41,6%.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AGOSTO un aumento consolidado del </a:t>
            </a:r>
            <a:r>
              <a:rPr lang="es-CL" sz="1600" b="1" dirty="0"/>
              <a:t>$669 millones</a:t>
            </a:r>
            <a:r>
              <a:rPr lang="es-CL" sz="1600" dirty="0"/>
              <a:t>.  Lo que se traduce en incrementos en los subtítulos 23 Prestaciones de seguridad social y 34 servicio de la deuda, por $1.149 millones (bonificación por retiro) y $340 millones respectivamente.  Y una disminución en los subtítulos 21 gastos en personal, por $326 millones y 22 bienes y servicios de consumo, por $525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incremento de </a:t>
            </a:r>
            <a:r>
              <a:rPr lang="es-CL" sz="1600" b="1" i="1" dirty="0"/>
              <a:t>$340 millones </a:t>
            </a:r>
            <a:r>
              <a:rPr lang="es-CL" sz="1600" dirty="0"/>
              <a:t>registrado en el </a:t>
            </a:r>
            <a:r>
              <a:rPr lang="es-CL" sz="1600" b="1" dirty="0"/>
              <a:t>servicio de la deuda </a:t>
            </a:r>
            <a:r>
              <a:rPr lang="es-CL" sz="1600" dirty="0"/>
              <a:t>afectó a todos los Programas: Subsecretaría de Bienes Nacionales ($181 millones); Regularización ($32 millones); Administración de Bienes ($74 millones); y, Catastro ($54 millones), destinados al pago de las obligaciones devengadas al 31 de diciembre de 2017 (deuda flotante), todos con sus respectivos decretos de modificación presupuestaria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2D7543-408A-4F01-B3CA-E97E59034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151868"/>
              </p:ext>
            </p:extLst>
          </p:nvPr>
        </p:nvGraphicFramePr>
        <p:xfrm>
          <a:off x="628651" y="1724100"/>
          <a:ext cx="7886698" cy="2642345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1374487638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1313026331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03548890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938454105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289019317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257668674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3436832183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549207501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687332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6521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27.314.658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8911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16.023.720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15.697.823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10.044.592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0607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4.602.852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4.078.062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-524.790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1.653.195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39343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10445790,9%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91332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702.579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65980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5.099.613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5.099.608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3.474.549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41433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91332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498.057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0475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610.961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58966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9.003.986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51788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34067,3%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054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58D140-EFF7-4533-BE2B-0F1D0BFC0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791253"/>
            <a:ext cx="4043675" cy="249562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27089A2-6E2F-41FC-9725-277249C70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961" y="1791253"/>
            <a:ext cx="4043675" cy="249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4DA45F6F-0BBA-4805-9865-71D82F4DF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617833"/>
              </p:ext>
            </p:extLst>
          </p:nvPr>
        </p:nvGraphicFramePr>
        <p:xfrm>
          <a:off x="729125" y="1724100"/>
          <a:ext cx="7886699" cy="1416869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3755464794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4172421817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18614613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567513472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2549325125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861597980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352818500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2606713726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3419368371"/>
                    </a:ext>
                  </a:extLst>
                </a:gridCol>
              </a:tblGrid>
              <a:tr h="186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605963"/>
                  </a:ext>
                </a:extLst>
              </a:tr>
              <a:tr h="298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487920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27.314.658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991208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11.966.426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287.764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7.549.062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473452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Regularización de la Propiedad Raíz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3.660.559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-102.110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1.524.230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538133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Administración de Bienes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23.368.479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196.394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15.877.273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644193"/>
                  </a:ext>
                </a:extLst>
              </a:tr>
              <a:tr h="18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Catastro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3.434.910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287.213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2.364.093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14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6224" y="52292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A396D6C-7D32-428A-B4F7-245703263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361101"/>
              </p:ext>
            </p:extLst>
          </p:nvPr>
        </p:nvGraphicFramePr>
        <p:xfrm>
          <a:off x="628649" y="1988840"/>
          <a:ext cx="7886701" cy="2891786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90855817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29405057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864936413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246923745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12742270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59785244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719189809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230243214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48928014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509189688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80019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298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11.966.426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7.549.062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06706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8.612.876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8.450.613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-162.263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5.548.139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23712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2.595.817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2.384.161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-211.656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1.318.290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429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14653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1867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0015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2160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498.057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09365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116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96912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42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1418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9336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4347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374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386224" y="47251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CB197DC-33C1-4DA4-8DCC-AA572A197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750998"/>
              </p:ext>
            </p:extLst>
          </p:nvPr>
        </p:nvGraphicFramePr>
        <p:xfrm>
          <a:off x="628650" y="1868116"/>
          <a:ext cx="7886700" cy="2407084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05531169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856029084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001333074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222732005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57280322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41878885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66489953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928021467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409572023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930381331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69187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72556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3.660.559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-102.110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1.524.230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7841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1.483.091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-30.637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899.389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00513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1.182.780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146.586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73278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9934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604954"/>
                  </a:ext>
                </a:extLst>
              </a:tr>
              <a:tr h="172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394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3165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4454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89873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296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655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082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55892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6D3E15-3DFC-490C-8508-804847775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89546"/>
              </p:ext>
            </p:extLst>
          </p:nvPr>
        </p:nvGraphicFramePr>
        <p:xfrm>
          <a:off x="628649" y="1988840"/>
          <a:ext cx="7886701" cy="3443885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3879773554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31888070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290511882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152730029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18355526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12407603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818307269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84903207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881135327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24582646"/>
                    </a:ext>
                  </a:extLst>
                </a:gridCol>
              </a:tblGrid>
              <a:tr h="173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61623"/>
                  </a:ext>
                </a:extLst>
              </a:tr>
              <a:tr h="2769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024001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23.368.479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15.877.273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324412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3.418.181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3.367.719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-50.462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2.099.967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046444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186.130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577687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132506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367915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393.224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570134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393.224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681663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y Normalización de Inmuebles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31986"/>
                  </a:ext>
                </a:extLst>
              </a:tr>
              <a:tr h="181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Normalización de la Cartera de Postulaciones a Propiedad Fiscal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9659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Propiedad Fiscal en relación a los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159.634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54963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09541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357094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368340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3.474.390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085663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3.474.390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955519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177721"/>
                  </a:ext>
                </a:extLst>
              </a:tr>
              <a:tr h="173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8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2055</Words>
  <Application>Microsoft Office PowerPoint</Application>
  <PresentationFormat>Presentación en pantalla (4:3)</PresentationFormat>
  <Paragraphs>983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01:  MINISTERIO DE BIENES NACIONALES</vt:lpstr>
      <vt:lpstr>EJECUCIÓN ACUMULADA DE GASTOS A AGOSTO DE 2018  PARTIDA 14 MINISTERIO DE BIENES NACIONALES</vt:lpstr>
      <vt:lpstr>EJECUCIÓN ACUMULADA DE GASTOS A AGOSTO DE 2018  PARTIDA 14 MINISTERIO DE BIENES NACIONALES</vt:lpstr>
      <vt:lpstr>EJECUCIÓN ACUMULADA DE GASTOS A AGOSTO DE 2018  PARTIDA 14 MINISTERIO DE BIENES NACIONALES</vt:lpstr>
      <vt:lpstr>Presentación de PowerPoint</vt:lpstr>
      <vt:lpstr>EJECUCIÓN ACUMULADA DE GASTOS A AGOSTO DE 2018  PARTIDA 14 RESUMEN POR CAPÍTULOS</vt:lpstr>
      <vt:lpstr>EJECUCIÓN ACUMULADA DE GASTOS A AGOSTO DE 2018  PARTIDA 14. CAPÍTULO 01. PROGRAMA 01: SUBSECRETARÍA DE BIENES NACIONALES </vt:lpstr>
      <vt:lpstr>EJECUCIÓN ACUMULADA DE GASTOS A AGOSTO DE 2018  PARTIDA 14. CAPÍTULO 01. PROGRAMA 03: REGULARIZACIÓN DE LA PROPIEDAD RAÍZ</vt:lpstr>
      <vt:lpstr>EJECUCIÓN ACUMULADA DE GASTOS A AGOSTO DE 2018  PARTIDA 14. CAPÍTULO 01. PROGRAMA 04: ADMINISTRACIÓN DE BIENES</vt:lpstr>
      <vt:lpstr>EJECUCIÓN ACUMULADA DE GASTOS A AGOSTO DE 2018  PARTIDA 14. CAPÍTULO 01. PROGRAMA 04: ADMINISTRACIÓN DE BIENES</vt:lpstr>
      <vt:lpstr>EJECUCIÓN ACUMULADA DE GASTOS A AGOSTO DE 2018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188</cp:revision>
  <cp:lastPrinted>2018-06-11T15:48:09Z</cp:lastPrinted>
  <dcterms:created xsi:type="dcterms:W3CDTF">2016-06-23T13:38:47Z</dcterms:created>
  <dcterms:modified xsi:type="dcterms:W3CDTF">2019-01-15T13:48:37Z</dcterms:modified>
</cp:coreProperties>
</file>