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298" r:id="rId4"/>
    <p:sldId id="303" r:id="rId5"/>
    <p:sldId id="264" r:id="rId6"/>
    <p:sldId id="299" r:id="rId7"/>
    <p:sldId id="263" r:id="rId8"/>
    <p:sldId id="265" r:id="rId9"/>
    <p:sldId id="268" r:id="rId10"/>
    <p:sldId id="271" r:id="rId11"/>
    <p:sldId id="301" r:id="rId12"/>
    <p:sldId id="302" r:id="rId13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15-01-2019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15-01-2019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15-01-2019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15-01-2019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15-01-2019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15-01-2019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15-01-2019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15-01-2019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15-01-2019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15-01-2019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15-01-2019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15-01-2019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15-01-2019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26663" y="97184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963429207"/>
              </p:ext>
            </p:extLst>
          </p:nvPr>
        </p:nvGraphicFramePr>
        <p:xfrm>
          <a:off x="5436096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5940152" y="44624"/>
            <a:ext cx="3096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2A73341-F008-4A94-B768-5C3C7DAFA9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332314"/>
            <a:ext cx="8406135" cy="365125"/>
          </a:xfrm>
          <a:prstGeom prst="rect">
            <a:avLst/>
          </a:prstGeo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AGOSTO DE 2018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01: 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BIENES NACIONALES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octubre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51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9685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A13A1057-B71C-4454-9763-C0C4A3AC840E}"/>
              </a:ext>
            </a:extLst>
          </p:cNvPr>
          <p:cNvSpPr txBox="1">
            <a:spLocks/>
          </p:cNvSpPr>
          <p:nvPr/>
        </p:nvSpPr>
        <p:spPr>
          <a:xfrm>
            <a:off x="364520" y="5805264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04: ADMINISTRACIÓN DE BIENES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6EE01ED-3A65-48EB-828B-AB1852720C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9883144"/>
              </p:ext>
            </p:extLst>
          </p:nvPr>
        </p:nvGraphicFramePr>
        <p:xfrm>
          <a:off x="628650" y="1988840"/>
          <a:ext cx="7886700" cy="3565441"/>
        </p:xfrm>
        <a:graphic>
          <a:graphicData uri="http://schemas.openxmlformats.org/drawingml/2006/table">
            <a:tbl>
              <a:tblPr/>
              <a:tblGrid>
                <a:gridCol w="273844">
                  <a:extLst>
                    <a:ext uri="{9D8B030D-6E8A-4147-A177-3AD203B41FA5}">
                      <a16:colId xmlns:a16="http://schemas.microsoft.com/office/drawing/2014/main" val="80417857"/>
                    </a:ext>
                  </a:extLst>
                </a:gridCol>
                <a:gridCol w="273844">
                  <a:extLst>
                    <a:ext uri="{9D8B030D-6E8A-4147-A177-3AD203B41FA5}">
                      <a16:colId xmlns:a16="http://schemas.microsoft.com/office/drawing/2014/main" val="738635579"/>
                    </a:ext>
                  </a:extLst>
                </a:gridCol>
                <a:gridCol w="273844">
                  <a:extLst>
                    <a:ext uri="{9D8B030D-6E8A-4147-A177-3AD203B41FA5}">
                      <a16:colId xmlns:a16="http://schemas.microsoft.com/office/drawing/2014/main" val="103052090"/>
                    </a:ext>
                  </a:extLst>
                </a:gridCol>
                <a:gridCol w="2869882">
                  <a:extLst>
                    <a:ext uri="{9D8B030D-6E8A-4147-A177-3AD203B41FA5}">
                      <a16:colId xmlns:a16="http://schemas.microsoft.com/office/drawing/2014/main" val="134144212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862768984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3384465720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1006104688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1256214459"/>
                    </a:ext>
                  </a:extLst>
                </a:gridCol>
                <a:gridCol w="668179">
                  <a:extLst>
                    <a:ext uri="{9D8B030D-6E8A-4147-A177-3AD203B41FA5}">
                      <a16:colId xmlns:a16="http://schemas.microsoft.com/office/drawing/2014/main" val="3474036707"/>
                    </a:ext>
                  </a:extLst>
                </a:gridCol>
                <a:gridCol w="668179">
                  <a:extLst>
                    <a:ext uri="{9D8B030D-6E8A-4147-A177-3AD203B41FA5}">
                      <a16:colId xmlns:a16="http://schemas.microsoft.com/office/drawing/2014/main" val="2151292644"/>
                    </a:ext>
                  </a:extLst>
                </a:gridCol>
              </a:tblGrid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5667946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8936764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13.252.632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13.252.632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9.003.986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638736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13.252.632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13.252.632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9.003.986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6910938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I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2.071.253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2.071.253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326.195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3397449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II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6.095.578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6.095.578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6.026.413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163695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III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553.836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553.836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786.828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6038769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IV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236.367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236.367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121.093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4229607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V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1.230.167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1.230.167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1317619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VI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88.544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88.544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8176982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VII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299.379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299.379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650002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VIII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282.642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282.642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25.366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984378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IX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165.276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165.276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3477305"/>
                  </a:ext>
                </a:extLst>
              </a:tr>
              <a:tr h="180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X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758.678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758.678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57.337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0423358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XI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334.412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13339,1%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13339,1%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986908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XII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290.559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290.559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0858218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Metropolitana de Santiago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462.978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462.978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206.826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2017728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XIV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157.016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157.016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17.710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9497975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XV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557.852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557.852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1.101.806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0591131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73.676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73.676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73.676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5850980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73.676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73.676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73.676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85475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8032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566" y="141303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A30280A-B577-48B0-B690-473711D336F0}"/>
              </a:ext>
            </a:extLst>
          </p:cNvPr>
          <p:cNvSpPr txBox="1">
            <a:spLocks/>
          </p:cNvSpPr>
          <p:nvPr/>
        </p:nvSpPr>
        <p:spPr>
          <a:xfrm>
            <a:off x="381191" y="4005064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05: CATASTRO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332A2B3-79C8-423E-B5F8-1E830F744F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0393119"/>
              </p:ext>
            </p:extLst>
          </p:nvPr>
        </p:nvGraphicFramePr>
        <p:xfrm>
          <a:off x="628649" y="1868371"/>
          <a:ext cx="7886701" cy="1577338"/>
        </p:xfrm>
        <a:graphic>
          <a:graphicData uri="http://schemas.openxmlformats.org/drawingml/2006/table">
            <a:tbl>
              <a:tblPr/>
              <a:tblGrid>
                <a:gridCol w="273844">
                  <a:extLst>
                    <a:ext uri="{9D8B030D-6E8A-4147-A177-3AD203B41FA5}">
                      <a16:colId xmlns:a16="http://schemas.microsoft.com/office/drawing/2014/main" val="2886090029"/>
                    </a:ext>
                  </a:extLst>
                </a:gridCol>
                <a:gridCol w="273844">
                  <a:extLst>
                    <a:ext uri="{9D8B030D-6E8A-4147-A177-3AD203B41FA5}">
                      <a16:colId xmlns:a16="http://schemas.microsoft.com/office/drawing/2014/main" val="731930513"/>
                    </a:ext>
                  </a:extLst>
                </a:gridCol>
                <a:gridCol w="273844">
                  <a:extLst>
                    <a:ext uri="{9D8B030D-6E8A-4147-A177-3AD203B41FA5}">
                      <a16:colId xmlns:a16="http://schemas.microsoft.com/office/drawing/2014/main" val="1673096728"/>
                    </a:ext>
                  </a:extLst>
                </a:gridCol>
                <a:gridCol w="2869883">
                  <a:extLst>
                    <a:ext uri="{9D8B030D-6E8A-4147-A177-3AD203B41FA5}">
                      <a16:colId xmlns:a16="http://schemas.microsoft.com/office/drawing/2014/main" val="3919577783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207327816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1531694752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3530588592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2516024537"/>
                    </a:ext>
                  </a:extLst>
                </a:gridCol>
                <a:gridCol w="668179">
                  <a:extLst>
                    <a:ext uri="{9D8B030D-6E8A-4147-A177-3AD203B41FA5}">
                      <a16:colId xmlns:a16="http://schemas.microsoft.com/office/drawing/2014/main" val="2341892908"/>
                    </a:ext>
                  </a:extLst>
                </a:gridCol>
                <a:gridCol w="668179">
                  <a:extLst>
                    <a:ext uri="{9D8B030D-6E8A-4147-A177-3AD203B41FA5}">
                      <a16:colId xmlns:a16="http://schemas.microsoft.com/office/drawing/2014/main" val="2232319584"/>
                    </a:ext>
                  </a:extLst>
                </a:gridCol>
              </a:tblGrid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2610135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9451203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3.147.697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3.434.910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287.213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2.364.093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971309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2.509.572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2.427.037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-82.535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1.497.097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5093436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638.125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555.877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-82.248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113.819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7213302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397.747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397.747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698.927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436887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397.747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397.747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698.927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8831198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54.249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54.249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54.250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6952275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54.249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54.249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54.250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2998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7045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7442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Para el año 2018 la Partida presenta un presupuesto aprobado de </a:t>
            </a:r>
            <a:r>
              <a:rPr lang="es-CL" sz="1600" b="1" dirty="0"/>
              <a:t>$41.761 millones</a:t>
            </a:r>
            <a:r>
              <a:rPr lang="es-CL" sz="1600" dirty="0"/>
              <a:t>, de los cuales cerca de un 50% se destina a gastos operacionales (personal y bienes y servicios de consumo), recursos que al octavo mes de 2018 registraron erogaciones del 64% y 40,5% respectivamente, ambos calculados sobre el presupuesto vigente.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La ejecución del Ministerio del mes de AGOSTO ascendió a </a:t>
            </a:r>
            <a:r>
              <a:rPr lang="es-CL" sz="1600" b="1" dirty="0"/>
              <a:t>$2.161 millones</a:t>
            </a:r>
            <a:r>
              <a:rPr lang="es-CL" sz="1600" dirty="0"/>
              <a:t>, es decir, un </a:t>
            </a:r>
            <a:r>
              <a:rPr lang="es-CL" sz="1600" b="1" dirty="0"/>
              <a:t>5,2%</a:t>
            </a:r>
            <a:r>
              <a:rPr lang="es-CL" sz="1600" dirty="0"/>
              <a:t> respecto de la ley inicial, gasto inferior en 4 puntos porcentuales respecto a igual mes del año 2017.  Con ello, la ejecución acumulada asciende a </a:t>
            </a:r>
            <a:r>
              <a:rPr lang="es-CL" sz="1600" b="1" dirty="0"/>
              <a:t>$27.315 millones</a:t>
            </a:r>
            <a:r>
              <a:rPr lang="es-CL" sz="1600" dirty="0"/>
              <a:t>, equivalente a un </a:t>
            </a:r>
            <a:r>
              <a:rPr lang="es-CL" sz="1600" b="1" dirty="0"/>
              <a:t>65,4%</a:t>
            </a:r>
            <a:r>
              <a:rPr lang="es-CL" sz="1600" dirty="0"/>
              <a:t> del presupuesto inicial. Dicha erogación es superior en 9,8 puntos porcentuales al registrado a igual periodo del ejercicio anterior.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En cuanto a los programas, el 55% del presupuesto vigente, se concentra en el Programa Administración de Bienes, que al mes de AGOSTO alcanzó niveles de ejecución del 67,9%, calculados respecto al presupuesto vigente.  El programa Catastro es el que presentó la mayor erogación con un 68,8%, en contraposición al programa Regularización de la Propiedad Nacional que presentó el menor avance con un 41,6%.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6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7442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Respecto a los aumentos y disminuciones al presupuesto inicial, la Partida presenta al mes de AGOSTO un aumento consolidado del </a:t>
            </a:r>
            <a:r>
              <a:rPr lang="es-CL" sz="1600" b="1" dirty="0"/>
              <a:t>$669 millones</a:t>
            </a:r>
            <a:r>
              <a:rPr lang="es-CL" sz="1600" dirty="0"/>
              <a:t>.  Lo que se traduce en incrementos en los subtítulos 23 Prestaciones de seguridad social y 34 servicio de la deuda, por $1.149 millones (bonificación por retiro) y $340 millones respectivamente.  Y una disminución en los subtítulos 21 gastos en personal, por $326 millones y 22 bienes y servicios de consumo, por $525 millones.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El incremento de </a:t>
            </a:r>
            <a:r>
              <a:rPr lang="es-CL" sz="1600" b="1" i="1" dirty="0"/>
              <a:t>$340 millones </a:t>
            </a:r>
            <a:r>
              <a:rPr lang="es-CL" sz="1600" dirty="0"/>
              <a:t>registrado en el </a:t>
            </a:r>
            <a:r>
              <a:rPr lang="es-CL" sz="1600" b="1" dirty="0"/>
              <a:t>servicio de la deuda </a:t>
            </a:r>
            <a:r>
              <a:rPr lang="es-CL" sz="1600" dirty="0"/>
              <a:t>afectó a todos los Programas: Subsecretaría de Bienes Nacionales ($181 millones); Regularización ($32 millones); Administración de Bienes ($74 millones); y, Catastro ($54 millones), destinados al pago de las obligaciones devengadas al 31 de diciembre de 2017 (deuda flotante), todos con sus respectivos decretos de modificación presupuestaria</a:t>
            </a:r>
            <a:r>
              <a:rPr lang="es-CL" sz="1600" b="1" i="1" dirty="0"/>
              <a:t>.</a:t>
            </a:r>
            <a:r>
              <a:rPr lang="es-CL" sz="1600" dirty="0"/>
              <a:t> 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endParaRPr lang="es-CL" sz="16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</p:spTree>
    <p:extLst>
      <p:ext uri="{BB962C8B-B14F-4D97-AF65-F5344CB8AC3E}">
        <p14:creationId xmlns:p14="http://schemas.microsoft.com/office/powerpoint/2010/main" val="3475712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F4FFFE78-8C05-4F16-956B-50BBA66A3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4338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E2D7543-408A-4F01-B3CA-E97E590344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8151868"/>
              </p:ext>
            </p:extLst>
          </p:nvPr>
        </p:nvGraphicFramePr>
        <p:xfrm>
          <a:off x="628651" y="1724100"/>
          <a:ext cx="7886698" cy="2642345"/>
        </p:xfrm>
        <a:graphic>
          <a:graphicData uri="http://schemas.openxmlformats.org/drawingml/2006/table">
            <a:tbl>
              <a:tblPr/>
              <a:tblGrid>
                <a:gridCol w="775646">
                  <a:extLst>
                    <a:ext uri="{9D8B030D-6E8A-4147-A177-3AD203B41FA5}">
                      <a16:colId xmlns:a16="http://schemas.microsoft.com/office/drawing/2014/main" val="1374487638"/>
                    </a:ext>
                  </a:extLst>
                </a:gridCol>
                <a:gridCol w="2596098">
                  <a:extLst>
                    <a:ext uri="{9D8B030D-6E8A-4147-A177-3AD203B41FA5}">
                      <a16:colId xmlns:a16="http://schemas.microsoft.com/office/drawing/2014/main" val="1313026331"/>
                    </a:ext>
                  </a:extLst>
                </a:gridCol>
                <a:gridCol w="775646">
                  <a:extLst>
                    <a:ext uri="{9D8B030D-6E8A-4147-A177-3AD203B41FA5}">
                      <a16:colId xmlns:a16="http://schemas.microsoft.com/office/drawing/2014/main" val="3035488903"/>
                    </a:ext>
                  </a:extLst>
                </a:gridCol>
                <a:gridCol w="775646">
                  <a:extLst>
                    <a:ext uri="{9D8B030D-6E8A-4147-A177-3AD203B41FA5}">
                      <a16:colId xmlns:a16="http://schemas.microsoft.com/office/drawing/2014/main" val="938454105"/>
                    </a:ext>
                  </a:extLst>
                </a:gridCol>
                <a:gridCol w="775646">
                  <a:extLst>
                    <a:ext uri="{9D8B030D-6E8A-4147-A177-3AD203B41FA5}">
                      <a16:colId xmlns:a16="http://schemas.microsoft.com/office/drawing/2014/main" val="1289019317"/>
                    </a:ext>
                  </a:extLst>
                </a:gridCol>
                <a:gridCol w="775646">
                  <a:extLst>
                    <a:ext uri="{9D8B030D-6E8A-4147-A177-3AD203B41FA5}">
                      <a16:colId xmlns:a16="http://schemas.microsoft.com/office/drawing/2014/main" val="3257668674"/>
                    </a:ext>
                  </a:extLst>
                </a:gridCol>
                <a:gridCol w="706185">
                  <a:extLst>
                    <a:ext uri="{9D8B030D-6E8A-4147-A177-3AD203B41FA5}">
                      <a16:colId xmlns:a16="http://schemas.microsoft.com/office/drawing/2014/main" val="3436832183"/>
                    </a:ext>
                  </a:extLst>
                </a:gridCol>
                <a:gridCol w="706185">
                  <a:extLst>
                    <a:ext uri="{9D8B030D-6E8A-4147-A177-3AD203B41FA5}">
                      <a16:colId xmlns:a16="http://schemas.microsoft.com/office/drawing/2014/main" val="1549207501"/>
                    </a:ext>
                  </a:extLst>
                </a:gridCol>
              </a:tblGrid>
              <a:tr h="18513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4687332"/>
                  </a:ext>
                </a:extLst>
              </a:tr>
              <a:tr h="296214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5365215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41.761.113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42.430.374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669.261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27.314.658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9891193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16.023.720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15.697.823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-325.897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10.044.592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1506071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4.602.852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4.078.062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-524.790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1.653.195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3393437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1.149.049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1.149.038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1.149.037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10445790,9%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0913327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2.094.228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2.094.228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702.579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8659806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5.099.613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5.099.608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3.474.549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414331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154.345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-301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85.072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55,1%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3913322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466.514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498.057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31.543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250.014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04756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65.897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65.897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610.961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927,1%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927,1%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2589664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13.252.632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13.252.632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9.003.986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7517886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340.673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339.673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340.673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34067,3%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0546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5529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4658D140-EFF7-4533-BE2B-0F1D0BFC0D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7" y="1791253"/>
            <a:ext cx="4043675" cy="2495622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927089A2-6E2F-41FC-9725-277249C70D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9961" y="1791253"/>
            <a:ext cx="4043675" cy="2495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4DD7D21C-DEC1-4162-9317-902862704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5529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RESUMEN POR CAPÍTULOS</a:t>
            </a:r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4DA45F6F-0BBA-4805-9865-71D82F4DF6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3617833"/>
              </p:ext>
            </p:extLst>
          </p:nvPr>
        </p:nvGraphicFramePr>
        <p:xfrm>
          <a:off x="729125" y="1724100"/>
          <a:ext cx="7886699" cy="1416869"/>
        </p:xfrm>
        <a:graphic>
          <a:graphicData uri="http://schemas.openxmlformats.org/drawingml/2006/table">
            <a:tbl>
              <a:tblPr/>
              <a:tblGrid>
                <a:gridCol w="280865">
                  <a:extLst>
                    <a:ext uri="{9D8B030D-6E8A-4147-A177-3AD203B41FA5}">
                      <a16:colId xmlns:a16="http://schemas.microsoft.com/office/drawing/2014/main" val="3755464794"/>
                    </a:ext>
                  </a:extLst>
                </a:gridCol>
                <a:gridCol w="280865">
                  <a:extLst>
                    <a:ext uri="{9D8B030D-6E8A-4147-A177-3AD203B41FA5}">
                      <a16:colId xmlns:a16="http://schemas.microsoft.com/office/drawing/2014/main" val="4172421817"/>
                    </a:ext>
                  </a:extLst>
                </a:gridCol>
                <a:gridCol w="2943469">
                  <a:extLst>
                    <a:ext uri="{9D8B030D-6E8A-4147-A177-3AD203B41FA5}">
                      <a16:colId xmlns:a16="http://schemas.microsoft.com/office/drawing/2014/main" val="18614613"/>
                    </a:ext>
                  </a:extLst>
                </a:gridCol>
                <a:gridCol w="752719">
                  <a:extLst>
                    <a:ext uri="{9D8B030D-6E8A-4147-A177-3AD203B41FA5}">
                      <a16:colId xmlns:a16="http://schemas.microsoft.com/office/drawing/2014/main" val="567513472"/>
                    </a:ext>
                  </a:extLst>
                </a:gridCol>
                <a:gridCol w="752719">
                  <a:extLst>
                    <a:ext uri="{9D8B030D-6E8A-4147-A177-3AD203B41FA5}">
                      <a16:colId xmlns:a16="http://schemas.microsoft.com/office/drawing/2014/main" val="2549325125"/>
                    </a:ext>
                  </a:extLst>
                </a:gridCol>
                <a:gridCol w="752719">
                  <a:extLst>
                    <a:ext uri="{9D8B030D-6E8A-4147-A177-3AD203B41FA5}">
                      <a16:colId xmlns:a16="http://schemas.microsoft.com/office/drawing/2014/main" val="3861597980"/>
                    </a:ext>
                  </a:extLst>
                </a:gridCol>
                <a:gridCol w="752719">
                  <a:extLst>
                    <a:ext uri="{9D8B030D-6E8A-4147-A177-3AD203B41FA5}">
                      <a16:colId xmlns:a16="http://schemas.microsoft.com/office/drawing/2014/main" val="1352818500"/>
                    </a:ext>
                  </a:extLst>
                </a:gridCol>
                <a:gridCol w="685312">
                  <a:extLst>
                    <a:ext uri="{9D8B030D-6E8A-4147-A177-3AD203B41FA5}">
                      <a16:colId xmlns:a16="http://schemas.microsoft.com/office/drawing/2014/main" val="2606713726"/>
                    </a:ext>
                  </a:extLst>
                </a:gridCol>
                <a:gridCol w="685312">
                  <a:extLst>
                    <a:ext uri="{9D8B030D-6E8A-4147-A177-3AD203B41FA5}">
                      <a16:colId xmlns:a16="http://schemas.microsoft.com/office/drawing/2014/main" val="3419368371"/>
                    </a:ext>
                  </a:extLst>
                </a:gridCol>
              </a:tblGrid>
              <a:tr h="1864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2605963"/>
                  </a:ext>
                </a:extLst>
              </a:tr>
              <a:tr h="2982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487920"/>
                  </a:ext>
                </a:extLst>
              </a:tr>
              <a:tr h="186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Bienes Nacionales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41.761.113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42.430.374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669.261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27.314.658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5991208"/>
                  </a:ext>
                </a:extLst>
              </a:tr>
              <a:tr h="186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Subsecretaría de Bienes Nacionales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11.678.662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11.966.426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287.764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7.549.062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64,6%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3473452"/>
                  </a:ext>
                </a:extLst>
              </a:tr>
              <a:tr h="186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Regularización de la Propiedad Raíz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3.762.669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3.660.559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-102.110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1.524.230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538133"/>
                  </a:ext>
                </a:extLst>
              </a:tr>
              <a:tr h="186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Administración de Bienes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23.172.085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23.368.479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196.394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15.877.273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6644193"/>
                  </a:ext>
                </a:extLst>
              </a:tr>
              <a:tr h="186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Catastro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3.147.697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3.434.910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287.213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2.364.093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68,8%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73140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EF3D9FE3-EFD7-4C80-A823-F03730BF8E6E}"/>
              </a:ext>
            </a:extLst>
          </p:cNvPr>
          <p:cNvSpPr txBox="1">
            <a:spLocks/>
          </p:cNvSpPr>
          <p:nvPr/>
        </p:nvSpPr>
        <p:spPr>
          <a:xfrm>
            <a:off x="386224" y="5229200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01: SUBSECRETARÍA DE BIENES NACIONALES 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A396D6C-7D32-428A-B4F7-2457032632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1361101"/>
              </p:ext>
            </p:extLst>
          </p:nvPr>
        </p:nvGraphicFramePr>
        <p:xfrm>
          <a:off x="628649" y="1988840"/>
          <a:ext cx="7886701" cy="2891786"/>
        </p:xfrm>
        <a:graphic>
          <a:graphicData uri="http://schemas.openxmlformats.org/drawingml/2006/table">
            <a:tbl>
              <a:tblPr/>
              <a:tblGrid>
                <a:gridCol w="273844">
                  <a:extLst>
                    <a:ext uri="{9D8B030D-6E8A-4147-A177-3AD203B41FA5}">
                      <a16:colId xmlns:a16="http://schemas.microsoft.com/office/drawing/2014/main" val="908558175"/>
                    </a:ext>
                  </a:extLst>
                </a:gridCol>
                <a:gridCol w="273844">
                  <a:extLst>
                    <a:ext uri="{9D8B030D-6E8A-4147-A177-3AD203B41FA5}">
                      <a16:colId xmlns:a16="http://schemas.microsoft.com/office/drawing/2014/main" val="429405057"/>
                    </a:ext>
                  </a:extLst>
                </a:gridCol>
                <a:gridCol w="273844">
                  <a:extLst>
                    <a:ext uri="{9D8B030D-6E8A-4147-A177-3AD203B41FA5}">
                      <a16:colId xmlns:a16="http://schemas.microsoft.com/office/drawing/2014/main" val="864936413"/>
                    </a:ext>
                  </a:extLst>
                </a:gridCol>
                <a:gridCol w="2869883">
                  <a:extLst>
                    <a:ext uri="{9D8B030D-6E8A-4147-A177-3AD203B41FA5}">
                      <a16:colId xmlns:a16="http://schemas.microsoft.com/office/drawing/2014/main" val="2469237456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2127422707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597852442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3719189809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3230243214"/>
                    </a:ext>
                  </a:extLst>
                </a:gridCol>
                <a:gridCol w="668179">
                  <a:extLst>
                    <a:ext uri="{9D8B030D-6E8A-4147-A177-3AD203B41FA5}">
                      <a16:colId xmlns:a16="http://schemas.microsoft.com/office/drawing/2014/main" val="489280149"/>
                    </a:ext>
                  </a:extLst>
                </a:gridCol>
                <a:gridCol w="668179">
                  <a:extLst>
                    <a:ext uri="{9D8B030D-6E8A-4147-A177-3AD203B41FA5}">
                      <a16:colId xmlns:a16="http://schemas.microsoft.com/office/drawing/2014/main" val="3509189688"/>
                    </a:ext>
                  </a:extLst>
                </a:gridCol>
              </a:tblGrid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1800191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429888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11.678.662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11.966.426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287.764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7.549.062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2067060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8.612.876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8.450.613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-162.263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5.548.139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9237120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2.595.817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2.384.161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-211.656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1.318.290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42915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450.596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450.585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251.900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2290000,0%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1146531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450.596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450.585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251.900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2290000,0%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2186759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2.444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3001588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2.444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5216018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466.514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498.057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31.543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250.014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093657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50.787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40.530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-10.257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50.700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011623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43.786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47.951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26.008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5969124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17.204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68.420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51.216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84270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153.981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148.846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-5.135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136.687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141828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200.756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192.310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-8.446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29.369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8893360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180.560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179.560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180.560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18056,0%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6434771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180.560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179.560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180.560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18056,0%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53740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E0C1AD33-FD84-4261-A37D-F8D77FB671FD}"/>
              </a:ext>
            </a:extLst>
          </p:cNvPr>
          <p:cNvSpPr txBox="1">
            <a:spLocks/>
          </p:cNvSpPr>
          <p:nvPr/>
        </p:nvSpPr>
        <p:spPr>
          <a:xfrm>
            <a:off x="386224" y="4725144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03: REGULARIZACIÓN DE LA PROPIEDAD RAÍZ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CB197DC-33C1-4DA4-8DCC-AA572A1979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2750998"/>
              </p:ext>
            </p:extLst>
          </p:nvPr>
        </p:nvGraphicFramePr>
        <p:xfrm>
          <a:off x="628650" y="1868116"/>
          <a:ext cx="7886700" cy="2407084"/>
        </p:xfrm>
        <a:graphic>
          <a:graphicData uri="http://schemas.openxmlformats.org/drawingml/2006/table">
            <a:tbl>
              <a:tblPr/>
              <a:tblGrid>
                <a:gridCol w="273844">
                  <a:extLst>
                    <a:ext uri="{9D8B030D-6E8A-4147-A177-3AD203B41FA5}">
                      <a16:colId xmlns:a16="http://schemas.microsoft.com/office/drawing/2014/main" val="2055311696"/>
                    </a:ext>
                  </a:extLst>
                </a:gridCol>
                <a:gridCol w="273844">
                  <a:extLst>
                    <a:ext uri="{9D8B030D-6E8A-4147-A177-3AD203B41FA5}">
                      <a16:colId xmlns:a16="http://schemas.microsoft.com/office/drawing/2014/main" val="3856029084"/>
                    </a:ext>
                  </a:extLst>
                </a:gridCol>
                <a:gridCol w="273844">
                  <a:extLst>
                    <a:ext uri="{9D8B030D-6E8A-4147-A177-3AD203B41FA5}">
                      <a16:colId xmlns:a16="http://schemas.microsoft.com/office/drawing/2014/main" val="2001333074"/>
                    </a:ext>
                  </a:extLst>
                </a:gridCol>
                <a:gridCol w="2869882">
                  <a:extLst>
                    <a:ext uri="{9D8B030D-6E8A-4147-A177-3AD203B41FA5}">
                      <a16:colId xmlns:a16="http://schemas.microsoft.com/office/drawing/2014/main" val="2227320055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1572803226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1418788859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1664899533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1928021467"/>
                    </a:ext>
                  </a:extLst>
                </a:gridCol>
                <a:gridCol w="668179">
                  <a:extLst>
                    <a:ext uri="{9D8B030D-6E8A-4147-A177-3AD203B41FA5}">
                      <a16:colId xmlns:a16="http://schemas.microsoft.com/office/drawing/2014/main" val="4095720238"/>
                    </a:ext>
                  </a:extLst>
                </a:gridCol>
                <a:gridCol w="668179">
                  <a:extLst>
                    <a:ext uri="{9D8B030D-6E8A-4147-A177-3AD203B41FA5}">
                      <a16:colId xmlns:a16="http://schemas.microsoft.com/office/drawing/2014/main" val="930381331"/>
                    </a:ext>
                  </a:extLst>
                </a:gridCol>
              </a:tblGrid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7691872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5725560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3.762.669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3.660.559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-102.110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1.524.230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2784158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1.483.091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1.452.454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-30.637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899.389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7005138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1.182.780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976.592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-206.188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146.586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5732781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102.828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102.828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51.641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3993492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102.828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102.828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51.641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8604954"/>
                  </a:ext>
                </a:extLst>
              </a:tr>
              <a:tr h="1725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942.152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942.152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309.355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7239418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942.152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942.152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309.355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316545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Regularización Rezago de la Pequeña Propiedad Raíz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942.152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942.152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309.355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1445469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154.345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85.072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1898734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154.345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85.072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7229696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32.188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32.188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32.187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365592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32.188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32.188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32.187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20828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…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1 de 2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52F5F0AC-E7B4-40BA-B246-EADF69FD4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224" y="558924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04: ADMINISTRACIÓN DE BIENES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56D3E15-3DFC-490C-8508-8048477753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3089546"/>
              </p:ext>
            </p:extLst>
          </p:nvPr>
        </p:nvGraphicFramePr>
        <p:xfrm>
          <a:off x="628649" y="1988840"/>
          <a:ext cx="7886701" cy="3443885"/>
        </p:xfrm>
        <a:graphic>
          <a:graphicData uri="http://schemas.openxmlformats.org/drawingml/2006/table">
            <a:tbl>
              <a:tblPr/>
              <a:tblGrid>
                <a:gridCol w="273844">
                  <a:extLst>
                    <a:ext uri="{9D8B030D-6E8A-4147-A177-3AD203B41FA5}">
                      <a16:colId xmlns:a16="http://schemas.microsoft.com/office/drawing/2014/main" val="3879773554"/>
                    </a:ext>
                  </a:extLst>
                </a:gridCol>
                <a:gridCol w="273844">
                  <a:extLst>
                    <a:ext uri="{9D8B030D-6E8A-4147-A177-3AD203B41FA5}">
                      <a16:colId xmlns:a16="http://schemas.microsoft.com/office/drawing/2014/main" val="3318880706"/>
                    </a:ext>
                  </a:extLst>
                </a:gridCol>
                <a:gridCol w="273844">
                  <a:extLst>
                    <a:ext uri="{9D8B030D-6E8A-4147-A177-3AD203B41FA5}">
                      <a16:colId xmlns:a16="http://schemas.microsoft.com/office/drawing/2014/main" val="3290511882"/>
                    </a:ext>
                  </a:extLst>
                </a:gridCol>
                <a:gridCol w="2869883">
                  <a:extLst>
                    <a:ext uri="{9D8B030D-6E8A-4147-A177-3AD203B41FA5}">
                      <a16:colId xmlns:a16="http://schemas.microsoft.com/office/drawing/2014/main" val="1527300294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3183555260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2124076031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2818307269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2849032073"/>
                    </a:ext>
                  </a:extLst>
                </a:gridCol>
                <a:gridCol w="668179">
                  <a:extLst>
                    <a:ext uri="{9D8B030D-6E8A-4147-A177-3AD203B41FA5}">
                      <a16:colId xmlns:a16="http://schemas.microsoft.com/office/drawing/2014/main" val="3881135327"/>
                    </a:ext>
                  </a:extLst>
                </a:gridCol>
                <a:gridCol w="668179">
                  <a:extLst>
                    <a:ext uri="{9D8B030D-6E8A-4147-A177-3AD203B41FA5}">
                      <a16:colId xmlns:a16="http://schemas.microsoft.com/office/drawing/2014/main" val="124582646"/>
                    </a:ext>
                  </a:extLst>
                </a:gridCol>
              </a:tblGrid>
              <a:tr h="1730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1361623"/>
                  </a:ext>
                </a:extLst>
              </a:tr>
              <a:tr h="2769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2024001"/>
                  </a:ext>
                </a:extLst>
              </a:tr>
              <a:tr h="1730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23.172.085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23.368.479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196.394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15.877.273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324412"/>
                  </a:ext>
                </a:extLst>
              </a:tr>
              <a:tr h="173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3.418.181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3.367.719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-50.462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2.099.967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9046444"/>
                  </a:ext>
                </a:extLst>
              </a:tr>
              <a:tr h="173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186.130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161.432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-24.698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74.500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5577687"/>
                  </a:ext>
                </a:extLst>
              </a:tr>
              <a:tr h="173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197.878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197.878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146.569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3132506"/>
                  </a:ext>
                </a:extLst>
              </a:tr>
              <a:tr h="173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197.878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197.878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146.569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9367915"/>
                  </a:ext>
                </a:extLst>
              </a:tr>
              <a:tr h="173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1.152.076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1.152.076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393.224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3570134"/>
                  </a:ext>
                </a:extLst>
              </a:tr>
              <a:tr h="173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1.152.076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1.152.076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393.224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681663"/>
                  </a:ext>
                </a:extLst>
              </a:tr>
              <a:tr h="173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y Normalización de Inmuebles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164.658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164.658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78.481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731986"/>
                  </a:ext>
                </a:extLst>
              </a:tr>
              <a:tr h="1814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Normalización de la Cartera de Postulaciones a Propiedad Fiscal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245.098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245.098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112.214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965910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de Propiedad Fiscal en relación a los pueblos indígenas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569.926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569.926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159.634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154963"/>
                  </a:ext>
                </a:extLst>
              </a:tr>
              <a:tr h="173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Puesta en Valor del Territorio Fiscal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86.833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86.833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39.230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809541"/>
                  </a:ext>
                </a:extLst>
              </a:tr>
              <a:tr h="173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Regularización Rezago de la Pequeña Propiedad Raíz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3.665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0357094"/>
                  </a:ext>
                </a:extLst>
              </a:tr>
              <a:tr h="173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Recuperación y Fortalecimiento de Rutas Patrimoniales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85.561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85.561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6368340"/>
                  </a:ext>
                </a:extLst>
              </a:tr>
              <a:tr h="173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5.097.169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5.097.169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3.474.390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085663"/>
                  </a:ext>
                </a:extLst>
              </a:tr>
              <a:tr h="173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5.097.169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5.097.169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3.474.390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9955519"/>
                  </a:ext>
                </a:extLst>
              </a:tr>
              <a:tr h="173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65.897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65.897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610.961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927,1%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927,1%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2177721"/>
                  </a:ext>
                </a:extLst>
              </a:tr>
              <a:tr h="173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Ventas a Plazo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65.897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65.897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610.961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927,1%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927,1%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18875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3085</TotalTime>
  <Words>2055</Words>
  <Application>Microsoft Office PowerPoint</Application>
  <PresentationFormat>Presentación en pantalla (4:3)</PresentationFormat>
  <Paragraphs>983</Paragraphs>
  <Slides>11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AGOSTO DE 2018 PARTIDA 01:  MINISTERIO DE BIENES NACIONALES</vt:lpstr>
      <vt:lpstr>EJECUCIÓN ACUMULADA DE GASTOS A AGOSTO DE 2018  PARTIDA 14 MINISTERIO DE BIENES NACIONALES</vt:lpstr>
      <vt:lpstr>EJECUCIÓN ACUMULADA DE GASTOS A AGOSTO DE 2018  PARTIDA 14 MINISTERIO DE BIENES NACIONALES</vt:lpstr>
      <vt:lpstr>EJECUCIÓN ACUMULADA DE GASTOS A AGOSTO DE 2018  PARTIDA 14 MINISTERIO DE BIENES NACIONALES</vt:lpstr>
      <vt:lpstr>Presentación de PowerPoint</vt:lpstr>
      <vt:lpstr>EJECUCIÓN ACUMULADA DE GASTOS A AGOSTO DE 2018  PARTIDA 14 RESUMEN POR CAPÍTULOS</vt:lpstr>
      <vt:lpstr>EJECUCIÓN ACUMULADA DE GASTOS A AGOSTO DE 2018  PARTIDA 14. CAPÍTULO 01. PROGRAMA 01: SUBSECRETARÍA DE BIENES NACIONALES </vt:lpstr>
      <vt:lpstr>EJECUCIÓN ACUMULADA DE GASTOS A AGOSTO DE 2018  PARTIDA 14. CAPÍTULO 01. PROGRAMA 03: REGULARIZACIÓN DE LA PROPIEDAD RAÍZ</vt:lpstr>
      <vt:lpstr>EJECUCIÓN ACUMULADA DE GASTOS A AGOSTO DE 2018  PARTIDA 14. CAPÍTULO 01. PROGRAMA 04: ADMINISTRACIÓN DE BIENES</vt:lpstr>
      <vt:lpstr>EJECUCIÓN ACUMULADA DE GASTOS A AGOSTO DE 2018  PARTIDA 14. CAPÍTULO 01. PROGRAMA 04: ADMINISTRACIÓN DE BIENES</vt:lpstr>
      <vt:lpstr>EJECUCIÓN ACUMULADA DE GASTOS A AGOSTO DE 2018  PARTIDA 14. CAPÍTULO 01. PROGRAMA 05: CATASTRO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188</cp:revision>
  <cp:lastPrinted>2018-06-11T15:48:09Z</cp:lastPrinted>
  <dcterms:created xsi:type="dcterms:W3CDTF">2016-06-23T13:38:47Z</dcterms:created>
  <dcterms:modified xsi:type="dcterms:W3CDTF">2019-01-15T13:48:37Z</dcterms:modified>
</cp:coreProperties>
</file>